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69" r:id="rId3"/>
    <p:sldId id="258" r:id="rId4"/>
    <p:sldId id="284" r:id="rId5"/>
    <p:sldId id="261" r:id="rId6"/>
    <p:sldId id="263" r:id="rId7"/>
    <p:sldId id="285" r:id="rId8"/>
    <p:sldId id="264" r:id="rId9"/>
    <p:sldId id="286" r:id="rId10"/>
    <p:sldId id="266" r:id="rId11"/>
    <p:sldId id="267" r:id="rId12"/>
    <p:sldId id="268" r:id="rId13"/>
    <p:sldId id="270" r:id="rId14"/>
    <p:sldId id="271" r:id="rId15"/>
    <p:sldId id="287" r:id="rId16"/>
    <p:sldId id="272" r:id="rId17"/>
    <p:sldId id="274" r:id="rId18"/>
    <p:sldId id="276" r:id="rId19"/>
    <p:sldId id="277" r:id="rId20"/>
    <p:sldId id="279" r:id="rId21"/>
    <p:sldId id="280" r:id="rId22"/>
    <p:sldId id="288" r:id="rId23"/>
    <p:sldId id="28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786" autoAdjust="0"/>
    <p:restoredTop sz="77305" autoAdjust="0"/>
  </p:normalViewPr>
  <p:slideViewPr>
    <p:cSldViewPr>
      <p:cViewPr varScale="1">
        <p:scale>
          <a:sx n="86" d="100"/>
          <a:sy n="86" d="100"/>
        </p:scale>
        <p:origin x="-23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A1D0B-18BF-43B1-AB84-15272FF94FBB}" type="datetimeFigureOut">
              <a:rPr lang="ru-RU" smtClean="0"/>
              <a:pPr/>
              <a:t>03.11.2019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8A68D-9B6A-4796-A572-7A9966986740}" type="slidenum">
              <a:rPr lang="ru-RU" smtClean="0"/>
              <a:pPr/>
              <a:t>‹#›</a:t>
            </a:fld>
            <a:endParaRPr lang="ru-RU"/>
          </a:p>
        </p:txBody>
      </p:sp>
    </p:spTree>
    <p:extLst>
      <p:ext uri="{BB962C8B-B14F-4D97-AF65-F5344CB8AC3E}">
        <p14:creationId xmlns:p14="http://schemas.microsoft.com/office/powerpoint/2010/main" val="2877778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3F8A68D-9B6A-4796-A572-7A9966986740}"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F8A68D-9B6A-4796-A572-7A9966986740}" type="slidenum">
              <a:rPr lang="ru-RU" smtClean="0"/>
              <a:pPr/>
              <a:t>7</a:t>
            </a:fld>
            <a:endParaRPr lang="ru-RU"/>
          </a:p>
        </p:txBody>
      </p:sp>
    </p:spTree>
    <p:extLst>
      <p:ext uri="{BB962C8B-B14F-4D97-AF65-F5344CB8AC3E}">
        <p14:creationId xmlns:p14="http://schemas.microsoft.com/office/powerpoint/2010/main" val="112959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3F8A68D-9B6A-4796-A572-7A9966986740}" type="slidenum">
              <a:rPr lang="ru-RU" smtClean="0"/>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3F8A68D-9B6A-4796-A572-7A9966986740}"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03.11.2019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03.11.2019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1\Desktop\4 ноября\img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1\Desktop\4 ноября\голубое-небо-солнца-26444776.jpg"/>
          <p:cNvPicPr>
            <a:picLocks noChangeAspect="1" noChangeArrowheads="1"/>
          </p:cNvPicPr>
          <p:nvPr/>
        </p:nvPicPr>
        <p:blipFill>
          <a:blip r:embed="rId2"/>
          <a:srcRect/>
          <a:stretch>
            <a:fillRect/>
          </a:stretch>
        </p:blipFill>
        <p:spPr bwMode="auto">
          <a:xfrm>
            <a:off x="0" y="0"/>
            <a:ext cx="9144000" cy="6357958"/>
          </a:xfrm>
          <a:prstGeom prst="rect">
            <a:avLst/>
          </a:prstGeom>
          <a:noFill/>
        </p:spPr>
      </p:pic>
      <p:sp>
        <p:nvSpPr>
          <p:cNvPr id="4" name="TextBox 3"/>
          <p:cNvSpPr txBox="1"/>
          <p:nvPr/>
        </p:nvSpPr>
        <p:spPr>
          <a:xfrm>
            <a:off x="285720" y="6286520"/>
            <a:ext cx="8215370" cy="523220"/>
          </a:xfrm>
          <a:prstGeom prst="rect">
            <a:avLst/>
          </a:prstGeom>
          <a:noFill/>
        </p:spPr>
        <p:txBody>
          <a:bodyPr wrap="square" rtlCol="0">
            <a:spAutoFit/>
          </a:bodyPr>
          <a:lstStyle/>
          <a:p>
            <a:pPr algn="ctr"/>
            <a:r>
              <a:rPr lang="ru-RU" sz="2800" b="1" dirty="0" smtClean="0"/>
              <a:t>             И под небом синим – </a:t>
            </a:r>
            <a:r>
              <a:rPr lang="ru-RU" sz="2800" b="1" dirty="0" err="1" smtClean="0"/>
              <a:t>синим</a:t>
            </a:r>
            <a:r>
              <a:rPr lang="ru-RU" sz="2800" b="1" dirty="0" smtClean="0"/>
              <a:t> </a:t>
            </a:r>
            <a:endParaRPr lang="ru-RU"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1\Desktop\4 ноября\flag-na-Kremle.jpg"/>
          <p:cNvPicPr>
            <a:picLocks noChangeAspect="1" noChangeArrowheads="1"/>
          </p:cNvPicPr>
          <p:nvPr/>
        </p:nvPicPr>
        <p:blipFill>
          <a:blip r:embed="rId2"/>
          <a:srcRect/>
          <a:stretch>
            <a:fillRect/>
          </a:stretch>
        </p:blipFill>
        <p:spPr bwMode="auto">
          <a:xfrm>
            <a:off x="0" y="0"/>
            <a:ext cx="9144000" cy="6286520"/>
          </a:xfrm>
          <a:prstGeom prst="rect">
            <a:avLst/>
          </a:prstGeom>
          <a:noFill/>
        </p:spPr>
      </p:pic>
      <p:sp>
        <p:nvSpPr>
          <p:cNvPr id="3" name="TextBox 2"/>
          <p:cNvSpPr txBox="1"/>
          <p:nvPr/>
        </p:nvSpPr>
        <p:spPr>
          <a:xfrm>
            <a:off x="571472" y="6286520"/>
            <a:ext cx="7715304" cy="523220"/>
          </a:xfrm>
          <a:prstGeom prst="rect">
            <a:avLst/>
          </a:prstGeom>
          <a:noFill/>
        </p:spPr>
        <p:txBody>
          <a:bodyPr wrap="square" rtlCol="0">
            <a:spAutoFit/>
          </a:bodyPr>
          <a:lstStyle/>
          <a:p>
            <a:r>
              <a:rPr lang="ru-RU" sz="2800" b="1" dirty="0" smtClean="0"/>
              <a:t>                Флаг России над Кремлём.</a:t>
            </a:r>
            <a:endParaRPr lang="ru-RU"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1\Desktop\4 ноября\0004-004-Gimn-gerb-flag-Rossii.jpg"/>
          <p:cNvPicPr>
            <a:picLocks noChangeAspect="1" noChangeArrowheads="1"/>
          </p:cNvPicPr>
          <p:nvPr/>
        </p:nvPicPr>
        <p:blipFill>
          <a:blip r:embed="rId2"/>
          <a:srcRect/>
          <a:stretch>
            <a:fillRect/>
          </a:stretch>
        </p:blipFill>
        <p:spPr bwMode="auto">
          <a:xfrm>
            <a:off x="0" y="0"/>
            <a:ext cx="9144000" cy="5286388"/>
          </a:xfrm>
          <a:prstGeom prst="rect">
            <a:avLst/>
          </a:prstGeom>
          <a:noFill/>
        </p:spPr>
      </p:pic>
      <p:sp>
        <p:nvSpPr>
          <p:cNvPr id="3" name="TextBox 2"/>
          <p:cNvSpPr txBox="1"/>
          <p:nvPr/>
        </p:nvSpPr>
        <p:spPr>
          <a:xfrm>
            <a:off x="642910" y="5286388"/>
            <a:ext cx="7500990" cy="1569660"/>
          </a:xfrm>
          <a:prstGeom prst="rect">
            <a:avLst/>
          </a:prstGeom>
          <a:noFill/>
        </p:spPr>
        <p:txBody>
          <a:bodyPr wrap="square" rtlCol="0">
            <a:spAutoFit/>
          </a:bodyPr>
          <a:lstStyle/>
          <a:p>
            <a:r>
              <a:rPr lang="ru-RU" sz="2400" b="1" dirty="0" smtClean="0"/>
              <a:t> Белый цвет –березка,</a:t>
            </a:r>
          </a:p>
          <a:p>
            <a:r>
              <a:rPr lang="ru-RU" sz="2400" b="1" dirty="0" smtClean="0"/>
              <a:t>            Синий - неба цвет,</a:t>
            </a:r>
          </a:p>
          <a:p>
            <a:r>
              <a:rPr lang="ru-RU" sz="2400" b="1" dirty="0" smtClean="0"/>
              <a:t>                                          Красная полоска – </a:t>
            </a:r>
          </a:p>
          <a:p>
            <a:r>
              <a:rPr lang="ru-RU" sz="2400" b="1" dirty="0" smtClean="0"/>
              <a:t>                                                          Солнечный рассвет.</a:t>
            </a:r>
            <a:endParaRPr lang="ru-RU"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1\Desktop\4 ноября\367px-Coat_of_Arms_of_the_Russian_Federation_2.svg.png"/>
          <p:cNvPicPr>
            <a:picLocks noChangeAspect="1" noChangeArrowheads="1"/>
          </p:cNvPicPr>
          <p:nvPr/>
        </p:nvPicPr>
        <p:blipFill>
          <a:blip r:embed="rId2"/>
          <a:srcRect/>
          <a:stretch>
            <a:fillRect/>
          </a:stretch>
        </p:blipFill>
        <p:spPr bwMode="auto">
          <a:xfrm>
            <a:off x="214282" y="214290"/>
            <a:ext cx="5715040" cy="6286544"/>
          </a:xfrm>
          <a:prstGeom prst="rect">
            <a:avLst/>
          </a:prstGeom>
          <a:noFill/>
        </p:spPr>
      </p:pic>
      <p:sp>
        <p:nvSpPr>
          <p:cNvPr id="4" name="TextBox 3"/>
          <p:cNvSpPr txBox="1"/>
          <p:nvPr/>
        </p:nvSpPr>
        <p:spPr>
          <a:xfrm>
            <a:off x="6572264" y="1285860"/>
            <a:ext cx="2286016" cy="3785652"/>
          </a:xfrm>
          <a:prstGeom prst="rect">
            <a:avLst/>
          </a:prstGeom>
          <a:noFill/>
        </p:spPr>
        <p:txBody>
          <a:bodyPr wrap="square" rtlCol="0">
            <a:spAutoFit/>
          </a:bodyPr>
          <a:lstStyle/>
          <a:p>
            <a:r>
              <a:rPr lang="ru-RU" sz="2000" b="1" dirty="0" smtClean="0"/>
              <a:t>Герб страны – орел двуглавый</a:t>
            </a:r>
          </a:p>
          <a:p>
            <a:r>
              <a:rPr lang="ru-RU" sz="2000" b="1" dirty="0" smtClean="0"/>
              <a:t>Гордо крылья распустил.</a:t>
            </a:r>
          </a:p>
          <a:p>
            <a:r>
              <a:rPr lang="ru-RU" sz="2000" b="1" dirty="0" smtClean="0"/>
              <a:t>Держит скипетр и державу</a:t>
            </a:r>
          </a:p>
          <a:p>
            <a:r>
              <a:rPr lang="ru-RU" sz="2000" b="1" dirty="0" smtClean="0"/>
              <a:t>Он Россию сохранил.</a:t>
            </a:r>
          </a:p>
          <a:p>
            <a:r>
              <a:rPr lang="ru-RU" sz="2000" b="1" dirty="0" smtClean="0"/>
              <a:t>Подтверждает герб старинный независимость страны. </a:t>
            </a:r>
            <a:endParaRPr lang="ru-RU"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1\Desktop\4 ноября\imgpreview (1).jpg"/>
          <p:cNvPicPr>
            <a:picLocks noChangeAspect="1" noChangeArrowheads="1"/>
          </p:cNvPicPr>
          <p:nvPr/>
        </p:nvPicPr>
        <p:blipFill>
          <a:blip r:embed="rId2"/>
          <a:srcRect/>
          <a:stretch>
            <a:fillRect/>
          </a:stretch>
        </p:blipFill>
        <p:spPr bwMode="auto">
          <a:xfrm>
            <a:off x="214282" y="142852"/>
            <a:ext cx="8715436" cy="5643602"/>
          </a:xfrm>
          <a:prstGeom prst="rect">
            <a:avLst/>
          </a:prstGeom>
          <a:noFill/>
        </p:spPr>
      </p:pic>
      <p:sp>
        <p:nvSpPr>
          <p:cNvPr id="3" name="TextBox 2"/>
          <p:cNvSpPr txBox="1"/>
          <p:nvPr/>
        </p:nvSpPr>
        <p:spPr>
          <a:xfrm>
            <a:off x="428596" y="5929330"/>
            <a:ext cx="8429684" cy="830997"/>
          </a:xfrm>
          <a:prstGeom prst="rect">
            <a:avLst/>
          </a:prstGeom>
          <a:noFill/>
        </p:spPr>
        <p:txBody>
          <a:bodyPr wrap="square" rtlCol="0">
            <a:spAutoFit/>
          </a:bodyPr>
          <a:lstStyle/>
          <a:p>
            <a:r>
              <a:rPr lang="ru-RU" sz="2400" b="1" dirty="0" smtClean="0"/>
              <a:t>    Для народов всей России</a:t>
            </a:r>
          </a:p>
          <a:p>
            <a:r>
              <a:rPr lang="ru-RU" sz="2400" b="1" dirty="0" smtClean="0"/>
              <a:t>                                                             Наши символы важны.</a:t>
            </a:r>
            <a:endParaRPr lang="ru-RU"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39552" y="5517232"/>
            <a:ext cx="8229600" cy="1143000"/>
          </a:xfrm>
        </p:spPr>
        <p:txBody>
          <a:bodyPr>
            <a:normAutofit fontScale="90000"/>
          </a:bodyPr>
          <a:lstStyle/>
          <a:p>
            <a:r>
              <a:rPr lang="ru-RU" b="1" dirty="0"/>
              <a:t>Гимн мы слушаем стоя </a:t>
            </a:r>
            <a:r>
              <a:rPr lang="ru-RU" dirty="0"/>
              <a:t/>
            </a:r>
            <a:br>
              <a:rPr lang="ru-RU" dirty="0"/>
            </a:br>
            <a:endParaRPr lang="ru-RU" dirty="0"/>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494674"/>
            <a:ext cx="6408712" cy="4806534"/>
          </a:xfrm>
        </p:spPr>
      </p:pic>
    </p:spTree>
    <p:extLst>
      <p:ext uri="{BB962C8B-B14F-4D97-AF65-F5344CB8AC3E}">
        <p14:creationId xmlns:p14="http://schemas.microsoft.com/office/powerpoint/2010/main" val="1337050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1\Desktop\4 ноября\1434109575_9d4ecb9074eb2c0fe8c1bb82f41b535d.jpg"/>
          <p:cNvPicPr>
            <a:picLocks noChangeAspect="1" noChangeArrowheads="1"/>
          </p:cNvPicPr>
          <p:nvPr/>
        </p:nvPicPr>
        <p:blipFill>
          <a:blip r:embed="rId2"/>
          <a:srcRect/>
          <a:stretch>
            <a:fillRect/>
          </a:stretch>
        </p:blipFill>
        <p:spPr bwMode="auto">
          <a:xfrm>
            <a:off x="5500694" y="97611"/>
            <a:ext cx="3429024" cy="2831323"/>
          </a:xfrm>
          <a:prstGeom prst="rect">
            <a:avLst/>
          </a:prstGeom>
          <a:noFill/>
        </p:spPr>
      </p:pic>
      <p:pic>
        <p:nvPicPr>
          <p:cNvPr id="3" name="Picture 2" descr="C:\Users\11\Desktop\4 ноября\IMG_7745.jpg"/>
          <p:cNvPicPr>
            <a:picLocks noChangeAspect="1" noChangeArrowheads="1"/>
          </p:cNvPicPr>
          <p:nvPr/>
        </p:nvPicPr>
        <p:blipFill>
          <a:blip r:embed="rId3"/>
          <a:srcRect/>
          <a:stretch>
            <a:fillRect/>
          </a:stretch>
        </p:blipFill>
        <p:spPr bwMode="auto">
          <a:xfrm>
            <a:off x="4357686" y="3000372"/>
            <a:ext cx="4000528" cy="2917052"/>
          </a:xfrm>
          <a:prstGeom prst="rect">
            <a:avLst/>
          </a:prstGeom>
          <a:noFill/>
        </p:spPr>
      </p:pic>
      <p:pic>
        <p:nvPicPr>
          <p:cNvPr id="4" name="Picture 2" descr="C:\Users\11\Desktop\4 ноября\1433504755_original.jpg"/>
          <p:cNvPicPr>
            <a:picLocks noChangeAspect="1" noChangeArrowheads="1"/>
          </p:cNvPicPr>
          <p:nvPr/>
        </p:nvPicPr>
        <p:blipFill>
          <a:blip r:embed="rId4"/>
          <a:srcRect/>
          <a:stretch>
            <a:fillRect/>
          </a:stretch>
        </p:blipFill>
        <p:spPr bwMode="auto">
          <a:xfrm>
            <a:off x="214282" y="142852"/>
            <a:ext cx="3143272" cy="2571768"/>
          </a:xfrm>
          <a:prstGeom prst="rect">
            <a:avLst/>
          </a:prstGeom>
          <a:noFill/>
        </p:spPr>
      </p:pic>
      <p:sp>
        <p:nvSpPr>
          <p:cNvPr id="7" name="TextBox 6"/>
          <p:cNvSpPr txBox="1"/>
          <p:nvPr/>
        </p:nvSpPr>
        <p:spPr>
          <a:xfrm>
            <a:off x="214282" y="5786454"/>
            <a:ext cx="8715436" cy="830997"/>
          </a:xfrm>
          <a:prstGeom prst="rect">
            <a:avLst/>
          </a:prstGeom>
          <a:noFill/>
        </p:spPr>
        <p:txBody>
          <a:bodyPr wrap="square" rtlCol="0">
            <a:spAutoFit/>
          </a:bodyPr>
          <a:lstStyle/>
          <a:p>
            <a:r>
              <a:rPr lang="ru-RU" sz="2400" b="1" dirty="0" smtClean="0"/>
              <a:t> Государственный флаг поднимается во время торжественных праздников и мероприятий, и в это время звучит гимн России.</a:t>
            </a:r>
            <a:endParaRPr lang="ru-RU" sz="2400" b="1" dirty="0"/>
          </a:p>
        </p:txBody>
      </p:sp>
      <p:pic>
        <p:nvPicPr>
          <p:cNvPr id="4099" name="Picture 3" descr="C:\Users\111\Desktop\Фото с дня победы\211c1a47-f1c7-4bd0-9d7d-3912afa2bef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786" y="2786058"/>
            <a:ext cx="2428892" cy="30718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11\Desktop\4 ноября\imgpreview (3).jpg"/>
          <p:cNvPicPr>
            <a:picLocks noChangeAspect="1" noChangeArrowheads="1"/>
          </p:cNvPicPr>
          <p:nvPr/>
        </p:nvPicPr>
        <p:blipFill>
          <a:blip r:embed="rId6"/>
          <a:srcRect/>
          <a:stretch>
            <a:fillRect/>
          </a:stretch>
        </p:blipFill>
        <p:spPr bwMode="auto">
          <a:xfrm>
            <a:off x="2714612" y="357166"/>
            <a:ext cx="3500462" cy="264795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214290"/>
            <a:ext cx="814393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11111"/>
                </a:solidFill>
                <a:effectLst/>
                <a:latin typeface="+mj-lt"/>
                <a:ea typeface="Times New Roman" pitchFamily="18" charset="0"/>
                <a:cs typeface="Arial" pitchFamily="34" charset="0"/>
              </a:rPr>
              <a:t>Давным-давно, в </a:t>
            </a:r>
            <a:r>
              <a:rPr kumimoji="0" lang="ru-RU" sz="2000" b="1" i="0" u="none" strike="noStrike" cap="none" normalizeH="0" baseline="0" dirty="0" err="1" smtClean="0">
                <a:ln>
                  <a:noFill/>
                </a:ln>
                <a:solidFill>
                  <a:srgbClr val="111111"/>
                </a:solidFill>
                <a:effectLst/>
                <a:latin typeface="+mj-lt"/>
                <a:ea typeface="Times New Roman" pitchFamily="18" charset="0"/>
                <a:cs typeface="Arial" pitchFamily="34" charset="0"/>
              </a:rPr>
              <a:t>стародревние</a:t>
            </a:r>
            <a:r>
              <a:rPr kumimoji="0" lang="ru-RU" sz="2000" b="1" i="0" u="none" strike="noStrike" cap="none" normalizeH="0" baseline="0" dirty="0" smtClean="0">
                <a:ln>
                  <a:noFill/>
                </a:ln>
                <a:solidFill>
                  <a:srgbClr val="111111"/>
                </a:solidFill>
                <a:effectLst/>
                <a:latin typeface="+mj-lt"/>
                <a:ea typeface="Times New Roman" pitchFamily="18" charset="0"/>
                <a:cs typeface="Arial" pitchFamily="34" charset="0"/>
              </a:rPr>
              <a:t> века, в древние времена, жили были на земле </a:t>
            </a:r>
            <a:r>
              <a:rPr kumimoji="0" lang="ru-RU" sz="2000" b="1" i="0" u="none" strike="noStrike" cap="none" normalizeH="0" baseline="0" dirty="0" err="1" smtClean="0">
                <a:ln>
                  <a:noFill/>
                </a:ln>
                <a:solidFill>
                  <a:srgbClr val="111111"/>
                </a:solidFill>
                <a:effectLst/>
                <a:latin typeface="+mj-lt"/>
                <a:ea typeface="Times New Roman" pitchFamily="18" charset="0"/>
                <a:cs typeface="Arial" pitchFamily="34" charset="0"/>
              </a:rPr>
              <a:t>русичи</a:t>
            </a:r>
            <a:r>
              <a:rPr kumimoji="0" lang="ru-RU" sz="2000" b="1" i="0" u="none" strike="noStrike" cap="none" normalizeH="0" baseline="0" dirty="0" smtClean="0">
                <a:ln>
                  <a:noFill/>
                </a:ln>
                <a:solidFill>
                  <a:srgbClr val="111111"/>
                </a:solidFill>
                <a:effectLst/>
                <a:latin typeface="+mj-lt"/>
                <a:ea typeface="Times New Roman" pitchFamily="18" charset="0"/>
                <a:cs typeface="Arial" pitchFamily="34" charset="0"/>
              </a:rPr>
              <a:t>, искусные мастера и мастерицы, трудолюбивые землепашцы, храбрые, сильные, благородные воины. Жили они честно и славно, храмы да терема возводили, детей растили да песни слагали во славу Отечеству.</a:t>
            </a:r>
            <a:endParaRPr kumimoji="0" lang="ru-RU" sz="2000" b="1" i="0" u="none" strike="noStrike" cap="none" normalizeH="0" baseline="0" dirty="0" smtClean="0">
              <a:ln>
                <a:noFill/>
              </a:ln>
              <a:solidFill>
                <a:schemeClr val="tx1"/>
              </a:solidFill>
              <a:effectLst/>
              <a:latin typeface="+mj-lt"/>
              <a:cs typeface="Arial" pitchFamily="34" charset="0"/>
            </a:endParaRPr>
          </a:p>
        </p:txBody>
      </p:sp>
      <p:pic>
        <p:nvPicPr>
          <p:cNvPr id="1026" name="Picture 2" descr="C:\Users\11\Desktop\4 ноября\112.jpg"/>
          <p:cNvPicPr>
            <a:picLocks noChangeAspect="1" noChangeArrowheads="1"/>
          </p:cNvPicPr>
          <p:nvPr/>
        </p:nvPicPr>
        <p:blipFill>
          <a:blip r:embed="rId2"/>
          <a:srcRect/>
          <a:stretch>
            <a:fillRect/>
          </a:stretch>
        </p:blipFill>
        <p:spPr bwMode="auto">
          <a:xfrm>
            <a:off x="428596" y="1928802"/>
            <a:ext cx="8286808" cy="478634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1\Desktop\4 ноября\img2.jpg"/>
          <p:cNvPicPr>
            <a:picLocks noChangeAspect="1" noChangeArrowheads="1"/>
          </p:cNvPicPr>
          <p:nvPr/>
        </p:nvPicPr>
        <p:blipFill>
          <a:blip r:embed="rId2"/>
          <a:srcRect/>
          <a:stretch>
            <a:fillRect/>
          </a:stretch>
        </p:blipFill>
        <p:spPr bwMode="auto">
          <a:xfrm>
            <a:off x="0" y="0"/>
            <a:ext cx="9144000" cy="5643578"/>
          </a:xfrm>
          <a:prstGeom prst="rect">
            <a:avLst/>
          </a:prstGeom>
          <a:noFill/>
        </p:spPr>
      </p:pic>
      <p:sp>
        <p:nvSpPr>
          <p:cNvPr id="4097" name="Rectangle 1"/>
          <p:cNvSpPr>
            <a:spLocks noChangeArrowheads="1"/>
          </p:cNvSpPr>
          <p:nvPr/>
        </p:nvSpPr>
        <p:spPr bwMode="auto">
          <a:xfrm>
            <a:off x="0" y="5715016"/>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rPr>
              <a:t>Россия много раз подвергалась испытанию на прочность. Вот,  что произошло 400 лет назад…. Напали на нашу русскую землю враги – поляки. Казалось, что Русское государство погибло, но русские люди не могли и не хотели мириться с гибелью своего государства.</a:t>
            </a:r>
            <a:r>
              <a:rPr kumimoji="0" lang="ru-RU" b="1" i="0" u="none" strike="noStrike" cap="none" normalizeH="0" baseline="0" dirty="0" smtClean="0">
                <a:ln>
                  <a:noFill/>
                </a:ln>
                <a:solidFill>
                  <a:schemeClr val="tx1"/>
                </a:solidFill>
                <a:effectLst/>
                <a:latin typeface="+mj-lt"/>
                <a:cs typeface="Arial"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1\Desktop\4 ноября\img5.jpg"/>
          <p:cNvPicPr>
            <a:picLocks noChangeAspect="1" noChangeArrowheads="1"/>
          </p:cNvPicPr>
          <p:nvPr/>
        </p:nvPicPr>
        <p:blipFill>
          <a:blip r:embed="rId2"/>
          <a:srcRect/>
          <a:stretch>
            <a:fillRect/>
          </a:stretch>
        </p:blipFill>
        <p:spPr bwMode="auto">
          <a:xfrm>
            <a:off x="214282" y="0"/>
            <a:ext cx="8643998" cy="4929198"/>
          </a:xfrm>
          <a:prstGeom prst="rect">
            <a:avLst/>
          </a:prstGeom>
          <a:noFill/>
        </p:spPr>
      </p:pic>
      <p:sp>
        <p:nvSpPr>
          <p:cNvPr id="3073" name="Rectangle 1"/>
          <p:cNvSpPr>
            <a:spLocks noChangeArrowheads="1"/>
          </p:cNvSpPr>
          <p:nvPr/>
        </p:nvSpPr>
        <p:spPr bwMode="auto">
          <a:xfrm>
            <a:off x="0" y="4857760"/>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rPr>
              <a:t>Выбрал народ Кузьму Минина своим старостой.  Принялся он собирать войско, а  князь  Дмитрий Пожарский согласился возглавить войско.  Вся Русская земля встала против захватчиков. Начались бои за Москву. Князь Пожарский оказался талантливым полководцем.  А Кузьма Минин, не жалея жизни, сражался под стенами столицы, как простой воин. Тяжело было русским воинам, осада московского Кремля продолжалась несколько дней. Наконец обессилели враги, сдались. Славил народ освободителей земли русской.</a:t>
            </a:r>
            <a:endParaRPr kumimoji="0" lang="ru-RU" b="1"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1\Desktop\4 ноября\55576317.jpg"/>
          <p:cNvPicPr>
            <a:picLocks noChangeAspect="1" noChangeArrowheads="1"/>
          </p:cNvPicPr>
          <p:nvPr/>
        </p:nvPicPr>
        <p:blipFill>
          <a:blip r:embed="rId2"/>
          <a:srcRect/>
          <a:stretch>
            <a:fillRect/>
          </a:stretch>
        </p:blipFill>
        <p:spPr bwMode="auto">
          <a:xfrm>
            <a:off x="285720" y="357166"/>
            <a:ext cx="8643998" cy="5214974"/>
          </a:xfrm>
          <a:prstGeom prst="rect">
            <a:avLst/>
          </a:prstGeom>
          <a:noFill/>
        </p:spPr>
      </p:pic>
      <p:sp>
        <p:nvSpPr>
          <p:cNvPr id="4" name="TextBox 3"/>
          <p:cNvSpPr txBox="1"/>
          <p:nvPr/>
        </p:nvSpPr>
        <p:spPr>
          <a:xfrm>
            <a:off x="214282" y="6072206"/>
            <a:ext cx="8286808" cy="523220"/>
          </a:xfrm>
          <a:prstGeom prst="rect">
            <a:avLst/>
          </a:prstGeom>
          <a:noFill/>
        </p:spPr>
        <p:txBody>
          <a:bodyPr wrap="square" rtlCol="0">
            <a:spAutoFit/>
          </a:bodyPr>
          <a:lstStyle/>
          <a:p>
            <a:r>
              <a:rPr lang="ru-RU" sz="2800" b="1" dirty="0" smtClean="0"/>
              <a:t>                    Мы живем в России.  Это наша Родина.   </a:t>
            </a:r>
            <a:endParaRPr lang="ru-RU"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1\Desktop\4 ноября\img7.jpg"/>
          <p:cNvPicPr>
            <a:picLocks noChangeAspect="1" noChangeArrowheads="1"/>
          </p:cNvPicPr>
          <p:nvPr/>
        </p:nvPicPr>
        <p:blipFill>
          <a:blip r:embed="rId2"/>
          <a:srcRect/>
          <a:stretch>
            <a:fillRect/>
          </a:stretch>
        </p:blipFill>
        <p:spPr bwMode="auto">
          <a:xfrm>
            <a:off x="0" y="0"/>
            <a:ext cx="9144000" cy="6143644"/>
          </a:xfrm>
          <a:prstGeom prst="rect">
            <a:avLst/>
          </a:prstGeom>
          <a:noFill/>
        </p:spPr>
      </p:pic>
      <p:sp>
        <p:nvSpPr>
          <p:cNvPr id="4" name="Прямоугольник 3"/>
          <p:cNvSpPr/>
          <p:nvPr/>
        </p:nvSpPr>
        <p:spPr>
          <a:xfrm>
            <a:off x="0" y="6143644"/>
            <a:ext cx="9144000" cy="707886"/>
          </a:xfrm>
          <a:prstGeom prst="rect">
            <a:avLst/>
          </a:prstGeom>
        </p:spPr>
        <p:txBody>
          <a:bodyPr wrap="square">
            <a:spAutoFit/>
          </a:bodyPr>
          <a:lstStyle/>
          <a:p>
            <a:r>
              <a:rPr lang="ru-RU" sz="2000" b="1" dirty="0" smtClean="0"/>
              <a:t>Недаром памятник им стоит в  Москве - столице нашей Родины на Красной площади – в самом сердце России.</a:t>
            </a:r>
            <a:endParaRPr lang="ru-RU"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14282" y="428604"/>
            <a:ext cx="428628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mj-lt"/>
                <a:ea typeface="Times New Roman" pitchFamily="18" charset="0"/>
                <a:cs typeface="Arial" pitchFamily="34" charset="0"/>
              </a:rPr>
              <a:t>    </a:t>
            </a:r>
            <a:r>
              <a:rPr kumimoji="0" lang="ru-RU" sz="2400" b="1" i="0" u="none" strike="noStrike" cap="none" normalizeH="0" baseline="0" dirty="0" smtClean="0">
                <a:ln>
                  <a:noFill/>
                </a:ln>
                <a:solidFill>
                  <a:srgbClr val="000000"/>
                </a:solidFill>
                <a:effectLst/>
                <a:latin typeface="+mj-lt"/>
                <a:ea typeface="Times New Roman" pitchFamily="18" charset="0"/>
                <a:cs typeface="Arial" pitchFamily="34" charset="0"/>
              </a:rPr>
              <a:t>Во славу тех героев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mj-lt"/>
                <a:ea typeface="Times New Roman" pitchFamily="18" charset="0"/>
                <a:cs typeface="Arial" pitchFamily="34" charset="0"/>
              </a:rPr>
              <a:t>          Живём одной судьбой,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mj-lt"/>
                <a:ea typeface="Times New Roman" pitchFamily="18" charset="0"/>
                <a:cs typeface="Arial" pitchFamily="34" charset="0"/>
              </a:rPr>
              <a:t>                                                 Сегодня День единства </a:t>
            </a:r>
          </a:p>
          <a:p>
            <a:pPr marL="0" marR="0" lvl="0" indent="0" algn="l" defTabSz="914400" rtl="0" eaLnBrk="1" fontAlgn="base" latinLnBrk="0" hangingPunct="1">
              <a:lnSpc>
                <a:spcPct val="100000"/>
              </a:lnSpc>
              <a:spcBef>
                <a:spcPct val="0"/>
              </a:spcBef>
              <a:spcAft>
                <a:spcPct val="0"/>
              </a:spcAft>
              <a:buClrTx/>
              <a:buSzTx/>
              <a:buFontTx/>
              <a:buNone/>
              <a:tabLst/>
            </a:pPr>
            <a:r>
              <a:rPr lang="ru-RU" sz="2400" b="1" dirty="0" smtClean="0">
                <a:solidFill>
                  <a:srgbClr val="000000"/>
                </a:solidFill>
                <a:latin typeface="+mj-lt"/>
                <a:ea typeface="Times New Roman" pitchFamily="18" charset="0"/>
                <a:cs typeface="Arial" pitchFamily="34" charset="0"/>
              </a:rPr>
              <a:t>            Мы празднуем с тобой!</a:t>
            </a:r>
            <a:endParaRPr kumimoji="0" lang="ru-RU" sz="2400" b="1" i="0" u="none" strike="noStrike" cap="none" normalizeH="0" baseline="0" dirty="0" smtClean="0">
              <a:ln>
                <a:noFill/>
              </a:ln>
              <a:solidFill>
                <a:srgbClr val="000000"/>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000000"/>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ru-RU" sz="2400" b="1" dirty="0" smtClean="0">
                <a:solidFill>
                  <a:srgbClr val="000000"/>
                </a:solidFill>
                <a:latin typeface="+mj-lt"/>
                <a:ea typeface="Times New Roman" pitchFamily="18" charset="0"/>
                <a:cs typeface="Arial" pitchFamily="34" charset="0"/>
              </a:rPr>
              <a:t>   </a:t>
            </a:r>
            <a:endParaRPr kumimoji="0" lang="ru-RU" sz="2400" b="1" i="0" u="none" strike="noStrike" cap="none" normalizeH="0" baseline="0" dirty="0" smtClean="0">
              <a:ln>
                <a:noFill/>
              </a:ln>
              <a:solidFill>
                <a:srgbClr val="000000"/>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mj-lt"/>
                <a:ea typeface="Times New Roman" pitchFamily="18" charset="0"/>
                <a:cs typeface="Arial" pitchFamily="34" charset="0"/>
              </a:rPr>
              <a:t>                                                                            </a:t>
            </a:r>
            <a:endParaRPr kumimoji="0" lang="ru-RU" sz="2400" b="1" i="0" u="none" strike="noStrike" cap="none" normalizeH="0" baseline="0" dirty="0" smtClean="0">
              <a:ln>
                <a:noFill/>
              </a:ln>
              <a:solidFill>
                <a:schemeClr val="tx1"/>
              </a:solidFill>
              <a:effectLst/>
              <a:latin typeface="+mj-lt"/>
              <a:cs typeface="Arial" pitchFamily="34" charset="0"/>
            </a:endParaRPr>
          </a:p>
        </p:txBody>
      </p:sp>
      <p:pic>
        <p:nvPicPr>
          <p:cNvPr id="1026" name="Picture 2" descr="C:\Users\11\Desktop\4 ноября\putin7.jpg"/>
          <p:cNvPicPr>
            <a:picLocks noChangeAspect="1" noChangeArrowheads="1"/>
          </p:cNvPicPr>
          <p:nvPr/>
        </p:nvPicPr>
        <p:blipFill>
          <a:blip r:embed="rId3"/>
          <a:srcRect/>
          <a:stretch>
            <a:fillRect/>
          </a:stretch>
        </p:blipFill>
        <p:spPr bwMode="auto">
          <a:xfrm>
            <a:off x="1714480" y="2500305"/>
            <a:ext cx="5929354" cy="3946895"/>
          </a:xfrm>
          <a:prstGeom prst="rect">
            <a:avLst/>
          </a:prstGeom>
          <a:noFill/>
        </p:spPr>
      </p:pic>
      <p:pic>
        <p:nvPicPr>
          <p:cNvPr id="2" name="Picture 2" descr="C:\Users\11\Desktop\4 ноября\1231976_original.jpg"/>
          <p:cNvPicPr>
            <a:picLocks noChangeAspect="1" noChangeArrowheads="1"/>
          </p:cNvPicPr>
          <p:nvPr/>
        </p:nvPicPr>
        <p:blipFill>
          <a:blip r:embed="rId4"/>
          <a:srcRect/>
          <a:stretch>
            <a:fillRect/>
          </a:stretch>
        </p:blipFill>
        <p:spPr bwMode="auto">
          <a:xfrm flipV="1">
            <a:off x="4572000" y="7893496"/>
            <a:ext cx="4357718" cy="1008112"/>
          </a:xfrm>
          <a:prstGeom prst="rect">
            <a:avLst/>
          </a:prstGeom>
          <a:noFill/>
        </p:spPr>
      </p:pic>
      <p:pic>
        <p:nvPicPr>
          <p:cNvPr id="3" name="Picture 2" descr="C:\Users\11\Desktop\4 ноября\1478265357_w620h420.jpg"/>
          <p:cNvPicPr>
            <a:picLocks noChangeAspect="1" noChangeArrowheads="1"/>
          </p:cNvPicPr>
          <p:nvPr/>
        </p:nvPicPr>
        <p:blipFill>
          <a:blip r:embed="rId5"/>
          <a:srcRect/>
          <a:stretch>
            <a:fillRect/>
          </a:stretch>
        </p:blipFill>
        <p:spPr bwMode="auto">
          <a:xfrm flipV="1">
            <a:off x="142844" y="7893496"/>
            <a:ext cx="4286280" cy="151216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3808" y="1412776"/>
            <a:ext cx="3528392" cy="4704523"/>
          </a:xfr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966" y="1275965"/>
            <a:ext cx="3543858" cy="4725144"/>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39590"/>
            <a:ext cx="3565735" cy="4754314"/>
          </a:xfrm>
          <a:prstGeom prst="rect">
            <a:avLst/>
          </a:prstGeom>
        </p:spPr>
      </p:pic>
      <p:sp>
        <p:nvSpPr>
          <p:cNvPr id="10" name="TextBox 9"/>
          <p:cNvSpPr txBox="1"/>
          <p:nvPr/>
        </p:nvSpPr>
        <p:spPr>
          <a:xfrm>
            <a:off x="185611" y="369332"/>
            <a:ext cx="8640960" cy="830997"/>
          </a:xfrm>
          <a:prstGeom prst="rect">
            <a:avLst/>
          </a:prstGeom>
          <a:noFill/>
        </p:spPr>
        <p:txBody>
          <a:bodyPr wrap="square" rtlCol="0">
            <a:spAutoFit/>
          </a:bodyPr>
          <a:lstStyle/>
          <a:p>
            <a:pPr algn="ctr"/>
            <a:r>
              <a:rPr lang="ru-RU" sz="4800" b="1" dirty="0" smtClean="0"/>
              <a:t>Читали стихи</a:t>
            </a:r>
            <a:endParaRPr lang="ru-RU" sz="4800" b="1" dirty="0"/>
          </a:p>
        </p:txBody>
      </p:sp>
    </p:spTree>
    <p:extLst>
      <p:ext uri="{BB962C8B-B14F-4D97-AF65-F5344CB8AC3E}">
        <p14:creationId xmlns:p14="http://schemas.microsoft.com/office/powerpoint/2010/main" val="2891281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476672"/>
            <a:ext cx="8019735" cy="6014801"/>
          </a:xfrm>
        </p:spPr>
      </p:pic>
    </p:spTree>
    <p:extLst>
      <p:ext uri="{BB962C8B-B14F-4D97-AF65-F5344CB8AC3E}">
        <p14:creationId xmlns:p14="http://schemas.microsoft.com/office/powerpoint/2010/main" val="3296959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1\Desktop\4 ноября\img1.jpg"/>
          <p:cNvPicPr>
            <a:picLocks noChangeAspect="1" noChangeArrowheads="1"/>
          </p:cNvPicPr>
          <p:nvPr/>
        </p:nvPicPr>
        <p:blipFill>
          <a:blip r:embed="rId2"/>
          <a:srcRect/>
          <a:stretch>
            <a:fillRect/>
          </a:stretch>
        </p:blipFill>
        <p:spPr bwMode="auto">
          <a:xfrm>
            <a:off x="0" y="0"/>
            <a:ext cx="9144000" cy="6286520"/>
          </a:xfrm>
          <a:prstGeom prst="rect">
            <a:avLst/>
          </a:prstGeom>
          <a:noFill/>
        </p:spPr>
      </p:pic>
      <p:sp>
        <p:nvSpPr>
          <p:cNvPr id="4" name="TextBox 3"/>
          <p:cNvSpPr txBox="1"/>
          <p:nvPr/>
        </p:nvSpPr>
        <p:spPr>
          <a:xfrm>
            <a:off x="214282" y="6286520"/>
            <a:ext cx="8286808" cy="523220"/>
          </a:xfrm>
          <a:prstGeom prst="rect">
            <a:avLst/>
          </a:prstGeom>
          <a:noFill/>
        </p:spPr>
        <p:txBody>
          <a:bodyPr wrap="square" rtlCol="0">
            <a:spAutoFit/>
          </a:bodyPr>
          <a:lstStyle/>
          <a:p>
            <a:pPr algn="ctr"/>
            <a:r>
              <a:rPr lang="ru-RU" sz="2800" b="1" dirty="0" smtClean="0"/>
              <a:t>                 Что мы Родиной зовём?</a:t>
            </a:r>
            <a:endParaRPr lang="ru-RU"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Фото_Детчино_2018\Детчино\IMG_2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8928992" cy="5523994"/>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a:xfrm>
            <a:off x="457200" y="6000768"/>
            <a:ext cx="8229600" cy="642942"/>
          </a:xfrm>
        </p:spPr>
        <p:txBody>
          <a:bodyPr>
            <a:normAutofit/>
          </a:bodyPr>
          <a:lstStyle/>
          <a:p>
            <a:r>
              <a:rPr lang="ru-RU" sz="2800" b="1" dirty="0" smtClean="0"/>
              <a:t>Дом, где мы с тобой живем.</a:t>
            </a:r>
            <a:endParaRPr lang="ru-RU" sz="2800" b="1" dirty="0"/>
          </a:p>
        </p:txBody>
      </p:sp>
    </p:spTree>
    <p:extLst>
      <p:ext uri="{BB962C8B-B14F-4D97-AF65-F5344CB8AC3E}">
        <p14:creationId xmlns:p14="http://schemas.microsoft.com/office/powerpoint/2010/main" val="3532858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286388"/>
            <a:ext cx="8429684" cy="369332"/>
          </a:xfrm>
          <a:prstGeom prst="rect">
            <a:avLst/>
          </a:prstGeom>
          <a:noFill/>
        </p:spPr>
        <p:txBody>
          <a:bodyPr wrap="square" rtlCol="0">
            <a:spAutoFit/>
          </a:bodyPr>
          <a:lstStyle/>
          <a:p>
            <a:endParaRPr lang="ru-RU" dirty="0"/>
          </a:p>
        </p:txBody>
      </p:sp>
      <p:pic>
        <p:nvPicPr>
          <p:cNvPr id="1026" name="Picture 2" descr="C:\Users\11\Desktop\4 ноября\716d686cfe914af31255a8018bbd01af.jpg"/>
          <p:cNvPicPr>
            <a:picLocks noChangeAspect="1" noChangeArrowheads="1"/>
          </p:cNvPicPr>
          <p:nvPr/>
        </p:nvPicPr>
        <p:blipFill>
          <a:blip r:embed="rId2"/>
          <a:srcRect/>
          <a:stretch>
            <a:fillRect/>
          </a:stretch>
        </p:blipFill>
        <p:spPr bwMode="auto">
          <a:xfrm>
            <a:off x="0" y="0"/>
            <a:ext cx="9144000" cy="6215082"/>
          </a:xfrm>
          <a:prstGeom prst="rect">
            <a:avLst/>
          </a:prstGeom>
          <a:noFill/>
        </p:spPr>
      </p:pic>
      <p:sp>
        <p:nvSpPr>
          <p:cNvPr id="5" name="TextBox 4"/>
          <p:cNvSpPr txBox="1"/>
          <p:nvPr/>
        </p:nvSpPr>
        <p:spPr>
          <a:xfrm>
            <a:off x="357158" y="6286520"/>
            <a:ext cx="8786842" cy="523220"/>
          </a:xfrm>
          <a:prstGeom prst="rect">
            <a:avLst/>
          </a:prstGeom>
          <a:noFill/>
        </p:spPr>
        <p:txBody>
          <a:bodyPr wrap="square" rtlCol="0">
            <a:spAutoFit/>
          </a:bodyPr>
          <a:lstStyle/>
          <a:p>
            <a:r>
              <a:rPr lang="ru-RU" sz="2800" b="1" dirty="0" smtClean="0"/>
              <a:t>И березки, вдоль которых рядом с мамой мы идем! </a:t>
            </a:r>
            <a:endParaRPr lang="ru-RU"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1\Desktop\4 ноября\normal_field-of-wheat.jpg"/>
          <p:cNvPicPr>
            <a:picLocks noChangeAspect="1" noChangeArrowheads="1"/>
          </p:cNvPicPr>
          <p:nvPr/>
        </p:nvPicPr>
        <p:blipFill>
          <a:blip r:embed="rId2"/>
          <a:srcRect/>
          <a:stretch>
            <a:fillRect/>
          </a:stretch>
        </p:blipFill>
        <p:spPr bwMode="auto">
          <a:xfrm>
            <a:off x="0" y="0"/>
            <a:ext cx="9144000" cy="5929330"/>
          </a:xfrm>
          <a:prstGeom prst="rect">
            <a:avLst/>
          </a:prstGeom>
          <a:noFill/>
        </p:spPr>
      </p:pic>
      <p:sp>
        <p:nvSpPr>
          <p:cNvPr id="3" name="TextBox 2"/>
          <p:cNvSpPr txBox="1"/>
          <p:nvPr/>
        </p:nvSpPr>
        <p:spPr>
          <a:xfrm>
            <a:off x="500034" y="5929330"/>
            <a:ext cx="8286808" cy="1261884"/>
          </a:xfrm>
          <a:prstGeom prst="rect">
            <a:avLst/>
          </a:prstGeom>
          <a:noFill/>
        </p:spPr>
        <p:txBody>
          <a:bodyPr wrap="square" rtlCol="0">
            <a:spAutoFit/>
          </a:bodyPr>
          <a:lstStyle/>
          <a:p>
            <a:r>
              <a:rPr lang="ru-RU" sz="2400" b="1" dirty="0" smtClean="0"/>
              <a:t>   Что мы Родиной зовём?</a:t>
            </a:r>
          </a:p>
          <a:p>
            <a:r>
              <a:rPr lang="ru-RU" sz="2400" b="1" dirty="0" smtClean="0"/>
              <a:t>                                                         Поле с тонким колоском.</a:t>
            </a:r>
          </a:p>
          <a:p>
            <a:endParaRPr lang="ru-RU"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CIM\208_2210\IMG_58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808" t="-6772" r="-16808" b="6772"/>
          <a:stretch/>
        </p:blipFill>
        <p:spPr bwMode="auto">
          <a:xfrm>
            <a:off x="107504" y="0"/>
            <a:ext cx="5328592" cy="57332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111\Desktop\день открытых дверей\IMG_53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7" y="404664"/>
            <a:ext cx="4389823" cy="5328591"/>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6000768"/>
            <a:ext cx="8229600" cy="571504"/>
          </a:xfrm>
        </p:spPr>
        <p:txBody>
          <a:bodyPr>
            <a:normAutofit/>
          </a:bodyPr>
          <a:lstStyle/>
          <a:p>
            <a:r>
              <a:rPr lang="ru-RU" sz="2800" b="1" dirty="0" smtClean="0"/>
              <a:t>Наши праздники и будни</a:t>
            </a:r>
            <a:endParaRPr lang="ru-RU" sz="2800" b="1" dirty="0"/>
          </a:p>
        </p:txBody>
      </p:sp>
    </p:spTree>
    <p:extLst>
      <p:ext uri="{BB962C8B-B14F-4D97-AF65-F5344CB8AC3E}">
        <p14:creationId xmlns:p14="http://schemas.microsoft.com/office/powerpoint/2010/main" val="188514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1\Desktop\4 ноября\DSC6568-2.jpg"/>
          <p:cNvPicPr>
            <a:picLocks noChangeAspect="1" noChangeArrowheads="1"/>
          </p:cNvPicPr>
          <p:nvPr/>
        </p:nvPicPr>
        <p:blipFill>
          <a:blip r:embed="rId2"/>
          <a:srcRect/>
          <a:stretch>
            <a:fillRect/>
          </a:stretch>
        </p:blipFill>
        <p:spPr bwMode="auto">
          <a:xfrm>
            <a:off x="4572000" y="214290"/>
            <a:ext cx="4357718" cy="3786214"/>
          </a:xfrm>
          <a:prstGeom prst="rect">
            <a:avLst/>
          </a:prstGeom>
          <a:noFill/>
        </p:spPr>
      </p:pic>
      <p:pic>
        <p:nvPicPr>
          <p:cNvPr id="2" name="Picture 2" descr="C:\Users\11\Desktop\4 ноября\thumb2-zagorodnyu-dom-vecher-svet-okna.jpg"/>
          <p:cNvPicPr>
            <a:picLocks noChangeAspect="1" noChangeArrowheads="1"/>
          </p:cNvPicPr>
          <p:nvPr/>
        </p:nvPicPr>
        <p:blipFill>
          <a:blip r:embed="rId3"/>
          <a:srcRect/>
          <a:stretch>
            <a:fillRect/>
          </a:stretch>
        </p:blipFill>
        <p:spPr bwMode="auto">
          <a:xfrm>
            <a:off x="142844" y="2928934"/>
            <a:ext cx="4500594" cy="3786214"/>
          </a:xfrm>
          <a:prstGeom prst="rect">
            <a:avLst/>
          </a:prstGeom>
          <a:noFill/>
        </p:spPr>
      </p:pic>
      <p:sp>
        <p:nvSpPr>
          <p:cNvPr id="4" name="TextBox 3"/>
          <p:cNvSpPr txBox="1"/>
          <p:nvPr/>
        </p:nvSpPr>
        <p:spPr>
          <a:xfrm>
            <a:off x="1000100" y="1357298"/>
            <a:ext cx="2143140" cy="954107"/>
          </a:xfrm>
          <a:prstGeom prst="rect">
            <a:avLst/>
          </a:prstGeom>
          <a:noFill/>
        </p:spPr>
        <p:txBody>
          <a:bodyPr wrap="square" rtlCol="0">
            <a:spAutoFit/>
          </a:bodyPr>
          <a:lstStyle/>
          <a:p>
            <a:r>
              <a:rPr lang="ru-RU" sz="2800" b="1" dirty="0" smtClean="0"/>
              <a:t>Теплый</a:t>
            </a:r>
          </a:p>
          <a:p>
            <a:r>
              <a:rPr lang="ru-RU" sz="2800" b="1" dirty="0" smtClean="0"/>
              <a:t>             вечер</a:t>
            </a:r>
            <a:endParaRPr lang="ru-RU" sz="2800" b="1" dirty="0"/>
          </a:p>
        </p:txBody>
      </p:sp>
      <p:sp>
        <p:nvSpPr>
          <p:cNvPr id="7" name="TextBox 6"/>
          <p:cNvSpPr txBox="1"/>
          <p:nvPr/>
        </p:nvSpPr>
        <p:spPr>
          <a:xfrm flipH="1">
            <a:off x="6046475" y="5072074"/>
            <a:ext cx="2168862" cy="523220"/>
          </a:xfrm>
          <a:prstGeom prst="rect">
            <a:avLst/>
          </a:prstGeom>
          <a:noFill/>
        </p:spPr>
        <p:txBody>
          <a:bodyPr wrap="square" rtlCol="0">
            <a:spAutoFit/>
          </a:bodyPr>
          <a:lstStyle/>
          <a:p>
            <a:r>
              <a:rPr lang="ru-RU" sz="2800" b="1" dirty="0" smtClean="0"/>
              <a:t>за  окном.</a:t>
            </a:r>
            <a:endParaRPr lang="ru-RU"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11\Desktop\Фото с дня победы\22e30dcf-696a-489d-9e4d-71978da752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8" y="116633"/>
            <a:ext cx="4688008" cy="545550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111\Desktop\Фото с дня победы\a2441359-f5e2-4322-b512-e6c94a150b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3207"/>
            <a:ext cx="4536504" cy="547893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5643578"/>
            <a:ext cx="8229600" cy="928694"/>
          </a:xfrm>
        </p:spPr>
        <p:txBody>
          <a:bodyPr>
            <a:noAutofit/>
          </a:bodyPr>
          <a:lstStyle/>
          <a:p>
            <a:pPr algn="l"/>
            <a:r>
              <a:rPr lang="ru-RU" sz="2800" b="1" dirty="0" smtClean="0"/>
              <a:t/>
            </a:r>
            <a:br>
              <a:rPr lang="ru-RU" sz="2800" b="1" dirty="0" smtClean="0"/>
            </a:br>
            <a:r>
              <a:rPr lang="ru-RU" sz="2800" b="1" dirty="0" smtClean="0"/>
              <a:t>Что мы Родиной зовём?</a:t>
            </a:r>
            <a:br>
              <a:rPr lang="ru-RU" sz="2800" b="1" dirty="0" smtClean="0"/>
            </a:br>
            <a:r>
              <a:rPr lang="ru-RU" sz="2800" b="1" dirty="0" smtClean="0"/>
              <a:t>                                              Всё, что в сердце бережём,</a:t>
            </a:r>
            <a:br>
              <a:rPr lang="ru-RU" sz="2800" b="1" dirty="0" smtClean="0"/>
            </a:br>
            <a:endParaRPr lang="ru-RU" sz="2800" b="1" dirty="0"/>
          </a:p>
        </p:txBody>
      </p:sp>
    </p:spTree>
    <p:extLst>
      <p:ext uri="{BB962C8B-B14F-4D97-AF65-F5344CB8AC3E}">
        <p14:creationId xmlns:p14="http://schemas.microsoft.com/office/powerpoint/2010/main" val="3490049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308</Words>
  <Application>Microsoft Office PowerPoint</Application>
  <PresentationFormat>Экран (4:3)</PresentationFormat>
  <Paragraphs>42</Paragraphs>
  <Slides>23</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Презентация PowerPoint</vt:lpstr>
      <vt:lpstr>Презентация PowerPoint</vt:lpstr>
      <vt:lpstr>Дом, где мы с тобой живем.</vt:lpstr>
      <vt:lpstr>Презентация PowerPoint</vt:lpstr>
      <vt:lpstr>Презентация PowerPoint</vt:lpstr>
      <vt:lpstr>Наши праздники и будни</vt:lpstr>
      <vt:lpstr>Презентация PowerPoint</vt:lpstr>
      <vt:lpstr> Что мы Родиной зовём?                                               Всё, что в сердце бережём, </vt:lpstr>
      <vt:lpstr>Презентация PowerPoint</vt:lpstr>
      <vt:lpstr>Презентация PowerPoint</vt:lpstr>
      <vt:lpstr>Презентация PowerPoint</vt:lpstr>
      <vt:lpstr>Презентация PowerPoint</vt:lpstr>
      <vt:lpstr>Презентация PowerPoint</vt:lpstr>
      <vt:lpstr>Гимн мы слушаем стоя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11</dc:creator>
  <cp:lastModifiedBy>111</cp:lastModifiedBy>
  <cp:revision>69</cp:revision>
  <dcterms:created xsi:type="dcterms:W3CDTF">2017-10-28T03:07:03Z</dcterms:created>
  <dcterms:modified xsi:type="dcterms:W3CDTF">2019-11-03T17:11:21Z</dcterms:modified>
</cp:coreProperties>
</file>