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0"/>
  </p:notesMasterIdLst>
  <p:sldIdLst>
    <p:sldId id="256" r:id="rId2"/>
    <p:sldId id="292" r:id="rId3"/>
    <p:sldId id="281" r:id="rId4"/>
    <p:sldId id="258" r:id="rId5"/>
    <p:sldId id="291" r:id="rId6"/>
    <p:sldId id="260" r:id="rId7"/>
    <p:sldId id="265" r:id="rId8"/>
    <p:sldId id="275" r:id="rId9"/>
    <p:sldId id="290" r:id="rId10"/>
    <p:sldId id="289" r:id="rId11"/>
    <p:sldId id="298" r:id="rId12"/>
    <p:sldId id="295" r:id="rId13"/>
    <p:sldId id="293" r:id="rId14"/>
    <p:sldId id="294" r:id="rId15"/>
    <p:sldId id="296" r:id="rId16"/>
    <p:sldId id="29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9110-2964-4E39-84C1-6AC8FBCBAE15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CDE7-4005-4510-B944-0E29C74E2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6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CDE7-4005-4510-B944-0E29C74E297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475AD-A405-4A9A-B8F0-D355E3ED1CCF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8139D-BD68-4738-821D-B7A54EC9C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56E27-6769-4764-AD6F-CA97E637393E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79C33-4190-420E-AD03-1AB68DF59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00C3-6FEB-4F3F-B284-0DC8E4CB2FFA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F1634-C427-4F61-9283-F61B85113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3104C-8A6E-46E8-91BB-DE079F8990F9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CE7C7-19AA-4D50-9D30-5BE7631739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57057-0C3F-4632-AFCE-2C369C4565DE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88FFA-1344-4811-96A9-83478B73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A40F7-F652-463B-B424-B8A6F4F985E9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3F946-2DF5-4BAA-A031-3AF6AC222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5D2EE-1A78-4E67-83F1-59CF1F11F103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F726-BB62-435A-8FB8-8EF1BEAE4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40092-2E0C-4C0D-9BBA-51CFF10472DD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8C32A-96BF-4FF5-AA07-9CAB1D370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DB841-7396-4B6E-8B1D-B70FD7B92126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F14DF-04E9-4660-A731-5B5A63BF3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B5790-A0D1-481B-B4A7-3C6F3B83F030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A2F7-2D4D-4F2C-8AE1-EF4824CC1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66EE-4910-4D3A-97C8-A66DE6325488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574604C-0388-4681-9DE7-C78FD148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8E6AF4-3744-425B-A892-7715232145A5}" type="datetimeFigureOut">
              <a:rPr lang="ru-RU" smtClean="0"/>
              <a:pPr>
                <a:defRPr/>
              </a:pPr>
              <a:t>17.10.2018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673C32-F334-483F-8837-3D7A15D92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game.info/...i.../kak-vospityvat-iniciativu-u-rebenka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ad37.oskoluno.ru/files/proektnaya_deyatelnost_konsultaciya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2806477"/>
            <a:ext cx="6140534" cy="184665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«Явления в природе для старшего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Дошкольного во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зраста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»</a:t>
            </a:r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069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355976" y="5702300"/>
            <a:ext cx="4539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Круглова В.В.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МДОУ  « Детский сад №21 « Умка»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Совхоз «Боровский»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Блоки проекта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«Явления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природе»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842493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 Дождь и радуга » ( октябрь)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Познакомить с природными явлениями  дождь и радуга. Развить любознательность и познавательный интерес.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241" y="3769048"/>
            <a:ext cx="84249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 Иней» ( ноябрь)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Познакомить с природными явлениями иней. Развить познавательный интерес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241" y="5045769"/>
            <a:ext cx="842493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 Снег и град» ( декабрь )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Познакомить с природными явлениями снег и град. Развить любознательность и познавательный интерес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952" y="5525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658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3блок « Иней» ( ноябрь) </a:t>
            </a:r>
          </a:p>
          <a:p>
            <a:pPr marL="342900" indent="-3429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Цель: Познакомить с природными явлениями иней. Развить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endParaRPr lang="ru-RU" sz="16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1</a:t>
            </a:r>
            <a:r>
              <a:rPr lang="ru-RU" sz="1400" b="1" dirty="0">
                <a:latin typeface="Times New Roman"/>
                <a:ea typeface="Times New Roman"/>
              </a:rPr>
              <a:t>. Наблюдение «Заморозки»</a:t>
            </a:r>
            <a:r>
              <a:rPr lang="ru-RU" sz="1400" dirty="0">
                <a:latin typeface="Times New Roman"/>
                <a:ea typeface="Times New Roman"/>
              </a:rPr>
              <a:t> Цель: Обратить внимание детей на то, что первые заморозки на почве - это предвестники зимы.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2. Опыт «Откуда берется иней</a:t>
            </a:r>
            <a:r>
              <a:rPr lang="ru-RU" sz="1400" dirty="0">
                <a:latin typeface="Times New Roman"/>
                <a:ea typeface="Times New Roman"/>
              </a:rPr>
              <a:t> »Цель: Дать дошкольникам доступное представление об образовании инея. Оборудование: термос с горячей водой, черная бархатная бумага.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3. Чтение </a:t>
            </a:r>
            <a:r>
              <a:rPr lang="ru-RU" sz="1400" b="1" dirty="0" smtClean="0">
                <a:latin typeface="Times New Roman"/>
                <a:ea typeface="Times New Roman"/>
              </a:rPr>
              <a:t>и </a:t>
            </a:r>
            <a:r>
              <a:rPr lang="ru-RU" sz="1400" b="1" dirty="0">
                <a:latin typeface="Times New Roman"/>
                <a:ea typeface="Times New Roman"/>
              </a:rPr>
              <a:t>пересказ произведения </a:t>
            </a:r>
            <a:r>
              <a:rPr lang="ru-RU" sz="1400" b="1" dirty="0" err="1">
                <a:latin typeface="Times New Roman"/>
                <a:ea typeface="Times New Roman"/>
              </a:rPr>
              <a:t>И.Урядовой</a:t>
            </a:r>
            <a:r>
              <a:rPr lang="ru-RU" sz="1400" dirty="0">
                <a:latin typeface="Times New Roman"/>
                <a:ea typeface="Times New Roman"/>
              </a:rPr>
              <a:t> «Сказка об инее, самом чудесном чуде на земле». Цель: Учить понимать образное содержание и идею сказки. Побуждать к рисованию иллюстраций к сказке для оформления книжки-самоделки.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4. Наблюдение «Выпал иней на луга».</a:t>
            </a:r>
            <a:r>
              <a:rPr lang="ru-RU" sz="1400" dirty="0">
                <a:latin typeface="Times New Roman"/>
                <a:ea typeface="Times New Roman"/>
              </a:rPr>
              <a:t> Цель: Расширять представления детей о свойствах снега. Развивать наблюдательность, мышление, умение устанавливать причинно-следственные связи, коммуникативные способности, интерес к художественному слову. Оборудование: Лупы.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5. Творческая мастерская.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Рисование. «Морозные узоры»</a:t>
            </a:r>
            <a:r>
              <a:rPr lang="ru-RU" sz="1400" dirty="0">
                <a:latin typeface="Times New Roman"/>
                <a:ea typeface="Times New Roman"/>
              </a:rPr>
              <a:t>. Цель: передать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морозные узоры в рисовании с использованием манной крупы. По мотивам М. Гумилевской в рассказе «Снежные узоры на окнах.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Оборудование: Листы бумаги, гуашь, кисти, баночки с водой, манная крупа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6. Наблюдение «Расписные снежинки».</a:t>
            </a:r>
            <a:r>
              <a:rPr lang="ru-RU" sz="1400" dirty="0">
                <a:latin typeface="Times New Roman"/>
                <a:ea typeface="Times New Roman"/>
              </a:rPr>
              <a:t> Цель: Рассмотреть снежинки через лупу, обратить внимание на разнообразие узоров. Закреплять представления о свойствах снега. Учить устанавливать причинно- следственные связи. Развивать наблюдательность, воображение, коммуникативные способности, интерес к художественному слову.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Оборудование: Лупы.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7.Аппликация из </a:t>
            </a:r>
            <a:r>
              <a:rPr lang="ru-RU" sz="1400" b="1" dirty="0" smtClean="0">
                <a:latin typeface="Times New Roman"/>
                <a:ea typeface="Times New Roman"/>
              </a:rPr>
              <a:t> манной крупы  </a:t>
            </a:r>
            <a:r>
              <a:rPr lang="ru-RU" sz="1400" b="1" dirty="0">
                <a:latin typeface="Times New Roman"/>
                <a:ea typeface="Times New Roman"/>
              </a:rPr>
              <a:t>«Иней на деревьях».</a:t>
            </a:r>
            <a:r>
              <a:rPr lang="ru-RU" sz="1400" dirty="0">
                <a:latin typeface="Times New Roman"/>
                <a:ea typeface="Times New Roman"/>
              </a:rPr>
              <a:t> Цель: Развивать творческие способности. Способствовать формированию у детей чувства прекрасного, развивать воображение, самостоятельность, настойчивость,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аккуратность.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8.Экскурсия в лес «Что за чудо красота!».</a:t>
            </a:r>
            <a:r>
              <a:rPr lang="ru-RU" sz="1400" dirty="0">
                <a:latin typeface="Times New Roman"/>
                <a:ea typeface="Times New Roman"/>
              </a:rPr>
              <a:t> Цель: Уточнить и расширить знания детей о характерных признаках зимы (мороз, холод, иней серебрится), прививать любовь к красоте природы.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9. Слушание пьесы П. Чайковского «Вальс снежных хлопьев»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10. Разучивание подвижных игр « Холодно - горячо»</a:t>
            </a:r>
            <a:r>
              <a:rPr lang="ru-RU" sz="1400" dirty="0">
                <a:latin typeface="Times New Roman"/>
                <a:ea typeface="Times New Roman"/>
              </a:rPr>
              <a:t> Цель:   восприятия, ориентировки в пространстве. «Снежинки и ветер». Цель: Учить слушать сигнал и бегать врассыпную.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3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для презентации\SDC1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8" y="4153070"/>
            <a:ext cx="4032448" cy="273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фото для презентации\WP_20170327_10_10_0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499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3486182" cy="25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00450" cy="270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060848"/>
            <a:ext cx="3528392" cy="260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940152" y="2564904"/>
            <a:ext cx="219873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Опыт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«Откуда берется иней</a:t>
            </a:r>
            <a:r>
              <a:rPr lang="ru-RU" dirty="0" smtClean="0">
                <a:latin typeface="Times New Roman"/>
                <a:ea typeface="Times New Roman"/>
              </a:rPr>
              <a:t> 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64904"/>
            <a:ext cx="230425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Аппликация из  манной крупы 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«Иней на деревьях».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6211669"/>
            <a:ext cx="22322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Опыт 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«Облако и дождь».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5934670"/>
            <a:ext cx="21602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Опы</a:t>
            </a:r>
            <a:r>
              <a:rPr lang="ru-RU" dirty="0" smtClean="0">
                <a:latin typeface="Times New Roman"/>
                <a:ea typeface="Times New Roman"/>
              </a:rPr>
              <a:t>т</a:t>
            </a:r>
            <a:r>
              <a:rPr lang="ru-RU" b="1" dirty="0" smtClean="0">
                <a:latin typeface="Times New Roman"/>
                <a:ea typeface="Times New Roman"/>
              </a:rPr>
              <a:t> с водой 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«Цветные льдинки».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1700808"/>
            <a:ext cx="1349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Опыт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«Радуга».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70856" y="749855"/>
            <a:ext cx="7589575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ходе реализации проекта у дошкольников   повысился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познавательный интерес: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интерес к проведению опытов,  ждут  прогулок с проведением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опытов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очередного занятия по экспериментальной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Проявление самостоятельности, инициативности: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амостоятельно подходят к центру экспериментальной деятельности.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время прогулок дети стали больше  наблюдать, заострять внимание на мелких деталях, больше спорят между собой, отстаивают свою точку зрения.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оявляется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осознанный интерес -ребенок способен объяснить, что ему нравится или не нравится .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проекте  произошло развитие коммуникативных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способностей, повысилась самооценка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дети радуются своим успехам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.Родители вовлеклись в педагогический  процесс  и  стали  участниками    проводимых мероприятий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71287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эффективности реализации проекта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03" y="332656"/>
            <a:ext cx="7992888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Краткосрочные и долгосрочные результаты  реализации проекта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Краткосрочные результаты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  предметно – пространственной среды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 уголка экспериментирования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Долгосрочные результаты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 проявляют  интерес к явлениям природы, задают вопросы ,интересуются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– следственными связями.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Проявляют интерес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процессу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познания: склонны  наблюдать, экспериментировать.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  приобретенные знания в разных видах деятельности: познавательно- исследовательской, игровой, коммуникативной, трудовой, художественной.</a:t>
            </a: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рисков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 риска в реализации проекта: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оснащенность ППС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посещаемость детей, связанная с эпидемиологической обстановкой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Возникновение дефицита времени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минимизации факторов риска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Низкий познавательный интерес у старших дошкольников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Недостаточная оснащенность предметно- пространственной среды</a:t>
            </a: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Провести открытое занятие с использованием опытов и экспериментов.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Разместить опыт работы на сайте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"/>
            <a:ext cx="482453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Центр « Познавательное развитие »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Центр « Экспериментальной деятельности»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уканины\Desktop\фото лаборатория\IMG_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Луканины\Desktop\фото лаборатория\IMG_3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0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Луканины\Desktop\фото лаборатория\IMG_3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201622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Луканины\Desktop\фото лаборатория\IMG_3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4509120"/>
            <a:ext cx="2843809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Луканины\Desktop\фото лаборатория\IMG_3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4482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Луканины\Desktop\фото лаборатория\IMG_3413.JPG"/>
          <p:cNvPicPr>
            <a:picLocks noChangeAspect="1" noChangeArrowheads="1"/>
          </p:cNvPicPr>
          <p:nvPr/>
        </p:nvPicPr>
        <p:blipFill>
          <a:blip r:embed="rId7" cstate="print"/>
          <a:srcRect l="9382" r="17442"/>
          <a:stretch>
            <a:fillRect/>
          </a:stretch>
        </p:blipFill>
        <p:spPr bwMode="auto">
          <a:xfrm>
            <a:off x="3059832" y="3861048"/>
            <a:ext cx="292408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Луканины\Desktop\фото лаборатория\IMG_34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4142" y="1124744"/>
            <a:ext cx="489809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Луканины\Desktop\фото лаборатория\IMG_3400.JPG"/>
          <p:cNvPicPr>
            <a:picLocks noChangeAspect="1" noChangeArrowheads="1"/>
          </p:cNvPicPr>
          <p:nvPr/>
        </p:nvPicPr>
        <p:blipFill>
          <a:blip r:embed="rId9" cstate="print"/>
          <a:srcRect l="9197" t="3066" r="9197"/>
          <a:stretch>
            <a:fillRect/>
          </a:stretch>
        </p:blipFill>
        <p:spPr bwMode="auto">
          <a:xfrm>
            <a:off x="0" y="2348880"/>
            <a:ext cx="255577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9">
        <p14:ferris dir="l"/>
      </p:transition>
    </mc:Choice>
    <mc:Fallback xmlns="">
      <p:transition spd="slow" advTm="8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B555~1\AppData\Local\Temp\Rar$DIa0.564\IMG_4576.JPG"/>
          <p:cNvPicPr>
            <a:picLocks noChangeAspect="1" noChangeArrowheads="1"/>
          </p:cNvPicPr>
          <p:nvPr/>
        </p:nvPicPr>
        <p:blipFill>
          <a:blip r:embed="rId2" cstate="print"/>
          <a:srcRect l="29580" t="28162" r="21295" b="25355"/>
          <a:stretch>
            <a:fillRect/>
          </a:stretch>
        </p:blipFill>
        <p:spPr bwMode="auto">
          <a:xfrm>
            <a:off x="467544" y="4077072"/>
            <a:ext cx="3145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C:\Users\B555~1\AppData\Local\Temp\Rar$DIa0.588\IMG_4577.JPG"/>
          <p:cNvPicPr>
            <a:picLocks noChangeAspect="1" noChangeArrowheads="1"/>
          </p:cNvPicPr>
          <p:nvPr/>
        </p:nvPicPr>
        <p:blipFill>
          <a:blip r:embed="rId3" cstate="print"/>
          <a:srcRect l="11128" t="15002" b="12988"/>
          <a:stretch>
            <a:fillRect/>
          </a:stretch>
        </p:blipFill>
        <p:spPr bwMode="auto">
          <a:xfrm>
            <a:off x="3995936" y="4005064"/>
            <a:ext cx="37917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 descr="C:\Users\B555~1\AppData\Local\Temp\Rar$DIa0.440\IMG_4578.JPG"/>
          <p:cNvPicPr>
            <a:picLocks noChangeAspect="1" noChangeArrowheads="1"/>
          </p:cNvPicPr>
          <p:nvPr/>
        </p:nvPicPr>
        <p:blipFill>
          <a:blip r:embed="rId4" cstate="print"/>
          <a:srcRect l="23021" r="24030"/>
          <a:stretch>
            <a:fillRect/>
          </a:stretch>
        </p:blipFill>
        <p:spPr bwMode="auto">
          <a:xfrm>
            <a:off x="755576" y="980728"/>
            <a:ext cx="2088232" cy="272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9" name="Picture 7" descr="C:\Users\B555~1\AppData\Local\Temp\Rar$DIa0.789\IMG_4579.JPG"/>
          <p:cNvPicPr>
            <a:picLocks noChangeAspect="1" noChangeArrowheads="1"/>
          </p:cNvPicPr>
          <p:nvPr/>
        </p:nvPicPr>
        <p:blipFill>
          <a:blip r:embed="rId5" cstate="print"/>
          <a:srcRect l="6838" t="5128" r="17949" b="5128"/>
          <a:stretch>
            <a:fillRect/>
          </a:stretch>
        </p:blipFill>
        <p:spPr bwMode="auto">
          <a:xfrm>
            <a:off x="6732240" y="908720"/>
            <a:ext cx="176522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 descr="C:\Users\B555~1\AppData\Local\Temp\Rar$DIa0.296\IMG_4580.JPG"/>
          <p:cNvPicPr>
            <a:picLocks noChangeAspect="1" noChangeArrowheads="1"/>
          </p:cNvPicPr>
          <p:nvPr/>
        </p:nvPicPr>
        <p:blipFill>
          <a:blip r:embed="rId6" cstate="print"/>
          <a:srcRect l="9356" t="4437" r="4216" b="11243"/>
          <a:stretch>
            <a:fillRect/>
          </a:stretch>
        </p:blipFill>
        <p:spPr bwMode="auto">
          <a:xfrm rot="10800000">
            <a:off x="2987824" y="1124744"/>
            <a:ext cx="3384376" cy="247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11760" y="188640"/>
            <a:ext cx="4680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Серия наборов для экспериментирования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763688" y="692150"/>
            <a:ext cx="5400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640959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1.Авдеева, Н. Н. Развитие познавательной активности. Его диагностика //            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Дошкольное  воспитание. - 2012. - №9. – 26с.	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2.Баранова, Э.А. Особенности вопросительной активности дошкольников и младших школьников [Электронный ресурс] 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Психологическая наука и образование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psyedu.ru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- 2009. - № 2. - Режим доступа: http://psyjournals.ru/psyedu_ru/2009/n2/Baranova2.shtml (дата обращения: 16.01.2015)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3.Басов, М.Я. Методика психологических наблюдений над детьми. Изд. 5-е,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М., Педагогика.- 2006. - 316с.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4.Веракса,Н.Е., Комаровой, Т.С., Васильевой, М.А. Общеобразовательная программа «От рождения до школы». - М.: Мозаика-Синтез,- 2014. – 523 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5.Веракса, Н. Е., Веракса, А. Н. Проектная деятельность дошкольников. Пособие для педагогов дошкольных учреждений. – М.: Мозаика-Синтез,- 2014. – 115с.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6.Годовикова,Д.Б. Общение и познавательная активность у дошкольников [. - 2004. - № 1. - 14с.      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7.Дыбина, О. В. Неизвестное рядом. Занимательные опыты и эксперименты для дошкольников, М.- 2002. – 192с.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8.Занков, Л.В. Обучение и развитие. – М.: Логос, -2005. – 197 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прикладной психологии. – 2003. - № 2. – 234 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9.Поддьяков, Н.Н. Сенсация: открытие новой ведущей деятельности// педагогический вестник.-2007.-№1.-213с.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10.Сергиенко, Е.А. Раннее когнитивное развитие: Новый взгляд. - М.: Из-во «Институт психологии РАН».-2006.-464с.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11.Формирование познавательной активности дошкольников: Сборник научных  трудов. – Шадринск, -2002.- 34с.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12.Экспериментальное исследование познавательной мотивации дошкольников// Вопросы психологии. – 2002. - №11.-23с.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13.«Дошкольное воспитание» (№4/1991; 11/1993; №2/1995; №6/1998;№2/ 2002);</a:t>
            </a:r>
          </a:p>
          <a:p>
            <a:pPr lvl="1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14.«Детский сад: теория и практика» (№7/ 2011; №3/2012; №10/2013; №1/2014);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Электронные ресурсы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Как воспитать инициативу у ребенка? [Электронный ресурс] – Режим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доступа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www.mindgame.info/...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.../kak-vospityvat-iniciativu-u-rebenka.htm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http://минобрнауки.рф/documents/62619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http://sad37.oskoluno.ru/files/proektnaya_deyatelnost_konsultaciya.pdf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3705"/>
            <a:ext cx="29493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784" y="4923204"/>
            <a:ext cx="4047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Круглова В.В.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МДОУ « Детский сад  №21« Умка »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Совхоз «Боровский»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077"/>
            <a:ext cx="7585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 !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184875"/>
            <a:ext cx="8208912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В отличии от предыдущей редакции в новом Законе «Об образовании в РФ»: </a:t>
            </a:r>
          </a:p>
          <a:p>
            <a:pPr algn="just">
              <a:lnSpc>
                <a:spcPct val="150000"/>
              </a:lnSpc>
            </a:pPr>
            <a:r>
              <a:rPr lang="ru-RU" altLang="ru-RU" sz="1600" b="1" dirty="0" smtClean="0">
                <a:solidFill>
                  <a:srgbClr val="C00000"/>
                </a:solidFill>
              </a:rPr>
              <a:t>(</a:t>
            </a:r>
            <a:r>
              <a:rPr lang="ru-RU" altLang="ru-RU" sz="1600" b="1" u="sng" dirty="0" smtClean="0">
                <a:solidFill>
                  <a:srgbClr val="C00000"/>
                </a:solidFill>
              </a:rPr>
              <a:t>от </a:t>
            </a:r>
            <a:r>
              <a:rPr lang="ru-RU" altLang="ru-RU" sz="1600" b="1" u="sng" dirty="0">
                <a:solidFill>
                  <a:srgbClr val="C00000"/>
                </a:solidFill>
              </a:rPr>
              <a:t>29.12.2012 г</a:t>
            </a:r>
            <a:r>
              <a:rPr lang="ru-RU" altLang="ru-RU" sz="1600" b="1" dirty="0">
                <a:solidFill>
                  <a:srgbClr val="C00000"/>
                </a:solidFill>
              </a:rPr>
              <a:t>), ст. 64, п.1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акцент ставится  на развитие у дошкольников личностных качеств: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любознательности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стремление  получить новые знания, формирования 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познавательных интересов . 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познавательного развития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 федеральном государственном образовательном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стандарте дошкольного образования: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  Развитие интересов детей, любознательности и познавательной мотивации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действий, становление сознания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  Развитие воображения и творческой активности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62646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6328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Проблема:</a:t>
            </a:r>
            <a:endParaRPr lang="ru-RU" sz="3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632848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части дошкольников группы « Солнышко » низкий уровень  любознательности , в том числе и при ознакомлении с окружающим миром.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 испытывают трудности в умении устанавливать первичные представления об объектах окружающего мира, их свойствах и отношениях объектов окружающего мира .Не проявляют стремления к получению новых знаний.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68960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dirty="0" smtClean="0">
              <a:solidFill>
                <a:schemeClr val="bg1"/>
              </a:solidFill>
            </a:endParaRPr>
          </a:p>
          <a:p>
            <a:pPr lvl="0" algn="just"/>
            <a:endParaRPr lang="ru-RU" sz="1400" dirty="0" smtClean="0">
              <a:solidFill>
                <a:schemeClr val="bg1"/>
              </a:solidFill>
            </a:endParaRPr>
          </a:p>
          <a:p>
            <a:pPr lvl="0" algn="just"/>
            <a:endParaRPr lang="ru-RU" sz="1400" dirty="0" smtClean="0">
              <a:solidFill>
                <a:schemeClr val="bg1"/>
              </a:solidFill>
            </a:endParaRPr>
          </a:p>
          <a:p>
            <a:pPr lvl="0" algn="just"/>
            <a:endParaRPr lang="ru-RU" sz="1400" dirty="0" smtClean="0">
              <a:solidFill>
                <a:schemeClr val="bg1"/>
              </a:solidFill>
            </a:endParaRPr>
          </a:p>
          <a:p>
            <a:pPr lvl="0" algn="just"/>
            <a:endParaRPr lang="ru-RU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558" y="2924944"/>
            <a:ext cx="835292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Индивидуальные особенности ребенка- низкий познавательный интерес к новым  явлениям, событиям ,  неуверенность в собственных способностях 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50405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возникновения проблемы: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112474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196752"/>
            <a:ext cx="8352928" cy="786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Недостаточно развита предметно – пространственная среда в ДОУ, направленная на развитие познавательных интересов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373216"/>
            <a:ext cx="83529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5.Отсутствие интереса родителей к формированию  любознательности у своего ребенка.</a:t>
            </a:r>
          </a:p>
          <a:p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558" y="2060848"/>
            <a:ext cx="83358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2.Недостаточно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условий  для развития любознательности и познавательной мотивации.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558" y="4176287"/>
            <a:ext cx="835292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Большой объем информации  и отсутствие у ребенка  личного опыта,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умений работать с информацией.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899592" y="1051575"/>
            <a:ext cx="73083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9" y="956042"/>
            <a:ext cx="8280920" cy="42165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комплексную систему работы, способствующую развитию любознательности у дошкольников.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Повысить свою  педагогическую компетентность  в вопросе развития у дошкольников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любознательности.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Пополнить ППС разными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материалами и оборудованием 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любознательности.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пополнить  методический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дидактический материал.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4.Создать в  группе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атмосферу взаимопонимания, общность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фантазию, воображение. мышление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Способствовать развитию   у детей познавательного  интереса к окружающему миру,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самостоятельности, уверенности в себе,  инициативности.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6.Развивать  умение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производить элементарные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мероприятия по развитию  любознательности у дошкольников.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 10 человек, с низкой познавательной активностью,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родители воспитанников.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992888" cy="594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335" y="40750"/>
            <a:ext cx="78488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и механизмы  в достижении цели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31540" y="676600"/>
            <a:ext cx="8352928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Повысить свою  педагогическую компетентность  в вопросе развития у дошкольников познавательной активности.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Подбор и изучение методической литературы по развитию познавательной активности у дошкольников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2).Изучение интернет ресурсов по развитию познавательной активности у дошкольников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Пополнить ППС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 разными  материалами и оборудованием для экспериментирования.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Емкости разных размеров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Природные материалы: камешки разного цвета и формы.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3.)Бросовый материал: Вата, кусочки кожи, поролона, меха, лоскутки ткани, пробки, проволока, деревянные, пластмассовые, металлические предметы, формочки . Разные виды бумаги: обычная альбомная и тетрадная, наждачная. Красители: Акварельные краски.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4.)Медицинские материалы: пипетки, колбы, пробирки. Деревянные палочки,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вата, мензурки, воронки, шприцы (пластмассовые без игл) марля, мерные ложечки.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5.)Прочие материалы: зеркала, воздушные шары, деревянные зубочистки ,сода, соль, цветные и прозрачные стекла, формочки, поддоны, стеки, линейки, сито, таз, спички, нитки. Контейнеры для хранения сыпучих и мелких предметов. Клеенчатые передники, полотенца.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Обогащение и пополнение  методического и дидактического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  Разработать  картотеку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опытов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явлениях неживой природы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«Интересные эксперименты»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 Создать дружелюбную атмосферу взаимопонимания, общность интересов, развивать фантазию, воображение. мышление.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 Викторина «Волшебные свойства воды»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2.)Разучивание подвижных игр и игр - забав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.)Творческо-трудовая деятельность. Строим зимние постройки» Торт»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.)Акция «Они остались зимовать, станем птицам помогать!».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5). Придумывание сказок- небылиц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).Заучивание стихотворений, чтение художественной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611188" y="518795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48680"/>
            <a:ext cx="8496944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Способствовать развитию   у детей познавательного  интереса к окружающему миру, самостоятельности и инициативности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 Художественное творчество, аппликация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2.) Экскурсии, наблюдения, беседы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3.) Репродукции картин</a:t>
            </a:r>
          </a:p>
          <a:p>
            <a:pPr lvl="0" algn="just"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4). Чтение художественной и познавательной литературы.</a:t>
            </a:r>
          </a:p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6.Обогащать  знания дошкольников о свойствах  воды, снега, льда.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 Разработать  картотеку  наблюдений о явлениях  в неживой природе.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2.)Подобрать энциклопедическую литературу для детей с целью расширения их знаний о явлениях в природе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7.Развитие умения производить элементарные опыты.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.)Конструирование поделок из природного материала, бумаги для игр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водой на прогулке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Подобрать мероприятия по развитию  любознательности у дошкольников.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1.)Презентации «Круговорот воды в природе»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2.) Викторина « Волшебные свойства воды»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Формировать компетентность родителей в организации детского экспериментирования дома.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1.)  Анкета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"Изучение познавательных интересов" В.С. Юркевич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модификация и адаптация применительно к дошкольному возрасту Э.А.Барановой.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«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предметы развивающей среды есть у вас дома.»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2.) Подготовить консультацию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«Экспериментируем дома», «Научите ребенка любить природу»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родительское собрание «Как увлечь и заинтересовать ребенка. Роль семьи в развитии познавательной активности ребенка»</a:t>
            </a: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4)Знакомство с картотекой опытов и экспериментов. </a:t>
            </a:r>
          </a:p>
          <a:p>
            <a:pPr lvl="0" algn="just" eaLnBrk="0" hangingPunct="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Создать и внедрить  комплексную систему работы в группе.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13342"/>
            <a:ext cx="5400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и механизмы достижения цели: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5292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«Явления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 природе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96945" cy="5232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своей работе я разработала и внедрила проект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«Явления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природе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проведением опытов и экспериментов.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заключается в том, что дети в недостаточной степени обладают знаниями о  явлениях в неживой  природе в разные времена года;  почему выпадают осадки в виде дождя, снега, как образуется иней, туман, гром и молния. Дети  не умеют  выражать взаимосвязи и взаимозависимости в природе. Не умеют составлять описательный рассказ, так как у них бедный запас прилагательных и глаголов. Не замечают красоту пейзажа  в разные времена года. Участие детей в проекте поможет максимально повысить познавательный интерес, обогатить знания и представления детей о явлениях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природе в разные времена года, развить познавательную активность, связную речь, творческие способности, реализовать его потенциал в разных видах деятельности.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развивать  любознательность и  познавательный интерес к явлениям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природы, стремление к получению новых знаний.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1.Создание ППС , способствующей развитию любознательности  у детей.	.                                                                                                                            2. Усвоение детьми знаний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природы в разные времена года, знаний о свойствах воды и ее превращение в разных состояниях.                                                                                                                                                                                                                       3.У дошкольников развиты умения: наблюдать, сравнивать, выделять характерные, существенные признаки  явлений, обобщать их по этим признакам						 5.Родители заинтересовались  развитием интересов у своих детей. 	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групповой, долгосрочный, творческо-исследовательский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октября по декабрь 2017года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воспитатели, муз.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уководитель, дети 5-6  лет, родители воспитанников</a:t>
            </a:r>
          </a:p>
          <a:p>
            <a:pPr lvl="0"/>
            <a:endPara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20891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	центра	экспериментальной	деятельности;	     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воспитанников навыкам исследовательской деятельности;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 воспитанников и их родителей устойчивого интереса к экспериментальной деятельности. Для реализации проекта рекомендуется использовать следующие формы работы	по экспериментальной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 воспитателя с ребенком, совместная деятельность родителя с ребенком, самостоятельная деятельность детей.	                                         Рассматривание сюжетных картин, чтение художественной и познавательной литературы	                                     Беседы и загадки  по теме эксперимента.			                                                             Целевые	наблюдения	 на	прогулке.                                                                                      Проведение игры–экспериментирования со снегом, водой, льдом.                         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Игры ( настольные, дидактические, подвижные).                               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Трудовая деятельность (аппликация, конструирование, рисование, самообслуживание).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Прослушивание и исполнение музыкальных произведений.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Танцевальная	деятельность.                                                                                       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Показ презентаций  и видеофильмов по тематике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природы. 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и анкеты для родителей.</a:t>
            </a:r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57246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	реализации	проекта.</a:t>
            </a:r>
            <a:r>
              <a:rPr lang="ru-RU" sz="2000" b="1" dirty="0" smtClean="0"/>
              <a:t>	</a:t>
            </a:r>
            <a:endParaRPr lang="ru-RU" sz="2000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3528" y="5733256"/>
            <a:ext cx="831614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деятельности в интеграции  образовательных областей: познавательное развитие, речевое развитие, социально – коммуникативное развитие, художественно – эстетическое развитие, физическое развитие.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013176"/>
            <a:ext cx="64807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реализации проекта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</TotalTime>
  <Words>1681</Words>
  <Application>Microsoft Office PowerPoint</Application>
  <PresentationFormat>Экран (4:3)</PresentationFormat>
  <Paragraphs>224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Admin</cp:lastModifiedBy>
  <cp:revision>220</cp:revision>
  <dcterms:created xsi:type="dcterms:W3CDTF">2014-04-21T17:15:27Z</dcterms:created>
  <dcterms:modified xsi:type="dcterms:W3CDTF">2018-10-17T19:14:50Z</dcterms:modified>
</cp:coreProperties>
</file>