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61" r:id="rId6"/>
    <p:sldId id="269" r:id="rId7"/>
    <p:sldId id="268" r:id="rId8"/>
    <p:sldId id="272" r:id="rId9"/>
    <p:sldId id="270" r:id="rId10"/>
    <p:sldId id="266" r:id="rId11"/>
    <p:sldId id="265" r:id="rId12"/>
    <p:sldId id="279" r:id="rId13"/>
    <p:sldId id="274" r:id="rId14"/>
    <p:sldId id="276" r:id="rId15"/>
    <p:sldId id="277" r:id="rId16"/>
    <p:sldId id="281" r:id="rId17"/>
    <p:sldId id="280" r:id="rId18"/>
    <p:sldId id="282" r:id="rId19"/>
    <p:sldId id="27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823B"/>
    <a:srgbClr val="DB1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555" y="476672"/>
            <a:ext cx="7992888" cy="561662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t" anchorCtr="0">
            <a:normAutofit fontScale="55000" lnSpcReduction="20000"/>
            <a:scene3d>
              <a:camera prst="orthographicFront">
                <a:rot lat="0" lon="600000" rev="0"/>
              </a:camera>
              <a:lightRig rig="threePt" dir="t"/>
            </a:scene3d>
            <a:sp3d/>
          </a:bodyPr>
          <a:lstStyle/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</a:endParaRPr>
          </a:p>
          <a:p>
            <a:pPr algn="l"/>
            <a:r>
              <a:rPr lang="ru-RU" sz="10600" b="1" dirty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АДАПТАЦИЯ</a:t>
            </a:r>
          </a:p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</a:endParaRPr>
          </a:p>
          <a:p>
            <a:pPr algn="l"/>
            <a:r>
              <a:rPr lang="ru-RU" sz="94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     ДЕТЕЙ</a:t>
            </a:r>
            <a:r>
              <a:rPr lang="ru-RU" sz="9400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cs typeface="Aharoni" pitchFamily="2" charset="-79"/>
              </a:rPr>
              <a:t> </a:t>
            </a:r>
          </a:p>
          <a:p>
            <a:pPr algn="l"/>
            <a:r>
              <a:rPr lang="ru-RU" sz="94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К ДЕТСКОМУ </a:t>
            </a:r>
          </a:p>
          <a:p>
            <a:pPr algn="l"/>
            <a:r>
              <a:rPr lang="ru-RU" sz="94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      САДУ</a:t>
            </a:r>
          </a:p>
          <a:p>
            <a:endParaRPr lang="ru-RU" dirty="0" smtClean="0">
              <a:ln>
                <a:solidFill>
                  <a:schemeClr val="tx1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</a:endParaRPr>
          </a:p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glow rad="127000">
                  <a:srgbClr val="FFFF00"/>
                </a:glow>
              </a:effectLst>
            </a:endParaRPr>
          </a:p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Подготовила воспитатель МДОУ №21 «Умка»</a:t>
            </a:r>
          </a:p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село Совхоз «Боровский»</a:t>
            </a:r>
          </a:p>
          <a:p>
            <a:r>
              <a:rPr lang="ru-RU" sz="29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Круглова Виктория Валерьевна</a:t>
            </a:r>
            <a:endParaRPr lang="ru-RU" sz="2900" dirty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Program Files\Microsoft Office\MEDIA\OFFICE14\Bullets\BD14579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21.privet.ru/lr/0c169580bd342f76cb0fb09cf7343e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5515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368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568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24322" y="1084853"/>
            <a:ext cx="4273112" cy="759972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7030A0"/>
                </a:solidFill>
              </a:rPr>
              <a:t>...Ребёнок начал ходить в детский сад:</a:t>
            </a:r>
          </a:p>
        </p:txBody>
      </p:sp>
      <p:sp>
        <p:nvSpPr>
          <p:cNvPr id="13" name="Овал 12"/>
          <p:cNvSpPr/>
          <p:nvPr/>
        </p:nvSpPr>
        <p:spPr>
          <a:xfrm>
            <a:off x="4744399" y="1084852"/>
            <a:ext cx="4222376" cy="759974"/>
          </a:xfrm>
          <a:prstGeom prst="ellipse">
            <a:avLst/>
          </a:prstGeom>
          <a:solidFill>
            <a:srgbClr val="92D05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...Ребёнок плачет при расставании </a:t>
            </a:r>
            <a:r>
              <a:rPr lang="ru-RU" b="1" dirty="0" smtClean="0">
                <a:solidFill>
                  <a:srgbClr val="FF0000"/>
                </a:solidFill>
              </a:rPr>
              <a:t>с родителями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2908" y="116632"/>
            <a:ext cx="4320480" cy="720080"/>
          </a:xfrm>
          <a:prstGeom prst="roundRect">
            <a:avLst>
              <a:gd name="adj" fmla="val 27539"/>
            </a:avLst>
          </a:prstGeom>
          <a:solidFill>
            <a:srgbClr val="92D050">
              <a:alpha val="50000"/>
            </a:srgbClr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DB1F2C"/>
                  </a:solidFill>
                </a:ln>
                <a:solidFill>
                  <a:schemeClr val="bg1"/>
                </a:solidFill>
              </a:rPr>
              <a:t>Что делать, если…</a:t>
            </a:r>
            <a:endParaRPr lang="ru-RU" sz="4000" b="1" dirty="0">
              <a:ln>
                <a:solidFill>
                  <a:srgbClr val="DB1F2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868" y="2147955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Установите тесный контакт с работниками детского сада.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5800" y="3117700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Приучайте ребёнка к детскому саду постепенно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5800" y="4073219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Не оставляйте ребёнка в саду более чем на 8 часов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462" y="5060393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Поддерживайте дома спокойную обстановку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0111" y="6021288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Не перегружайте ребёнка новой информацией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46775" y="2149623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Рассказывайте ребёнку, что ждёт его в детском саду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41967" y="3212976"/>
            <a:ext cx="4320000" cy="95551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Дайте ребёнку </a:t>
            </a:r>
            <a:r>
              <a:rPr lang="ru-RU" sz="2000" b="1" dirty="0" smtClean="0">
                <a:solidFill>
                  <a:srgbClr val="0070C0"/>
                </a:solidFill>
              </a:rPr>
              <a:t>с собой в сад любимую </a:t>
            </a:r>
            <a:r>
              <a:rPr lang="ru-RU" sz="2000" b="1" dirty="0">
                <a:solidFill>
                  <a:srgbClr val="0070C0"/>
                </a:solidFill>
              </a:rPr>
              <a:t>игрушку или какой-то домашний предмет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41967" y="4566806"/>
            <a:ext cx="4320000" cy="98717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Будьте спокойны, не проявляйте перед ребёнком своего беспокойства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25550" y="6021288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Демонстрируйте ребёнку свою любовь и заботу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2257931" y="1846492"/>
            <a:ext cx="214139" cy="303131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255924" y="2780729"/>
            <a:ext cx="207888" cy="320077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260345" y="3765700"/>
            <a:ext cx="217987" cy="307519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2242800" y="4735193"/>
            <a:ext cx="186000" cy="325200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231606" y="5715575"/>
            <a:ext cx="207887" cy="312895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719697" y="2821579"/>
            <a:ext cx="200607" cy="391398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702831" y="1844824"/>
            <a:ext cx="207888" cy="278504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698022" y="4168495"/>
            <a:ext cx="222282" cy="398311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6691222" y="5553981"/>
            <a:ext cx="207888" cy="474490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000">
        <p:checker/>
      </p:transition>
    </mc:Choice>
    <mc:Fallback xmlns="">
      <p:transition spd="slow" advTm="2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846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FF0000"/>
                  </a:solidFill>
                </a:ln>
                <a:pattFill prst="pct80">
                  <a:fgClr>
                    <a:srgbClr val="0070C0"/>
                  </a:fgClr>
                  <a:bgClr>
                    <a:schemeClr val="bg1"/>
                  </a:bgClr>
                </a:pattFill>
              </a:rPr>
              <a:t>Любой родитель должен помнить, что основная ответственность за успешность адаптации лежит на нем. Постарайтесь быть терпимыми в период адаптации ребенка к ДОУ в любом возрасте, не жалейте времени на эмоционально- личностное общение с ребенком, поощряйте посещение детского сада ребенком. Помните, что детский сад- это первый шаг в общество, импульс к развитию знаний ребенка о поведении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1898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41" y="0"/>
            <a:ext cx="5403629" cy="3933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66" y="2708920"/>
            <a:ext cx="43559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45"/>
            <a:ext cx="4860032" cy="35347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73" y="3059647"/>
            <a:ext cx="4752528" cy="37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">
        <p14:reveal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24408"/>
            <a:ext cx="4856940" cy="4086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518457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">
        <p:circle/>
      </p:transition>
    </mc:Choice>
    <mc:Fallback xmlns=""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819"/>
            <a:ext cx="5040560" cy="3925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932040" cy="38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flash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3"/>
            <a:ext cx="5004048" cy="4066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464400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4718039" cy="4627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876"/>
      </p:ext>
    </p:extLst>
  </p:cSld>
  <p:clrMapOvr>
    <a:masterClrMapping/>
  </p:clrMapOvr>
  <p:transition spd="slow" advTm="2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2852936"/>
            <a:ext cx="4959215" cy="4005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" y="0"/>
            <a:ext cx="4450943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\Desktop\2\Deti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62076"/>
            <a:ext cx="2484859" cy="25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23\Desktop\2\Deti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7" y="188640"/>
            <a:ext cx="2378946" cy="20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23\Desktop\2\Deti7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1" y="293228"/>
            <a:ext cx="1901701" cy="220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23\Desktop\2\Deti1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2637" y="4259074"/>
            <a:ext cx="1903859" cy="23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123\Desktop\2\Deti8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259074"/>
            <a:ext cx="2394609" cy="24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127" y="2500448"/>
            <a:ext cx="82429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детском садике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своём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 Мы очень весело живём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И играем, и поём,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 занятия ведём. 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Вместе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ходим мы в походы Дружно водим хороводы!</a:t>
            </a:r>
          </a:p>
        </p:txBody>
      </p:sp>
    </p:spTree>
    <p:extLst>
      <p:ext uri="{BB962C8B-B14F-4D97-AF65-F5344CB8AC3E}">
        <p14:creationId xmlns:p14="http://schemas.microsoft.com/office/powerpoint/2010/main" val="2158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1844824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Для ребенка детский </a:t>
            </a:r>
            <a:r>
              <a:rPr lang="ru-RU" sz="24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сад,  </a:t>
            </a:r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является новым, </a:t>
            </a:r>
            <a:r>
              <a:rPr lang="ru-RU" sz="24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 </a:t>
            </a:r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неизвестным пространством, с новым окружением и новыми отношениями</a:t>
            </a:r>
            <a:r>
              <a:rPr lang="ru-RU" sz="24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. С </a:t>
            </a:r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поступлением ребенка в дошкольное учреждение в его жизни происходит</a:t>
            </a:r>
            <a: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b="1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множество изменений</a:t>
            </a:r>
            <a: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:</a:t>
            </a:r>
            <a:endParaRPr lang="ru-RU" dirty="0">
              <a:ln>
                <a:solidFill>
                  <a:srgbClr val="0070C0">
                    <a:alpha val="32000"/>
                  </a:srgb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" y="3906927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Отсутствие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родителей в течение 9 и более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часов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Новые требования к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поведению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Строгий режим дня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Другой стиль общения </a:t>
            </a:r>
            <a:endParaRPr lang="ru-RU" sz="2800" b="1" dirty="0" smtClean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Постоянный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контакт со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сверстниками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Новое помещение 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68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Адаптация</a:t>
            </a:r>
            <a:r>
              <a:rPr lang="ru-RU" sz="28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–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32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процесс приспособления  организма </a:t>
            </a:r>
            <a:endParaRPr lang="ru-RU" sz="3200" b="1" dirty="0" smtClean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165100">
                  <a:srgbClr val="FFC000">
                    <a:alpha val="53000"/>
                  </a:srgbClr>
                </a:glow>
              </a:effectLst>
            </a:endParaRPr>
          </a:p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к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новым условиям.</a:t>
            </a:r>
            <a:endParaRPr lang="ru-RU" sz="2000" dirty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53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38000" endPos="60000" dist="29997" dir="5400000" sy="-100000" algn="bl" rotWithShape="0"/>
                </a:effectLst>
              </a:rPr>
              <a:t>Спасибо за внимание</a:t>
            </a:r>
            <a:endParaRPr lang="ru-RU" sz="60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380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9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0402"/>
            <a:ext cx="9144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Все </a:t>
            </a: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эти изменения </a:t>
            </a:r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, появившиеся в жизни ребенка одновременно, создают </a:t>
            </a: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для него</a:t>
            </a:r>
            <a:b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стрессовую ситуацию,</a:t>
            </a:r>
          </a:p>
          <a:p>
            <a:pPr algn="ctr"/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 которая </a:t>
            </a: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может проявляться </a:t>
            </a:r>
            <a:r>
              <a:rPr lang="en-US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:</a:t>
            </a:r>
            <a:endParaRPr lang="ru-RU" sz="2800" b="1" i="1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endParaRPr lang="ru-RU" sz="2800" b="1" i="1" u="sng" dirty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3300" b="1" i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- капризы,      </a:t>
            </a:r>
          </a:p>
          <a:p>
            <a:pPr algn="ctr"/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- страхи,</a:t>
            </a:r>
            <a: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- отказ </a:t>
            </a:r>
            <a: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от еды,</a:t>
            </a:r>
            <a:b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     - частые болезни</a:t>
            </a:r>
            <a:r>
              <a:rPr lang="ru-RU" sz="3300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. </a:t>
            </a:r>
            <a:endParaRPr lang="ru-RU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</a:endParaRPr>
          </a:p>
        </p:txBody>
      </p:sp>
      <p:pic>
        <p:nvPicPr>
          <p:cNvPr id="7170" name="Picture 2" descr="C:\Users\123\Desktop\2\Deti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75564"/>
            <a:ext cx="1606066" cy="25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23\Desktop\2\Deti1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1901576" cy="20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93829"/>
      </p:ext>
    </p:extLst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8527" y="3356992"/>
            <a:ext cx="505596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00B05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Общая задача воспитателей и родителей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00B05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–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помочь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ребенку по возможности безболезненно войти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в</a:t>
            </a:r>
            <a:endParaRPr lang="ru-RU" sz="2800" b="1" dirty="0">
              <a:ln>
                <a:solidFill>
                  <a:schemeClr val="tx1"/>
                </a:solidFill>
              </a:ln>
              <a:pattFill prst="trellis">
                <a:fgClr>
                  <a:srgbClr val="FF0000"/>
                </a:fgClr>
                <a:bgClr>
                  <a:srgbClr val="FFFF00"/>
                </a:bgClr>
              </a:pattFill>
              <a:effectLst>
                <a:reflection blurRad="127000" stA="30000" endPos="76000" dist="29997" dir="5400000" sy="-100000" algn="bl" rotWithShape="0"/>
              </a:effectLst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жизнь детского сада.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9515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Необходимо готовить ребенка заранее к поступлению в детский сад!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http://www.proza.ru/pics/2014/02/02/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1349258"/>
            <a:ext cx="3802510" cy="28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00">
        <p14:glitter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2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4689"/>
            <a:ext cx="2592712" cy="2139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664" y="116632"/>
            <a:ext cx="6039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Адаптация</a:t>
            </a:r>
            <a:r>
              <a:rPr lang="ru-RU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– это постепенный процесс</a:t>
            </a:r>
            <a:r>
              <a:rPr lang="en-US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имеющий свою продолжительность у каждого ребенка</a:t>
            </a:r>
            <a:r>
              <a:rPr lang="en-US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</a:p>
          <a:p>
            <a:pPr lvl="0">
              <a:defRPr/>
            </a:pPr>
            <a:endParaRPr lang="ru-RU" sz="2400" b="1" kern="0" dirty="0" smtClean="0">
              <a:ln>
                <a:solidFill>
                  <a:srgbClr val="FF0000"/>
                </a:solidFill>
              </a:ln>
              <a:solidFill>
                <a:srgbClr val="00823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Выделяют три степени адаптации</a:t>
            </a:r>
            <a:r>
              <a:rPr lang="en-US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:</a:t>
            </a:r>
            <a:endParaRPr lang="ru-RU" sz="1600" kern="0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647" y="2294625"/>
            <a:ext cx="83346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Легкая адаптация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-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сдвиги нормализуются в течение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10-15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дней, ребенок прибавляет в весе, адекватно ведет себя в коллективе, болеет не чаще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обычного</a:t>
            </a:r>
          </a:p>
          <a:p>
            <a:pPr indent="-457200" algn="just"/>
            <a:r>
              <a:rPr lang="ru-RU" sz="24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Адаптация средней тяжести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-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сдвиги нормализуются в течение месяца, при этом ребенок на короткое время теряет в весе, может наступить заболевание длительностью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5-7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дней, есть признаки психического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стресса</a:t>
            </a:r>
          </a:p>
          <a:p>
            <a:pPr indent="-457200" algn="just"/>
            <a:r>
              <a:rPr lang="ru-RU" sz="24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Тяжелая адаптация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длится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от 2 до 6 месяцев, ребенок часто болеет, теряет уже имеющиеся навыки, может наступить как физическое, так и психическое истощение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организма</a:t>
            </a:r>
            <a:endParaRPr lang="ru-RU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6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0">
        <p14:vortex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2" y="11663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>
                  <a:solidFill>
                    <a:srgbClr val="00823B"/>
                  </a:solidFill>
                </a:ln>
                <a:pattFill prst="lgCheck">
                  <a:fgClr>
                    <a:srgbClr val="00823B"/>
                  </a:fgClr>
                  <a:bgClr>
                    <a:srgbClr val="DB1F2C"/>
                  </a:bgClr>
                </a:pattFill>
              </a:rPr>
              <a:t>Адаптационный период считается законченным, если ребёнок с аппетитом ест, быстро засыпает и вовремя просыпается в бодром настроении, играет один или со сверстниками.</a:t>
            </a:r>
          </a:p>
        </p:txBody>
      </p:sp>
      <p:pic>
        <p:nvPicPr>
          <p:cNvPr id="2052" name="Picture 4" descr="C:\Users\123\Desktop\2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71616"/>
            <a:ext cx="3191322" cy="2358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2\Deti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52" y="3394799"/>
            <a:ext cx="2621802" cy="31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\Desktop\2\Deti8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6" y="3429001"/>
            <a:ext cx="2508814" cy="33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checker/>
      </p:transition>
    </mc:Choice>
    <mc:Fallback xmlns="">
      <p:transition spd="slow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72" y="1339027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Занимайтесь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со своим ребёнком: т.е. учите его самостоятельно обслуживать себя-одеваться, раздеваться, есть, пользоваться горшком, но никак не памперсами.</a:t>
            </a:r>
          </a:p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Придерживайтесь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дома того же режима дня, что и в детском саду, хотя бы на момент привыкания ребёнка к дошкольному учреждению.</a:t>
            </a: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Настраивайте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ребёнка на детский сад только положительно, чтобы не было проблем при расставании с родителями по утрам. Общайтесь с ребёнком, не отмахивайтесь от его вопросов. Сами наталкивайте его на разговор с вами. Беседуйте с ним как можно чаще! Проявите заинтересованность в своём ребёнке!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у него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не будет проблем в речевом и умственном развитии.</a:t>
            </a: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Старайтесь, чтобы ваш ребёнок хоть немного ходил пешком, без санок, без маминых и папиных рук! Развивайте ножки ребёнка! </a:t>
            </a:r>
          </a:p>
          <a:p>
            <a:pPr marL="285750" indent="285750">
              <a:buFont typeface="Arial" pitchFamily="34" charset="0"/>
              <a:buChar char="•"/>
            </a:pPr>
            <a:endParaRPr lang="ru-RU" sz="200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Рекомендации родителям </a:t>
            </a:r>
            <a:endParaRPr lang="ru-RU" sz="3200" dirty="0" smtClean="0">
              <a:ln>
                <a:solidFill>
                  <a:srgbClr val="00823B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по </a:t>
            </a:r>
            <a:r>
              <a:rPr lang="ru-RU" sz="320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подготовке ребенка к детскому саду</a:t>
            </a:r>
          </a:p>
        </p:txBody>
      </p:sp>
    </p:spTree>
    <p:extLst>
      <p:ext uri="{BB962C8B-B14F-4D97-AF65-F5344CB8AC3E}">
        <p14:creationId xmlns:p14="http://schemas.microsoft.com/office/powerpoint/2010/main" val="22501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285750"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Мы  </a:t>
            </a:r>
            <a:r>
              <a:rPr lang="ru-RU" sz="2800" b="1" dirty="0">
                <a:solidFill>
                  <a:srgbClr val="FF0000"/>
                </a:solidFill>
              </a:rPr>
              <a:t>прекрасно </a:t>
            </a:r>
            <a:r>
              <a:rPr lang="ru-RU" sz="2800" b="1" dirty="0" smtClean="0">
                <a:solidFill>
                  <a:srgbClr val="FF0000"/>
                </a:solidFill>
              </a:rPr>
              <a:t>понимаем : </a:t>
            </a:r>
            <a:r>
              <a:rPr lang="ru-RU" sz="2800" b="1" dirty="0">
                <a:solidFill>
                  <a:srgbClr val="FF0000"/>
                </a:solidFill>
              </a:rPr>
              <a:t>вы торопитесь на работу, времени в обрез,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285750" lvl="0" indent="285750"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НО </a:t>
            </a:r>
            <a:r>
              <a:rPr lang="ru-RU" sz="2800" b="1" dirty="0">
                <a:solidFill>
                  <a:srgbClr val="FF0000"/>
                </a:solidFill>
              </a:rPr>
              <a:t>всё-таки найдите компромиссное решение этой проблеме.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1"/>
            <a:ext cx="8466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</a:rPr>
              <a:t>Главное же для ребёнка в период адаптации к детскому саду – это Ваше терпение и любовь.</a:t>
            </a:r>
          </a:p>
        </p:txBody>
      </p:sp>
      <p:pic>
        <p:nvPicPr>
          <p:cNvPr id="3074" name="Picture 2" descr="http://lib.exdat.com/tw_files2/urls_58/5/d-4768/4768_html_m28ed9f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743348" cy="27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0">
        <p14:flip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"/>
              </a:rPr>
              <a:t>Не делайте ошибок</a:t>
            </a:r>
          </a:p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К </a:t>
            </a:r>
            <a:r>
              <a:rPr lang="ru-RU" dirty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сожалению, иногда родители совершают серьезные ошибки, которые затрудняют адаптацию ребенка. </a:t>
            </a:r>
            <a:endParaRPr lang="ru-RU" dirty="0" smtClean="0">
              <a:ln>
                <a:solidFill>
                  <a:srgbClr val="C0000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Чего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нельзя делать ни в коем случае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: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наказывать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или сердиться на малыша за то, что он плачет при расставании или дома при упоминании необходимости идти в сад! Помните, он имеет право на такую реакцию. Строгое напоминание о том, что «он обещал не плакать», – тоже абсолютно не эффективно. Дети этого возраста еще не умеют «держать слово». Лучше еще раз напомните, что вы обязательно придете.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пугать детским садом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(«Вот будешь себя плохо вести, опять в детский сад пойдешь!»). Место, которым пугают, никогда не станет ни любимым, ни безопасным.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обманывать ребенка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, говоря, что вы придете очень скоро, если малышу, например, предстоит оставаться в садике полдня или даже полный день. Пусть лучше он знает, что мама придет не скоро, чем будет ждать ее целый день и может потерять доверие к самому близкому человеку.</a:t>
            </a:r>
            <a:endParaRPr lang="ru-RU" b="0" i="0" dirty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6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split orient="vert"/>
      </p:transition>
    </mc:Choice>
    <mc:Fallback xmlns="">
      <p:transition spd="slow" advTm="2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614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Aharoni</vt:lpstr>
      <vt:lpstr>Arial</vt:lpstr>
      <vt:lpstr>Arial Narrow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Admin</cp:lastModifiedBy>
  <cp:revision>106</cp:revision>
  <dcterms:created xsi:type="dcterms:W3CDTF">2012-10-04T18:01:17Z</dcterms:created>
  <dcterms:modified xsi:type="dcterms:W3CDTF">2019-10-23T07:13:55Z</dcterms:modified>
</cp:coreProperties>
</file>