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6"/>
  </p:notesMasterIdLst>
  <p:sldIdLst>
    <p:sldId id="256" r:id="rId5"/>
    <p:sldId id="262" r:id="rId6"/>
    <p:sldId id="277" r:id="rId7"/>
    <p:sldId id="263" r:id="rId8"/>
    <p:sldId id="275" r:id="rId9"/>
    <p:sldId id="266" r:id="rId10"/>
    <p:sldId id="278" r:id="rId11"/>
    <p:sldId id="267" r:id="rId12"/>
    <p:sldId id="268" r:id="rId13"/>
    <p:sldId id="272" r:id="rId14"/>
    <p:sldId id="279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77BED4F-1656-493B-A09A-33F7850AC4B4}">
          <p14:sldIdLst>
            <p14:sldId id="256"/>
            <p14:sldId id="262"/>
            <p14:sldId id="277"/>
            <p14:sldId id="263"/>
            <p14:sldId id="275"/>
            <p14:sldId id="266"/>
            <p14:sldId id="278"/>
            <p14:sldId id="267"/>
            <p14:sldId id="268"/>
            <p14:sldId id="272"/>
            <p14:sldId id="27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BAFCC3-4C09-4305-8878-039AAA0DBB34}" type="doc">
      <dgm:prSet loTypeId="urn:microsoft.com/office/officeart/2005/8/layout/process1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4E8D26F-E37A-44CE-A76F-5F367F18690B}" type="pres">
      <dgm:prSet presAssocID="{F7BAFCC3-4C09-4305-8878-039AAA0DBB34}" presName="Name0" presStyleCnt="0">
        <dgm:presLayoutVars>
          <dgm:dir/>
          <dgm:resizeHandles val="exact"/>
        </dgm:presLayoutVars>
      </dgm:prSet>
      <dgm:spPr/>
    </dgm:pt>
  </dgm:ptLst>
  <dgm:cxnLst>
    <dgm:cxn modelId="{A582DB16-E307-4A9F-8558-84458A359850}" type="presOf" srcId="{F7BAFCC3-4C09-4305-8878-039AAA0DBB34}" destId="{14E8D26F-E37A-44CE-A76F-5F367F18690B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2EA53A-E599-4393-97E2-633388D0AD86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1D584BA-B1F5-41D6-BC82-88CDEB2C652E}" type="pres">
      <dgm:prSet presAssocID="{252EA53A-E599-4393-97E2-633388D0AD86}" presName="Name0" presStyleCnt="0">
        <dgm:presLayoutVars>
          <dgm:dir/>
          <dgm:animLvl val="lvl"/>
          <dgm:resizeHandles/>
        </dgm:presLayoutVars>
      </dgm:prSet>
      <dgm:spPr/>
    </dgm:pt>
  </dgm:ptLst>
  <dgm:cxnLst>
    <dgm:cxn modelId="{FB8F82E6-A62A-44BB-81F7-F73BF2931F4D}" type="presOf" srcId="{252EA53A-E599-4393-97E2-633388D0AD86}" destId="{C1D584BA-B1F5-41D6-BC82-88CDEB2C652E}" srcOrd="0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772A982-DB1C-44D1-8CD2-D5C28B94587C}" type="datetimeFigureOut">
              <a:rPr lang="ru-RU"/>
              <a:pPr>
                <a:defRPr/>
              </a:pPr>
              <a:t>21.01.2021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515F0CE-10D6-407C-B014-7FA425106E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2967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406D1-65D8-4393-B348-707E6F48552A}" type="datetime1">
              <a:rPr lang="ru-RU"/>
              <a:pPr>
                <a:defRPr/>
              </a:pPr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13E5F-D838-4C70-B620-36137D2F1E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093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5C8D0-7B54-4D69-90F0-6FAF28AA5D39}" type="datetime1">
              <a:rPr lang="ru-RU"/>
              <a:pPr>
                <a:defRPr/>
              </a:pPr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C9EE8-6FBD-40AC-9E65-07231F57DF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740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EA392-EAE3-42CC-8604-B7E549D54DFD}" type="datetime1">
              <a:rPr lang="ru-RU"/>
              <a:pPr>
                <a:defRPr/>
              </a:pPr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FF08A-3CF5-4264-B071-0FF75EDFE4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898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94EC4-C443-47F2-AAAE-C6B4C2928137}" type="datetime1">
              <a:rPr lang="ru-RU"/>
              <a:pPr>
                <a:defRPr/>
              </a:pPr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086F1-2B61-4158-ADD8-1E8EE9861F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849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F58B6-DFFF-4C14-8E6E-C5FA49727463}" type="datetime1">
              <a:rPr lang="ru-RU"/>
              <a:pPr>
                <a:defRPr/>
              </a:pPr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89043-0538-4B2A-A1F1-3376680376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266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611A5-FF21-4479-8036-0DB609BBEB3D}" type="datetime1">
              <a:rPr lang="ru-RU"/>
              <a:pPr>
                <a:defRPr/>
              </a:pPr>
              <a:t>21.01.2021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4C58A-1101-4A4D-B68C-AC8CE34A8B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933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66E9A-86C9-4234-B7FC-E656123E31DE}" type="datetime1">
              <a:rPr lang="ru-RU"/>
              <a:pPr>
                <a:defRPr/>
              </a:pPr>
              <a:t>21.01.2021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45D64-43B7-4D40-A47D-7BACECA9FD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984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EA1D6-EF9C-4838-89A8-09DDD29F1D0E}" type="datetime1">
              <a:rPr lang="ru-RU"/>
              <a:pPr>
                <a:defRPr/>
              </a:pPr>
              <a:t>21.01.2021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DCD8F-791A-4780-A873-6C2D92BE8F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968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D0CA0-8606-4B5B-93D4-687C7D14D6AD}" type="datetime1">
              <a:rPr lang="ru-RU"/>
              <a:pPr>
                <a:defRPr/>
              </a:pPr>
              <a:t>21.01.2021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B52B9-0449-49FD-B5A6-FBC09B66B7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509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CEE66-3AFD-4773-8665-26B587875879}" type="datetime1">
              <a:rPr lang="ru-RU"/>
              <a:pPr>
                <a:defRPr/>
              </a:pPr>
              <a:t>21.01.2021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EAAE8-C556-4838-8824-C5465E7B96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758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97024-6433-4AC2-BEBA-3881AA767DF5}" type="datetime1">
              <a:rPr lang="ru-RU"/>
              <a:pPr>
                <a:defRPr/>
              </a:pPr>
              <a:t>21.01.2021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CEDAE-E97A-4EFD-8AFE-1496C8E446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148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2BA473C-24C6-442D-AF1B-6767333B4961}" type="datetime1">
              <a:rPr lang="ru-RU"/>
              <a:pPr>
                <a:defRPr/>
              </a:pPr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BC01028-A923-4210-A032-837710AA13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>
            <a:spLocks noGrp="1"/>
          </p:cNvSpPr>
          <p:nvPr>
            <p:ph type="ctrTitle"/>
          </p:nvPr>
        </p:nvSpPr>
        <p:spPr>
          <a:xfrm>
            <a:off x="1088330" y="546643"/>
            <a:ext cx="7772400" cy="3785691"/>
          </a:xfrm>
        </p:spPr>
        <p:txBody>
          <a:bodyPr/>
          <a:lstStyle/>
          <a:p>
            <a:br>
              <a:rPr lang="en-US" sz="4800" b="1" dirty="0"/>
            </a:br>
            <a:br>
              <a:rPr lang="ru-RU" sz="4800" b="1" dirty="0"/>
            </a:br>
            <a:br>
              <a:rPr lang="ru-RU" sz="1600" b="1" dirty="0"/>
            </a:br>
            <a:br>
              <a:rPr lang="ru-RU" sz="1600" b="1" dirty="0"/>
            </a:br>
            <a:br>
              <a:rPr lang="ru-RU" sz="1600" b="1" dirty="0"/>
            </a:br>
            <a:br>
              <a:rPr lang="ru-RU" sz="3600" b="1" dirty="0"/>
            </a:br>
            <a:endParaRPr lang="ru-RU" sz="4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3" y="861679"/>
            <a:ext cx="6768753" cy="4639009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600" dirty="0">
              <a:solidFill>
                <a:srgbClr val="FFC00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Роль педагога в руководстве сюжетно - ролевыми играми детей младшего дошкольного возраста.</a:t>
            </a:r>
          </a:p>
          <a:p>
            <a:pPr fontAlgn="auto">
              <a:spcAft>
                <a:spcPts val="0"/>
              </a:spcAft>
              <a:defRPr/>
            </a:pP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воспитатель </a:t>
            </a:r>
            <a:endParaRPr lang="ru-RU" sz="20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Круглова В.В.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053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3" y="5500688"/>
            <a:ext cx="1023937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4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428625"/>
            <a:ext cx="6667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5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5429250"/>
            <a:ext cx="690562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6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0"/>
            <a:ext cx="690562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0330"/>
            <a:ext cx="8229600" cy="864096"/>
          </a:xfrm>
        </p:spPr>
        <p:txBody>
          <a:bodyPr/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«Кухня»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E66E9A-86C9-4234-B7FC-E656123E31DE}" type="datetime1">
              <a:rPr lang="ru-RU" smtClean="0"/>
              <a:pPr>
                <a:defRPr/>
              </a:pPr>
              <a:t>21.01.2021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C45D64-43B7-4D40-A47D-7BACECA9FD29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246A977-7C00-4F60-A7C5-26F1CE0265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45855"/>
            <a:ext cx="4032448" cy="507543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DC5283D-AB51-48E4-BCA0-BBEF510223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91681" y="1426173"/>
            <a:ext cx="5075436" cy="411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89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ата 6">
            <a:extLst>
              <a:ext uri="{FF2B5EF4-FFF2-40B4-BE49-F238E27FC236}">
                <a16:creationId xmlns:a16="http://schemas.microsoft.com/office/drawing/2014/main" id="{815A50BE-B82E-4FC8-A62A-891C93395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E66E9A-86C9-4234-B7FC-E656123E31DE}" type="datetime1">
              <a:rPr lang="ru-RU" smtClean="0"/>
              <a:pPr>
                <a:defRPr/>
              </a:pPr>
              <a:t>21.01.2021</a:t>
            </a:fld>
            <a:endParaRPr lang="ru-RU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09A8F323-2D2E-46BB-8B46-53111D7E1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C45D64-43B7-4D40-A47D-7BACECA9FD29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CCE705-B903-4842-B1EB-A2CB1D49DC6E}"/>
              </a:ext>
            </a:extLst>
          </p:cNvPr>
          <p:cNvSpPr txBox="1"/>
          <p:nvPr/>
        </p:nvSpPr>
        <p:spPr>
          <a:xfrm>
            <a:off x="457200" y="1196752"/>
            <a:ext cx="8363272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сюжетно-ролевая игра получила свое законное место в ряду других видов деятельности ребенка: по возможности обеспечить детей игрушками и материалами для игры; освободить время в режиме дня и понаблюдать, во что и как каждый из них свободно и самостоятельно играет. Уделить детям внимание и стать партнером по игре. Причем следует отметить, что приглашение взрослого в игру - знак величайшего доверия ребенка, поэтому надо входить очень мягко и осторожно. Этому внимательному отношению к внутреннему миру ребенка, который отражается в игре, следует учиться долго и терпеливо, результатом такого отношения взрослого к игре станет психологически комфортное своевременное развитие детей младшего дошкольного возраста, минимизация проблем детской жизни. </a:t>
            </a:r>
          </a:p>
        </p:txBody>
      </p:sp>
    </p:spTree>
    <p:extLst>
      <p:ext uri="{BB962C8B-B14F-4D97-AF65-F5344CB8AC3E}">
        <p14:creationId xmlns:p14="http://schemas.microsoft.com/office/powerpoint/2010/main" val="2470680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WatercolorSponge trans="40000" brushSize="4"/>
                    </a14:imgEffect>
                  </a14:imgLayer>
                </a14:imgProps>
              </a:ext>
            </a:extLst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7959" y="295424"/>
            <a:ext cx="8229600" cy="1143000"/>
          </a:xfrm>
        </p:spPr>
        <p:txBody>
          <a:bodyPr/>
          <a:lstStyle/>
          <a:p>
            <a:r>
              <a:rPr lang="ru-RU" sz="3200" dirty="0">
                <a:solidFill>
                  <a:srgbClr val="555555"/>
                </a:solidFill>
                <a:latin typeface="Times New Roman" panose="02020603050405020304" pitchFamily="18" charset="0"/>
              </a:rPr>
              <a:t>При руководстве сюжетно-ролевыми играми перед воспитателями стоят задачи:</a:t>
            </a:r>
            <a:endParaRPr lang="ru-RU" sz="3200" i="1" u="sng" dirty="0">
              <a:latin typeface="Cambr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268760"/>
            <a:ext cx="4040188" cy="1832322"/>
          </a:xfrm>
        </p:spPr>
        <p:txBody>
          <a:bodyPr/>
          <a:lstStyle/>
          <a:p>
            <a:pPr algn="ctr"/>
            <a:r>
              <a:rPr lang="ru-RU" b="0" dirty="0">
                <a:solidFill>
                  <a:srgbClr val="555555"/>
                </a:solidFill>
                <a:latin typeface="Times New Roman" panose="02020603050405020304" pitchFamily="18" charset="0"/>
              </a:rPr>
              <a:t>• развитие игры как деятельности (расширение тематики игр, углубление их содержания</a:t>
            </a:r>
            <a:r>
              <a:rPr lang="ru-RU" sz="2000" b="0" dirty="0">
                <a:solidFill>
                  <a:srgbClr val="555555"/>
                </a:solidFill>
                <a:latin typeface="Times New Roman" panose="02020603050405020304" pitchFamily="18" charset="0"/>
              </a:rPr>
              <a:t>);</a:t>
            </a:r>
            <a:endParaRPr lang="ru-RU" sz="20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03237" y="1284965"/>
            <a:ext cx="4042792" cy="1455865"/>
          </a:xfrm>
        </p:spPr>
        <p:txBody>
          <a:bodyPr/>
          <a:lstStyle/>
          <a:p>
            <a:pPr algn="ctr"/>
            <a:r>
              <a:rPr lang="ru-RU" b="0" dirty="0">
                <a:solidFill>
                  <a:srgbClr val="555555"/>
                </a:solidFill>
                <a:latin typeface="Times New Roman" panose="02020603050405020304" pitchFamily="18" charset="0"/>
              </a:rPr>
              <a:t>• использование игры в целях воспитания детского коллектива.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E66E9A-86C9-4234-B7FC-E656123E31DE}" type="datetime1">
              <a:rPr lang="ru-RU" smtClean="0"/>
              <a:pPr>
                <a:defRPr/>
              </a:pPr>
              <a:t>21.01.2021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C45D64-43B7-4D40-A47D-7BACECA9FD29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D81F4C5-923F-44F1-BDF5-21A4362A89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101083"/>
            <a:ext cx="3240360" cy="346149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62FB1AD-BA8C-4B23-90AC-F9F8056BE0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39" y="3101082"/>
            <a:ext cx="3433647" cy="3352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77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9AE2EB-CCC4-468A-898E-8A9ABD5A2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680" y="332656"/>
            <a:ext cx="5486400" cy="566738"/>
          </a:xfrm>
        </p:spPr>
        <p:txBody>
          <a:bodyPr/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омпоненты сюжетно-ролевой игры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EE01D27-4AEC-4E43-AD65-A6BDFC1E9E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1560" y="1268760"/>
            <a:ext cx="7128792" cy="4536504"/>
          </a:xfrm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Сюжет игры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это сфера действительности, которая воспроизводится детьми, отражение определенных действий, событий из жизни и деятельности окружающих.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Содержание игры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это то, что воспроизводится ребенком в качестве центрального и характерного момента деятельности и отношений между взрослыми в их бытовой, трудовой и общественной деятельности.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Роль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– игровая позиция, ребенок отождествляет себя с каким-либо персонажем сюжета и действует в соответствии.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</a:t>
            </a:r>
          </a:p>
          <a:p>
            <a:endParaRPr lang="ru-RU" dirty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9623064-9C29-4BAF-A927-37BEDDF93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E97024-6433-4AC2-BEBA-3881AA767DF5}" type="datetime1">
              <a:rPr lang="ru-RU" smtClean="0"/>
              <a:pPr>
                <a:defRPr/>
              </a:pPr>
              <a:t>21.01.2021</a:t>
            </a:fld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A660B8-C202-4468-9CF7-BC6B8BDFF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7CEDAE-E97A-4EFD-8AFE-1496C8E44653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127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96564"/>
            <a:ext cx="8229600" cy="772195"/>
          </a:xfrm>
        </p:spPr>
        <p:txBody>
          <a:bodyPr/>
          <a:lstStyle/>
          <a:p>
            <a:r>
              <a:rPr lang="ru-RU" sz="1800" b="1" dirty="0">
                <a:solidFill>
                  <a:srgbClr val="62C62C"/>
                </a:solidFill>
                <a:latin typeface="Times New Roman" panose="02020603050405020304" pitchFamily="18" charset="0"/>
              </a:rPr>
              <a:t>Приемы прямого руководства в младшем</a:t>
            </a:r>
            <a:br>
              <a:rPr lang="ru-RU" sz="1800" b="1" dirty="0">
                <a:solidFill>
                  <a:srgbClr val="62C62C"/>
                </a:solidFill>
                <a:latin typeface="Times New Roman" panose="02020603050405020304" pitchFamily="18" charset="0"/>
              </a:rPr>
            </a:br>
            <a:r>
              <a:rPr lang="ru-RU" sz="1800" b="1" dirty="0">
                <a:solidFill>
                  <a:srgbClr val="62C62C"/>
                </a:solidFill>
                <a:latin typeface="Times New Roman" panose="02020603050405020304" pitchFamily="18" charset="0"/>
              </a:rPr>
              <a:t> дошкольном возрасте: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</p:spPr>
        <p:txBody>
          <a:bodyPr/>
          <a:lstStyle/>
          <a:p>
            <a:pPr marL="0" indent="0">
              <a:buNone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способам игрового отражения действительности:</a:t>
            </a:r>
          </a:p>
          <a:p>
            <a:r>
              <a:rPr lang="ru-RU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включение педагога в игру (с целью передачи игрового опыта)</a:t>
            </a:r>
          </a:p>
          <a:p>
            <a:r>
              <a:rPr lang="ru-RU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обучение игровым действиям и ролевому диалогу на собственном примере</a:t>
            </a:r>
          </a:p>
          <a:p>
            <a:r>
              <a:rPr lang="ru-RU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Активизирующее общение воспитателя с детьми в процессе игры:</a:t>
            </a:r>
          </a:p>
          <a:p>
            <a:r>
              <a:rPr lang="ru-RU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вопросы (Ты кто? Или Ты шофёр? Я опаздываю на работу, подвезите меня пожалуйста)</a:t>
            </a:r>
          </a:p>
          <a:p>
            <a:r>
              <a:rPr lang="ru-RU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поощрение</a:t>
            </a:r>
          </a:p>
          <a:p>
            <a:r>
              <a:rPr lang="ru-RU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-побуждения к высказываниям (Ты спроси у дочки, она не голодная)</a:t>
            </a:r>
          </a:p>
          <a:p>
            <a:r>
              <a:rPr lang="ru-RU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помощь воспитателя для объединения в игре (Тебе наверное скучно одной, пригласи Катю, она тоже гуляет с дочкой).</a:t>
            </a:r>
          </a:p>
          <a:p>
            <a:pPr marL="0" indent="0">
              <a:buNone/>
            </a:pPr>
            <a:endParaRPr lang="ru-RU" sz="18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ru-RU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694EC4-C443-47F2-AAAE-C6B4C2928137}" type="datetime1">
              <a:rPr lang="ru-RU" smtClean="0"/>
              <a:pPr>
                <a:defRPr/>
              </a:pPr>
              <a:t>21.01.2021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A086F1-2B61-4158-ADD8-1E8EE9861F4E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659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0961" y="764704"/>
            <a:ext cx="5486400" cy="1008112"/>
          </a:xfrm>
        </p:spPr>
        <p:txBody>
          <a:bodyPr/>
          <a:lstStyle/>
          <a:p>
            <a:pPr algn="ctr"/>
            <a:r>
              <a:rPr lang="ru-RU" sz="2000" dirty="0">
                <a:solidFill>
                  <a:srgbClr val="1B0EC2"/>
                </a:solidFill>
                <a:latin typeface="Times New Roman" pitchFamily="18" charset="0"/>
                <a:cs typeface="Times New Roman" pitchFamily="18" charset="0"/>
              </a:rPr>
              <a:t>Особенности руководства сюжетно – ролевой игрой в младшем дошкольном возрасте</a:t>
            </a:r>
            <a:br>
              <a:rPr lang="ru-RU" sz="2000" dirty="0">
                <a:solidFill>
                  <a:srgbClr val="1B0EC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1B0E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1916832"/>
            <a:ext cx="5486400" cy="4255368"/>
          </a:xfr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Роль  педагога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- </a:t>
            </a: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при сговоре на игру  - </a:t>
            </a: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главное действующее лицо  </a:t>
            </a: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стимулирует, направляет игровое общение детей. Предлагая малышу игрушку, спрашивает у ребёнка, с кем бы ему хотелось поиграть, располагает детей к общению. Помогает распределять роли, подобрать нужные атрибуты.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- </a:t>
            </a: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Включается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в игру во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второстепенной роли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E97024-6433-4AC2-BEBA-3881AA767DF5}" type="datetime1">
              <a:rPr lang="ru-RU" smtClean="0"/>
              <a:pPr>
                <a:defRPr/>
              </a:pPr>
              <a:t>21.01.2021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7CEDAE-E97A-4EFD-8AFE-1496C8E44653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718331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332656"/>
            <a:ext cx="4046240" cy="648072"/>
          </a:xfrm>
        </p:spPr>
        <p:txBody>
          <a:bodyPr/>
          <a:lstStyle/>
          <a:p>
            <a:pPr algn="ctr"/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Больница</a:t>
            </a: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E97024-6433-4AC2-BEBA-3881AA767DF5}" type="datetime1">
              <a:rPr lang="ru-RU" smtClean="0"/>
              <a:pPr>
                <a:defRPr/>
              </a:pPr>
              <a:t>21.01.2021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7CEDAE-E97A-4EFD-8AFE-1496C8E44653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F5F86AE-D6D0-4EE9-846E-B0A3562E1A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41038" y="1717299"/>
            <a:ext cx="5256585" cy="378344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E90B385-059E-4911-BC8B-1BE3542FF6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980726"/>
            <a:ext cx="4467008" cy="525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982172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>
            <a:extLst>
              <a:ext uri="{FF2B5EF4-FFF2-40B4-BE49-F238E27FC236}">
                <a16:creationId xmlns:a16="http://schemas.microsoft.com/office/drawing/2014/main" id="{328E0305-4248-4FDE-B22C-3FB4B8A29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E97024-6433-4AC2-BEBA-3881AA767DF5}" type="datetime1">
              <a:rPr lang="ru-RU" smtClean="0"/>
              <a:pPr>
                <a:defRPr/>
              </a:pPr>
              <a:t>21.01.2021</a:t>
            </a:fld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5CF466-EEB7-4038-B363-C587800C8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7CEDAE-E97A-4EFD-8AFE-1496C8E44653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6D2D70-30ED-4084-92AF-A2525C87E54E}"/>
              </a:ext>
            </a:extLst>
          </p:cNvPr>
          <p:cNvSpPr txBox="1"/>
          <p:nvPr/>
        </p:nvSpPr>
        <p:spPr>
          <a:xfrm>
            <a:off x="395536" y="681568"/>
            <a:ext cx="372616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Сюжетно-ролевая игра «На приеме у врача»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Цель: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 учить детей уходу за больными и пользованию медицинскими инструментами, воспитывать в детях внимательность, чуткость, расширять словарный запас: ввести понятия «больница», «больной», «лечение», «лекарства», «температура». 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Оборудование: 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медицинские инструменты: термометр, шприц, таблетки, ложечка, фонендоскоп, вата, баночки с лекарствами, бинт, халат и чепчик для врача. 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Ход игры: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Воспитатель предлагает поиграть, выбираются Доктор и Пациент. К врачу обращается пациент с различными заболеваниями, например болит живот. Уточняем действия: Доктор осматривает больного, назначает ему лечение. Попадая на прием, Пациент рассказывает, почему он попал к врачу, воспитатель обсуждает с детьми, можно ли было этого избежать, говорит, что нужно с большей заботой относиться к своему здоровью. В ходе игры дети наблюдают за тем, как врач лечит больных – делает перевязки, измеряет температуру. Воспитатель оценивает, как дети общаются между собой, напоминает о том, чтобы выздоровевшие пациенты не забывали благодарить врача за оказанную помощь. 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F78103D-B2FD-4473-9F5A-7F371A8746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59932" y="1232756"/>
            <a:ext cx="4896544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88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476672"/>
            <a:ext cx="3024336" cy="576064"/>
          </a:xfrm>
        </p:spPr>
        <p:txBody>
          <a:bodyPr/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Магазин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838360220"/>
              </p:ext>
            </p:extLst>
          </p:nvPr>
        </p:nvGraphicFramePr>
        <p:xfrm>
          <a:off x="611560" y="1916832"/>
          <a:ext cx="3816424" cy="4255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E97024-6433-4AC2-BEBA-3881AA767DF5}" type="datetime1">
              <a:rPr lang="ru-RU" smtClean="0"/>
              <a:pPr>
                <a:defRPr/>
              </a:pPr>
              <a:t>21.01.2021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7CEDAE-E97A-4EFD-8AFE-1496C8E44653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CF2790D-338E-4971-B1A1-C8B011EC4F3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40005" y="1763999"/>
            <a:ext cx="5042034" cy="405155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6B975FA-08E3-4033-A724-2456AE3D2F7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30" y="1268760"/>
            <a:ext cx="4147927" cy="504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560243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8620"/>
            <a:ext cx="4176464" cy="792088"/>
          </a:xfrm>
        </p:spPr>
        <p:txBody>
          <a:bodyPr/>
          <a:lstStyle/>
          <a:p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«Парикмахерская»</a:t>
            </a: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3922577708"/>
              </p:ext>
            </p:extLst>
          </p:nvPr>
        </p:nvGraphicFramePr>
        <p:xfrm>
          <a:off x="539552" y="1001886"/>
          <a:ext cx="3816424" cy="5451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E97024-6433-4AC2-BEBA-3881AA767DF5}" type="datetime1">
              <a:rPr lang="ru-RU" smtClean="0"/>
              <a:pPr>
                <a:defRPr/>
              </a:pPr>
              <a:t>21.01.2021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7CEDAE-E97A-4EFD-8AFE-1496C8E44653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5E6AFAD-0FC5-4F84-88CE-CBC1D7084A3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03340" y="1658578"/>
            <a:ext cx="5345832" cy="403244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9412CE9-62EB-4620-90F3-F56CE68D502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46055" y="1654321"/>
            <a:ext cx="5371613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726397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Праздник детский 1">
  <a:themeElements>
    <a:clrScheme name="Другая 50">
      <a:dk1>
        <a:srgbClr val="99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Рисунок" ma:contentTypeID="0x01010200C128DE5E23B1D545AD2B6C9012FA4689" ma:contentTypeVersion="0" ma:contentTypeDescription="Отправка изображения или фотографии." ma:contentTypeScope="" ma:versionID="32bcfcdf547ab91c4ce564545c48527e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67ac39f10f27f77b389864891fb7e96b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ImageWidth" minOccurs="0"/>
                <xsd:element ref="ns1:ImageHeight" minOccurs="0"/>
                <xsd:element ref="ns1:ImageCreateDate" minOccurs="0"/>
                <xsd:element ref="ns1:Description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ImageWidth" ma:index="11" nillable="true" ma:displayName="Ширина рисунка" ma:internalName="ImageWidth" ma:readOnly="true">
      <xsd:simpleType>
        <xsd:restriction base="dms:Unknown"/>
      </xsd:simpleType>
    </xsd:element>
    <xsd:element name="ImageHeight" ma:index="12" nillable="true" ma:displayName="Высота рисунка" ma:internalName="ImageHeight" ma:readOnly="true">
      <xsd:simpleType>
        <xsd:restriction base="dms:Unknown"/>
      </xsd:simpleType>
    </xsd:element>
    <xsd:element name="ImageCreateDate" ma:index="13" nillable="true" ma:displayName="Дата создания рисунка" ma:format="DateTime" ma:hidden="true" ma:internalName="ImageCreateDate">
      <xsd:simpleType>
        <xsd:restriction base="dms:DateTime"/>
      </xsd:simpleType>
    </xsd:element>
    <xsd:element name="Description" ma:index="14" nillable="true" ma:displayName="Описание" ma:description="Используется в качестве замещающего текста для рисунка." ma:hidden="true" ma:internalName="Description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содержимого" ma:readOnly="true"/>
        <xsd:element ref="dc:title" minOccurs="0" maxOccurs="1" ma:index="8" ma:displayName="Название"/>
        <xsd:element ref="dc:subject" minOccurs="0" maxOccurs="1"/>
        <xsd:element ref="dc:description" minOccurs="0" maxOccurs="1"/>
        <xsd:element name="keywords" minOccurs="0" maxOccurs="1" type="xsd:string" ma:index="20" ma:displayName="Ключевые слова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ImageCreateDate xmlns="http://schemas.microsoft.com/sharepoint/v3" xsi:nil="true"/>
    <Description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42E2DB0-1D7C-4D57-A8D1-4FDB774DC9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5A79A297-4D2E-4A55-8549-EF902697E23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FF423CF-0D25-4EC0-BEED-217818074291}">
  <ds:schemaRefs>
    <ds:schemaRef ds:uri="http://schemas.microsoft.com/office/2006/metadata/propertie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Праздник детский 1</Template>
  <TotalTime>969</TotalTime>
  <Words>645</Words>
  <Application>Microsoft Office PowerPoint</Application>
  <PresentationFormat>Экран (4:3)</PresentationFormat>
  <Paragraphs>68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Cambria</vt:lpstr>
      <vt:lpstr>Segoe UI</vt:lpstr>
      <vt:lpstr>Times New Roman</vt:lpstr>
      <vt:lpstr>Праздник детский 1</vt:lpstr>
      <vt:lpstr>      </vt:lpstr>
      <vt:lpstr>При руководстве сюжетно-ролевыми играми перед воспитателями стоят задачи:</vt:lpstr>
      <vt:lpstr>Компоненты сюжетно-ролевой игры</vt:lpstr>
      <vt:lpstr>Приемы прямого руководства в младшем  дошкольном возрасте:</vt:lpstr>
      <vt:lpstr>Особенности руководства сюжетно – ролевой игрой в младшем дошкольном возрасте  </vt:lpstr>
      <vt:lpstr>«Больница»</vt:lpstr>
      <vt:lpstr>Презентация PowerPoint</vt:lpstr>
      <vt:lpstr>«Магазин»</vt:lpstr>
      <vt:lpstr>«Парикмахерская»</vt:lpstr>
      <vt:lpstr>«Кухня»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keywords/>
  <cp:lastModifiedBy>Alex</cp:lastModifiedBy>
  <dcterms:created xsi:type="dcterms:W3CDTF">2013-02-10T18:27:16Z</dcterms:created>
  <dcterms:modified xsi:type="dcterms:W3CDTF">2021-01-21T16:48:50Z</dcterms:modified>
  <cp:category>шаблоны к Powerpoint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0x01010200C128DE5E23B1D545AD2B6C9012FA4689</vt:lpwstr>
  </property>
</Properties>
</file>