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87" r:id="rId2"/>
    <p:sldId id="306" r:id="rId3"/>
    <p:sldId id="307" r:id="rId4"/>
    <p:sldId id="310" r:id="rId5"/>
    <p:sldId id="323" r:id="rId6"/>
    <p:sldId id="319" r:id="rId7"/>
    <p:sldId id="303" r:id="rId8"/>
    <p:sldId id="302" r:id="rId9"/>
    <p:sldId id="300" r:id="rId10"/>
    <p:sldId id="320" r:id="rId11"/>
    <p:sldId id="318" r:id="rId12"/>
    <p:sldId id="301" r:id="rId13"/>
    <p:sldId id="288" r:id="rId14"/>
    <p:sldId id="311" r:id="rId15"/>
    <p:sldId id="314" r:id="rId16"/>
    <p:sldId id="315" r:id="rId17"/>
    <p:sldId id="316" r:id="rId18"/>
    <p:sldId id="312" r:id="rId19"/>
    <p:sldId id="317" r:id="rId20"/>
    <p:sldId id="321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EE490"/>
    <a:srgbClr val="D21414"/>
    <a:srgbClr val="6821A3"/>
    <a:srgbClr val="1BE39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4660"/>
  </p:normalViewPr>
  <p:slideViewPr>
    <p:cSldViewPr>
      <p:cViewPr varScale="1">
        <p:scale>
          <a:sx n="82" d="100"/>
          <a:sy n="82" d="100"/>
        </p:scale>
        <p:origin x="89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3A844-B149-4A1C-8683-D3347070E4E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0ADD4-44DB-48C2-B5FA-F6469EC49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5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22069-3BD0-49DC-B453-F595615FE0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C722A-0372-473A-BE33-B1C6BB033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9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C722A-0372-473A-BE33-B1C6BB03330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C722A-0372-473A-BE33-B1C6BB03330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C722A-0372-473A-BE33-B1C6BB03330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3772" y="1124744"/>
            <a:ext cx="8676456" cy="40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lang="ru-RU" sz="4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ормирование взаимоотношений у</a:t>
            </a: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дошкольного возраста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игры»</a:t>
            </a:r>
            <a:endParaRPr lang="ru-RU" sz="4400" b="1" dirty="0">
              <a:ln w="18415" cmpd="sng">
                <a:noFill/>
                <a:prstDash val="solid"/>
              </a:ln>
              <a:solidFill>
                <a:srgbClr val="0000FF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i="0" u="none" strike="noStrike" normalizeH="0" baseline="0" dirty="0">
              <a:ln w="18415" cmpd="sng">
                <a:noFill/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Воспитатель : Круглова В.В.</a:t>
            </a:r>
            <a:endParaRPr kumimoji="0" lang="ru-RU" sz="2400" i="0" u="none" strike="noStrike" normalizeH="0" baseline="0" dirty="0">
              <a:ln w="18415" cmpd="sng">
                <a:noFill/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aHR0cDovL25hY2hhbG80a2EucnUvd3AtY29udGVudC91cGxvYWRzLzIwMTQvMDUvdmVzZWx5aWUtcmVieWF0YS1zaGFibG9uLXByZXZ5dS0xLnBuZw==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7" r="1835"/>
          <a:stretch>
            <a:fillRect/>
          </a:stretch>
        </p:blipFill>
        <p:spPr>
          <a:xfrm>
            <a:off x="0" y="5877272"/>
            <a:ext cx="3851920" cy="980728"/>
          </a:xfrm>
          <a:prstGeom prst="rect">
            <a:avLst/>
          </a:prstGeom>
        </p:spPr>
      </p:pic>
      <p:pic>
        <p:nvPicPr>
          <p:cNvPr id="12" name="Рисунок 11" descr="aHR0cDovL25hY2hhbG80a2EucnUvd3AtY29udGVudC91cGxvYWRzLzIwMTQvMDUvdmVzZWx5aWUtcmVieWF0YS1zaGFibG9uLXByZXZ5dS0xLnBuZw==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7" r="1835"/>
          <a:stretch>
            <a:fillRect/>
          </a:stretch>
        </p:blipFill>
        <p:spPr>
          <a:xfrm>
            <a:off x="3563888" y="5877272"/>
            <a:ext cx="3851920" cy="980728"/>
          </a:xfrm>
          <a:prstGeom prst="rect">
            <a:avLst/>
          </a:prstGeom>
        </p:spPr>
      </p:pic>
      <p:pic>
        <p:nvPicPr>
          <p:cNvPr id="13" name="Рисунок 12" descr="aHR0cDovL25hY2hhbG80a2EucnUvd3AtY29udGVudC91cGxvYWRzLzIwMTQvMDUvdmVzZWx5aWUtcmVieWF0YS1zaGFibG9uLXByZXZ5dS0xLnBuZw==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7" r="1835"/>
          <a:stretch>
            <a:fillRect/>
          </a:stretch>
        </p:blipFill>
        <p:spPr>
          <a:xfrm>
            <a:off x="7218040" y="5877272"/>
            <a:ext cx="3851920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284984"/>
            <a:ext cx="4032448" cy="280076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20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Игра дает детям возможность воспроизвести взрослый мир и участвовать в воображаемой социальной жизни. </a:t>
            </a:r>
          </a:p>
          <a:p>
            <a:pPr algn="just"/>
            <a:r>
              <a:rPr lang="ru-RU" sz="220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Дети учатся разрешать конфликты, выражать эмоции и адекватно взаимодействовать с окружающими.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404664"/>
            <a:ext cx="46085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 дошкольников происходит  через игру как ведущую детскую деятельность. Общение является важным элементом любой игры. Во время игры происходит социальное, эмоциональное и психическое становление ребенка. </a:t>
            </a:r>
            <a:endParaRPr lang="ru-RU" sz="2200" dirty="0">
              <a:solidFill>
                <a:srgbClr val="0000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F04CB7-BE22-C3A2-2EDB-096F28774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589" y="-285923"/>
            <a:ext cx="3016791" cy="3821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7BF24-5901-5556-A74A-7B43FA482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3724" y="2947663"/>
            <a:ext cx="3429000" cy="393399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978D65-A702-5C84-B2FB-AF4917D4D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71400"/>
            <a:ext cx="9396536" cy="7029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E9905A-CF7A-CD49-86CB-F701ECEAC978}"/>
              </a:ext>
            </a:extLst>
          </p:cNvPr>
          <p:cNvSpPr txBox="1"/>
          <p:nvPr/>
        </p:nvSpPr>
        <p:spPr>
          <a:xfrm>
            <a:off x="2699792" y="170080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</a:t>
            </a:r>
          </a:p>
        </p:txBody>
      </p:sp>
    </p:spTree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ОСНОВОПОЛАГАЮЩИЙ ВОПРОС</a:t>
            </a:r>
            <a:endParaRPr lang="ru-RU" sz="20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игра повлияет на формирование взаимоотношений у дошкольников?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A660B-4EB2-842D-00A0-4BA9B63C6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2372" y="1817524"/>
            <a:ext cx="531118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137919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ПОДВИЖНЫЕ ИГРЫ.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46215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Правила игры способствуют приучению детей к соблюдению очерёдности  реплик, к внимательному выслушиванию друг друга. Подвижные игры, основанные на активных двигательных действиях детей, способствуют не только физическому воспитанию. В них происходит игровое перевоплощение в животных, подражание трудовым действиям людей.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EBD03F-19B0-7ADA-A163-9F5FD2C5B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77430"/>
            <a:ext cx="4248472" cy="30797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280BCC-3969-4ED6-C512-45AF56AE4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33135"/>
            <a:ext cx="4536504" cy="34120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B9069E-DD4A-22CC-569D-B280B841F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81128"/>
            <a:ext cx="3744416" cy="27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СЮЖЕТНО-РОЛЕВЫЕ ИГРЫ.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Способствуют формированию взаимоотношений детей, закреплению навыков межличностного общения, совершенствованию разговорной речи, социальному развитию посредством освоения новых ролей, закреплению знаний норм поведения.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01531" y="2564904"/>
            <a:ext cx="4653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7A8382-1190-33DE-8DF3-054331426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88" y="2553140"/>
            <a:ext cx="4365104" cy="4104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3FEEBA-CA30-FCF1-AD6E-E89ECB139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4678" y="2593444"/>
            <a:ext cx="4680722" cy="37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6127" y="166331"/>
            <a:ext cx="3603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Салон красоты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35FC5E-717F-8F40-A63B-69A240048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262" y="859991"/>
            <a:ext cx="3769875" cy="30963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C3F251-6B65-7637-CAA7-AACAE088B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0011" y="910090"/>
            <a:ext cx="3960440" cy="29961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1A3051-F64A-F0F5-FD43-260912F2D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7461" y="3271291"/>
            <a:ext cx="4077072" cy="3096345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83968" y="1628800"/>
            <a:ext cx="432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Больница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0031B-0A57-05FD-CAB0-EB8BB591C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8984" y="1309024"/>
            <a:ext cx="6381936" cy="42839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257611-9A39-3831-C3CF-6CCFB695E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4414" y="1339996"/>
            <a:ext cx="6381937" cy="4222022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95736" y="0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Дочки-матери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04664"/>
            <a:ext cx="91440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00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Такими играми ребенок показывает, что из взрослых отношений он считает главным, и какой стереотип поведения выбирается им за образец поведения и подражания.</a:t>
            </a:r>
            <a:endParaRPr lang="ru-RU" sz="2000" dirty="0">
              <a:ln w="11430"/>
              <a:solidFill>
                <a:srgbClr val="0000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0E430D-9B7F-725E-1497-65917B31B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5757" y="2052735"/>
            <a:ext cx="5358115" cy="4093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3ED0D5-4700-2C20-0EBC-5B987E761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3048" y="1866560"/>
            <a:ext cx="5437673" cy="4545206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ИГРЫ ДРАМАТИЗАЦИИ.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Ролевые диалоги в игре-драматизации являются показателем не только развития диалога детей, но и показателем развития самой  игры -драматизации.  В таких играх ребёнок «озвучивает» роли нескольких персонажей один или с товарищами.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286DC-ED27-F191-ADAC-2BEE09CAD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760" y="1664804"/>
            <a:ext cx="42484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НАСТОЛЬНЫЕ ИГРЫ.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64704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налаживания диалогического общения используют настольно-печатные, дидактические игры, такие как лото,  домино, игры с правилами. Развивают логическое мышление, навыки работы в команде и уважение к сопернику, умение следовать правилам игры. </a:t>
            </a:r>
          </a:p>
          <a:p>
            <a:endParaRPr lang="ru-RU" sz="200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49B72-A8DF-77B5-C9DE-0F04AA986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100"/>
            <a:ext cx="4823520" cy="2664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817EA-7812-A031-0D28-5DBF0A6FF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098" y="3941069"/>
            <a:ext cx="2664295" cy="40894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CA8145-0D6D-BD4E-1801-11F33AB83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0498" y="2392391"/>
            <a:ext cx="4824537" cy="38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215163"/>
            <a:ext cx="8640960" cy="314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 w="1905"/>
                <a:solidFill>
                  <a:srgbClr val="0000FF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n w="1905"/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Ребёнок играет не только с игрушками, он играет словами, ситуациями, событиями, он играет со всем миром, если маленький ребенок ничего не придумывает, если его творчество не изливается из него мощным  ярким потоком, тогда надо бить тревогу и думать, что такое произошло с ребёнком,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n w="1905"/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 ли он»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E1BBF-5813-2828-809C-2C75B12EA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44563"/>
            <a:ext cx="6408712" cy="34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5508104" cy="10849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ВЫВОДЫ: </a:t>
            </a:r>
          </a:p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endParaRPr lang="ru-RU" sz="15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89644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 взаимодействии с партнёром ребёнок чувствует дистанцию, осваивает пространство общения и взаимодействия, демонстрирует характер эмоциональной близости и  взаимной заинтересованности, что обеспечивает развитие путей его социального познания и позитивные взаимоотношения с партнёрами.</a:t>
            </a:r>
          </a:p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endParaRPr lang="ru-RU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20688"/>
            <a:ext cx="5580112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Таким образом, игра способствует формированию взаимоотношений у детей дошкольного возраста. Игра - основная форма образовательной деятельности в условиях реализации ФГОС ДО. Дошкольный ребёнок - человек играющий, поэтому в стандарте закреплено, что обучение входит в жизнь ребёнка через ворота детской игры.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3643B0-1FFE-0FEB-C9B2-F397EEB00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9910" y="666834"/>
            <a:ext cx="4592284" cy="349188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382865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Федеральный закон об образовании в РФ (№273-Ф3) 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дошкольного образования (приказ №1155 МИНОБРНАУКИ РФ от 17 октября 2013 г.).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Слепцова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 Ф. Основы личностно-ориентированного взаимодействия воспитателя с детьми дошкольного возраста: теория и практика // Дошкольное воспитание. – 2007 - № 3 – с. 74-80.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Тверитина Е. Н. Руководство играми детей в дошкольных учреждениях. – М. : Просвещение, 2006. – 112 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Играют взрослые и дети: из опыта работы дошкольных образовательных учреждений России / сост. Т. Н.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Доронова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 М. : ЛИНКА-ПРЕСС, 2010. – 208 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Максаков А. И. Учите, играя: Игры и упражнения со звучащим словом. Пособие для воспитателя дет. сада. – М. : Просвещение, 2011. – 144 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Бондаренко А. К. Дидактические игры в детском саду: Кн. для воспитателя дет. сада. – М. : Просвещение, 2010. – 160 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Юзбекова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 А. Ступеньки творчества (Место игры в интеллектуальном развитии дошкольника). – М. : ЛИНКА-ПРЕСС, 2011. – 128 с.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256002"/>
            <a:ext cx="8640960" cy="18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взаимоотношений у дошкольников</a:t>
            </a:r>
            <a:r>
              <a:rPr kumimoji="0" lang="ru-RU" sz="2000" i="0" u="none" strike="noStrike" normalizeH="0" baseline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является важной проблемой в педагогике. Ее актуальность возрастает в современных условиях в связи с особенностями социального окружения ребенка, в котором часто наблюдается дефицит воспитанности, доброжелательности, речевой культуры во взаимоотношениях людей.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C3769-5F45-EABB-1D89-C8D5731F7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38" y="2400899"/>
            <a:ext cx="4144434" cy="3816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812C7-DB31-B388-E09C-E8F416FA9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36893"/>
            <a:ext cx="4248472" cy="41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HR0cDovL25hY2hhbG80a2EucnUvd3AtY29udGVudC91cGxvYWRzLzIwMTQvMDUvdmVzZWx5aWUtcmVieWF0YS1zaGFibG9uLXByZXZ5dS0xLnBuZw==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7" r="21091"/>
          <a:stretch>
            <a:fillRect/>
          </a:stretch>
        </p:blipFill>
        <p:spPr>
          <a:xfrm>
            <a:off x="6047656" y="5877272"/>
            <a:ext cx="3096344" cy="980728"/>
          </a:xfrm>
          <a:prstGeom prst="rect">
            <a:avLst/>
          </a:prstGeom>
        </p:spPr>
      </p:pic>
      <p:pic>
        <p:nvPicPr>
          <p:cNvPr id="3" name="Рисунок 2" descr="aHR0cDovL25hY2hhbG80a2EucnUvd3AtY29udGVudC91cGxvYWRzLzIwMTQvMDUvdmVzZWx5aWUtcmVieWF0YS1zaGFibG9uLXByZXZ5dS0xLnBuZw==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7" r="2740"/>
          <a:stretch>
            <a:fillRect/>
          </a:stretch>
        </p:blipFill>
        <p:spPr>
          <a:xfrm>
            <a:off x="3779912" y="5877272"/>
            <a:ext cx="3816424" cy="980728"/>
          </a:xfrm>
          <a:prstGeom prst="rect">
            <a:avLst/>
          </a:prstGeom>
        </p:spPr>
      </p:pic>
      <p:pic>
        <p:nvPicPr>
          <p:cNvPr id="2" name="Рисунок 1" descr="aHR0cDovL25hY2hhbG80a2EucnUvd3AtY29udGVudC91cGxvYWRzLzIwMTQvMDUvdmVzZWx5aWUtcmVieWF0YS1zaGFibG9uLXByZXZ5dS0xLnBuZw==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7" r="1835"/>
          <a:stretch>
            <a:fillRect/>
          </a:stretch>
        </p:blipFill>
        <p:spPr>
          <a:xfrm>
            <a:off x="0" y="5877272"/>
            <a:ext cx="3851920" cy="980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32656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ЗАДАЧА СОВРЕМЕННОГО ДОШКОЛЬНОГО ОБРАЗОВАТЕЛЬНОГО УЧРЕЖДЕНИЯ </a:t>
            </a:r>
            <a:r>
              <a:rPr lang="ru-RU" sz="32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состоит в том, чтобы из его стен вышли воспитанники не только с определённым запасом знаний, умений и навыков, но и люди самостоятельные, обладающие определённым набором нравственных качеств, необходимых для дальнейшей жизни, усвоения общественных, этических норм поведения, ненасильственного взаимодействия со взрослыми и сверстниками.</a:t>
            </a:r>
          </a:p>
          <a:p>
            <a:pPr indent="450000" algn="just"/>
            <a:endParaRPr lang="ru-RU" sz="32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0000"/>
            <a:endParaRPr lang="ru-RU" sz="32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indent="450000"/>
            <a:endParaRPr lang="ru-RU" sz="20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1109007"/>
            <a:ext cx="8568952" cy="96404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altLang="ru-RU" sz="40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4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ормирование взаимоотношений у </a:t>
            </a:r>
            <a:br>
              <a:rPr lang="ru-RU" altLang="ru-RU" sz="4000" b="1" dirty="0">
                <a:ln w="1143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143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дошкольников направлено на: </a:t>
            </a:r>
            <a:br>
              <a:rPr lang="ru-RU" altLang="ru-RU" sz="3100" b="1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100" b="1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br>
              <a:rPr lang="ru-RU" alt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br>
              <a:rPr lang="ru-RU" alt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br>
              <a:rPr lang="ru-RU" alt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7E1A2-B4C8-4DEE-A9FB-08A64C8B158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56792"/>
            <a:ext cx="4104456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1556792"/>
            <a:ext cx="428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algn="just">
              <a:defRPr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усвоение норм и ценностей, принятых в обществе, включая моральные  и нравственные ценности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1556792"/>
            <a:ext cx="4104456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7984" y="2636912"/>
            <a:ext cx="4104456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3717032"/>
            <a:ext cx="410445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42051" y="4812889"/>
            <a:ext cx="4104456" cy="9361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499992" y="162880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общения и взаимодействия ребенка со взрослыми и сверстниками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499992" y="263691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становление самостоятельности, целенаправленности и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собственных действий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427984" y="3717032"/>
            <a:ext cx="417646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социального и эмоционального интеллекта, эмоциональной отзывчивости, сопереживания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9992" y="486916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готовности к совместной деятельности со              сверстниками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636912"/>
            <a:ext cx="4104456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3717032"/>
            <a:ext cx="4104456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4797152"/>
            <a:ext cx="4104456" cy="9361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79512" y="256490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уважительного отношения и чувства принадлежности  к своей семье и к сообществу взрослых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51520" y="378904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позитивных установок к различным видам труда и творчества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51520" y="479715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безопасного поведения в быту, социуме, природе </a:t>
            </a:r>
            <a:endParaRPr lang="ru-RU" dirty="0"/>
          </a:p>
        </p:txBody>
      </p:sp>
    </p:spTree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9614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sz="24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взаимоотношений</a:t>
            </a:r>
            <a:r>
              <a:rPr lang="ru-RU" sz="2400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есть процесс, связанный с отработкой речевых навыков,  умений, форм специально усвоенного поведения, который включает в себя следующие компоненты:</a:t>
            </a:r>
            <a:br>
              <a:rPr lang="ru-RU" sz="240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4499992" cy="9422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Диалоговые, коммуникативные навыки: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95536" y="2492896"/>
            <a:ext cx="4112196" cy="3951288"/>
          </a:xfr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Clr>
                <a:srgbClr val="002060"/>
              </a:buClr>
              <a:buBlip>
                <a:blip r:embed="rId2"/>
              </a:buBlip>
            </a:pPr>
            <a:r>
              <a:rPr lang="ru-RU" sz="3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вербальные (умение начать, поддержать,   завершить   диалог,   беседу;   умение   выслушать   другого, сформулировать и задать вопрос; участвовать в коллективном обсуждении темы)</a:t>
            </a:r>
            <a:endParaRPr lang="ru-RU" sz="3800" dirty="0">
              <a:solidFill>
                <a:srgbClr val="C00000"/>
              </a:solidFill>
            </a:endParaRPr>
          </a:p>
          <a:p>
            <a:pPr>
              <a:buClr>
                <a:srgbClr val="002060"/>
              </a:buClr>
              <a:buBlip>
                <a:blip r:embed="rId2"/>
              </a:buBlip>
            </a:pPr>
            <a:r>
              <a:rPr lang="ru-RU" sz="3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невербальные (умение вести разговор, повернувшись лицом к собеседнику;    умение    использовать    при    разговоре    жесты,    мимику, регулировать громкость и тембр голоса).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8024" y="1412776"/>
            <a:ext cx="3657600" cy="94222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Социальные навыки: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4008" y="2492896"/>
            <a:ext cx="4176464" cy="3951288"/>
          </a:xfr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Clr>
                <a:srgbClr val="002060"/>
              </a:buClr>
              <a:buBlip>
                <a:blip r:embed="rId2"/>
              </a:buBlip>
            </a:pPr>
            <a:r>
              <a:rPr lang="ru-RU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умение выражать свои чувства и эмоции; умение взаимодействовать со взрослыми и сверстниками (как знакомыми, так и не знакомыми);</a:t>
            </a:r>
          </a:p>
          <a:p>
            <a:pPr>
              <a:buClr>
                <a:srgbClr val="002060"/>
              </a:buClr>
              <a:buBlip>
                <a:blip r:embed="rId2"/>
              </a:buBlip>
            </a:pPr>
            <a:r>
              <a:rPr lang="ru-RU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умение регулировать свое эмоциональное состояние в зависимости от ситуации</a:t>
            </a:r>
            <a:r>
              <a:rPr lang="ru-RU" sz="2100" dirty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500" dirty="0"/>
          </a:p>
        </p:txBody>
      </p:sp>
    </p:spTree>
  </p:cSld>
  <p:clrMapOvr>
    <a:masterClrMapping/>
  </p:clrMapOvr>
  <p:transition spd="med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ae7a6a16eaada3dbff09ac6bb1dc3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6957" y="3068960"/>
            <a:ext cx="2217043" cy="33887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260648"/>
            <a:ext cx="70567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ТРУДНОСТИ В ОБЩЕНИИ ВЫЗВАНЫ: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44824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24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недостаточным развитием у ребенка игровых умений и навыков; </a:t>
            </a:r>
          </a:p>
          <a:p>
            <a:pPr>
              <a:buBlip>
                <a:blip r:embed="rId3"/>
              </a:buBlip>
            </a:pPr>
            <a:r>
              <a:rPr lang="ru-RU" sz="24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неумением строить взаимоотношения со сверстниками (уступить игрушку или роль, помочь товарищу и т. п.); </a:t>
            </a:r>
          </a:p>
          <a:p>
            <a:pPr>
              <a:buBlip>
                <a:blip r:embed="rId3"/>
              </a:buBlip>
            </a:pPr>
            <a:r>
              <a:rPr lang="ru-RU" sz="24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отсутствием умения управлять своим поведением; </a:t>
            </a:r>
          </a:p>
          <a:p>
            <a:pPr>
              <a:buBlip>
                <a:blip r:embed="rId3"/>
              </a:buBlip>
            </a:pPr>
            <a:r>
              <a:rPr lang="ru-RU" sz="24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наличием отрицательных мотивов общения (преобладанием у ребенка эгоистических мотивов, стремления к абсолютному самоутверждению).</a:t>
            </a:r>
          </a:p>
        </p:txBody>
      </p:sp>
      <p:pic>
        <p:nvPicPr>
          <p:cNvPr id="5" name="Рисунок 4" descr="devochka_plache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0"/>
            <a:ext cx="131556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6672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Если создать условия для игрового общения в детском саду и дома, то формирование взаимоотношений и совершенствование форм, видов и средств общения у детей пройдет быстрее и успешнее.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21757-9205-5E2F-70C9-5440CAD31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608512" cy="4536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C0F424-C74A-7727-6129-FBE684FBF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0012" y="2096852"/>
            <a:ext cx="46085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перфолента 19"/>
          <p:cNvSpPr/>
          <p:nvPr/>
        </p:nvSpPr>
        <p:spPr>
          <a:xfrm>
            <a:off x="5580112" y="1340768"/>
            <a:ext cx="3384376" cy="2525216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5629241" y="4181500"/>
            <a:ext cx="3390397" cy="2344268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179512" y="4077072"/>
            <a:ext cx="3533435" cy="2525216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252536" y="0"/>
            <a:ext cx="93965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Роль воспитателя в процессе формирования взаимоотношений у дошкольников</a:t>
            </a:r>
            <a:r>
              <a:rPr lang="ru-RU" sz="32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посредством игр.</a:t>
            </a:r>
          </a:p>
          <a:p>
            <a:pPr algn="ctr"/>
            <a:endParaRPr lang="ru-RU" sz="20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71271" y="1556792"/>
            <a:ext cx="3390397" cy="2592288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5632" y="2075596"/>
            <a:ext cx="33919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Развивать у детей умение вступать в речевой контакт  и активно</a:t>
            </a:r>
          </a:p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</a:t>
            </a:r>
          </a:p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нём участвовать.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581128"/>
            <a:ext cx="36857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Учить детей сообщать, передавать </a:t>
            </a:r>
          </a:p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информацию </a:t>
            </a:r>
          </a:p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процессе  межличностного общения.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1772816"/>
            <a:ext cx="32732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Познакомить с элементарными общепринятыми нормами и правилами поведения в социуме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43374" y="4858454"/>
            <a:ext cx="3329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Развивать эмоционально-ценностное восприятие окружающего мира.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95339042"/>
      </p:ext>
    </p:extLst>
  </p:cSld>
  <p:clrMapOvr>
    <a:masterClrMapping/>
  </p:clrMapOvr>
  <p:transition spd="med">
    <p:diamond/>
  </p:transition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rgbClr val="FFFF9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</TotalTime>
  <Words>1103</Words>
  <Application>Microsoft Office PowerPoint</Application>
  <PresentationFormat>Экран (4:3)</PresentationFormat>
  <Paragraphs>77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Формирование взаимоотношений у   дошкольников направлено на:        </vt:lpstr>
      <vt:lpstr>Формирование взаимоотношений есть процесс, связанный с отработкой речевых навыков,  умений, форм специально усвоенного поведения, который включает в себя следующие компоненты: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Alex</cp:lastModifiedBy>
  <cp:revision>97</cp:revision>
  <dcterms:created xsi:type="dcterms:W3CDTF">2016-01-02T11:50:00Z</dcterms:created>
  <dcterms:modified xsi:type="dcterms:W3CDTF">2023-11-16T18:18:47Z</dcterms:modified>
</cp:coreProperties>
</file>