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7" r:id="rId4"/>
    <p:sldId id="268" r:id="rId5"/>
    <p:sldId id="269" r:id="rId6"/>
    <p:sldId id="271" r:id="rId7"/>
    <p:sldId id="272" r:id="rId8"/>
    <p:sldId id="273" r:id="rId9"/>
    <p:sldId id="275" r:id="rId10"/>
    <p:sldId id="291" r:id="rId11"/>
    <p:sldId id="288" r:id="rId12"/>
    <p:sldId id="284" r:id="rId13"/>
    <p:sldId id="285" r:id="rId14"/>
    <p:sldId id="292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6EB-145D-4FB6-BBCC-5962FC12424E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B77-7910-49F7-866A-FBAEF9BF2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6EB-145D-4FB6-BBCC-5962FC12424E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B77-7910-49F7-866A-FBAEF9BF2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8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6EB-145D-4FB6-BBCC-5962FC12424E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B77-7910-49F7-866A-FBAEF9BF2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8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6EB-145D-4FB6-BBCC-5962FC12424E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B77-7910-49F7-866A-FBAEF9BF2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9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6EB-145D-4FB6-BBCC-5962FC12424E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B77-7910-49F7-866A-FBAEF9BF2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6EB-145D-4FB6-BBCC-5962FC12424E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B77-7910-49F7-866A-FBAEF9BF2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7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6EB-145D-4FB6-BBCC-5962FC12424E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B77-7910-49F7-866A-FBAEF9BF2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5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6EB-145D-4FB6-BBCC-5962FC12424E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B77-7910-49F7-866A-FBAEF9BF2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9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6EB-145D-4FB6-BBCC-5962FC12424E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B77-7910-49F7-866A-FBAEF9BF2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1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6EB-145D-4FB6-BBCC-5962FC12424E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B77-7910-49F7-866A-FBAEF9BF2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4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6EB-145D-4FB6-BBCC-5962FC12424E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9B77-7910-49F7-866A-FBAEF9BF2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4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C06EB-145D-4FB6-BBCC-5962FC12424E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9B77-7910-49F7-866A-FBAEF9BF2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4104456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ФЕДЕРАЛЬНЫЙ ГОСУДАРСТВЕННЫЙ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ОБРАЗОВАТЕЛЬНЫЙ СТАНДАРТ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ДОШКОЛЬНОГО ОБРАЗОВАНИЯ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111\Pictures\Сайт детского сада №2 - Главная страница_files\in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08823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7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материально-технического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обеспечения Программы, обеспеченности методическими материалами и средствами обучения и воспитания;</a:t>
            </a:r>
          </a:p>
        </p:txBody>
      </p:sp>
      <p:pic>
        <p:nvPicPr>
          <p:cNvPr id="7170" name="Picture 2" descr="C:\Users\111\Pictures\ia20issledovatel20kartink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42830"/>
            <a:ext cx="3456384" cy="27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11\Pictures\n 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2513"/>
            <a:ext cx="280831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204864"/>
            <a:ext cx="6696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Включать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распорядок и /или режим дня, а также особенности традиционных событий, праздников, мероприятий</a:t>
            </a:r>
            <a:endParaRPr lang="ru-RU" sz="3200" dirty="0"/>
          </a:p>
        </p:txBody>
      </p:sp>
      <p:pic>
        <p:nvPicPr>
          <p:cNvPr id="3" name="Picture 2" descr="C:\Users\111\Picture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6314"/>
            <a:ext cx="3168352" cy="21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8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-966749"/>
            <a:ext cx="777686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Режимы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составлены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соответствии с примерной общеобразовательной программой дошкольного образования «От рождения до школы» под редакцией Н.Е.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Т.С. Комаровой, М.А. Васильевой  и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СанПином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2.4.3049-13г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u="sng" dirty="0"/>
          </a:p>
        </p:txBody>
      </p:sp>
      <p:pic>
        <p:nvPicPr>
          <p:cNvPr id="3075" name="Picture 3" descr="C:\Users\111\Pictures\knig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11674"/>
            <a:ext cx="2365623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4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06489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принципы построения режима дня: </a:t>
            </a:r>
          </a:p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дня выполняется на протяжении всего периода воспитания детей в дошкольном учреждении, сохраняя последовательность, постоянство и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постепенность.   Соответствие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правильности построения режима дня возрастным психофизиологическим особенностям дошкольника, в ДОУ для каждой возрастной группы определен свой режим дня.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режима дня проводится с учетом теплого и холодного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периодов времени.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1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618649"/>
            <a:ext cx="5544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собенности </a:t>
            </a:r>
            <a:r>
              <a:rPr lang="ru-RU" sz="3200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развивающей предметно-пространственной </a:t>
            </a:r>
            <a:r>
              <a:rPr lang="ru-RU" sz="3200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16218"/>
            <a:ext cx="4968552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580"/>
              </a:spcBef>
              <a:buClr>
                <a:srgbClr val="4F81BD"/>
              </a:buClr>
              <a:buSzPct val="85000"/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насыщенность </a:t>
            </a:r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(содержательная обучающая среда); </a:t>
            </a:r>
          </a:p>
          <a:p>
            <a:pPr marL="274320" lvl="0" indent="-274320">
              <a:spcBef>
                <a:spcPts val="580"/>
              </a:spcBef>
              <a:buClr>
                <a:srgbClr val="4F81BD"/>
              </a:buClr>
              <a:buSzPct val="85000"/>
              <a:buFont typeface="Wingdings 2"/>
              <a:buChar char=""/>
              <a:defRPr/>
            </a:pPr>
            <a:r>
              <a:rPr lang="ru-RU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трансформируемость</a:t>
            </a:r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marL="274320" lvl="0" indent="-274320">
              <a:spcBef>
                <a:spcPts val="580"/>
              </a:spcBef>
              <a:buClr>
                <a:srgbClr val="4F81BD"/>
              </a:buClr>
              <a:buSzPct val="85000"/>
              <a:buFont typeface="Wingdings 2"/>
              <a:buChar char=""/>
              <a:defRPr/>
            </a:pPr>
            <a:r>
              <a:rPr lang="ru-RU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полифункциональность</a:t>
            </a:r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marL="274320" lvl="0" indent="-274320">
              <a:spcBef>
                <a:spcPts val="580"/>
              </a:spcBef>
              <a:buClr>
                <a:srgbClr val="4F81BD"/>
              </a:buClr>
              <a:buSzPct val="85000"/>
              <a:buFont typeface="Wingdings 2"/>
              <a:buChar char=""/>
              <a:defRPr/>
            </a:pPr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вариативность; </a:t>
            </a:r>
          </a:p>
          <a:p>
            <a:pPr marL="274320" lvl="0" indent="-274320">
              <a:spcBef>
                <a:spcPts val="580"/>
              </a:spcBef>
              <a:buClr>
                <a:srgbClr val="4F81BD"/>
              </a:buClr>
              <a:buSzPct val="85000"/>
              <a:buFont typeface="Wingdings 2"/>
              <a:buChar char=""/>
              <a:defRPr/>
            </a:pPr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доступность; </a:t>
            </a:r>
          </a:p>
          <a:p>
            <a:pPr marL="274320" lvl="0" indent="-274320">
              <a:spcBef>
                <a:spcPts val="580"/>
              </a:spcBef>
              <a:buClr>
                <a:srgbClr val="4F81BD"/>
              </a:buClr>
              <a:buSzPct val="85000"/>
              <a:buFont typeface="Wingdings 2"/>
              <a:buChar char=""/>
              <a:defRPr/>
            </a:pPr>
            <a:r>
              <a:rPr 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безопасность</a:t>
            </a:r>
            <a:r>
              <a:rPr lang="ru-RU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8194" name="Picture 2" descr="C:\Users\111\Pictures\im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2"/>
            <a:ext cx="19240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IMG_0560.jpg - 35.35 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305594"/>
            <a:ext cx="309562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E:\день здоровья\P1020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5987">
            <a:off x="2910153" y="1931204"/>
            <a:ext cx="2284413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938"/>
            <a:ext cx="33845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 descr="1364466336042.jpg - 28.22 K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 descr="E:\Осенний праздник\DSCN309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981">
            <a:off x="5613399" y="2296481"/>
            <a:ext cx="29051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 descr="http://detsad16borovsk.ru/images/phocagallery/maslenica/dsc_186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00" y="4797151"/>
            <a:ext cx="31146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7" descr="0_9f552_d1904751_l_m.jpg - 61.85 K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97151"/>
            <a:ext cx="2210594" cy="202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 descr="E:\Огород 2013. дет.сад\DSC_082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433">
            <a:off x="3650692" y="3583476"/>
            <a:ext cx="2647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8326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900" b="1" dirty="0">
                <a:solidFill>
                  <a:schemeClr val="accent1">
                    <a:lumMod val="50000"/>
                  </a:schemeClr>
                </a:solidFill>
              </a:rPr>
              <a:t>Федеральный государственный образовательный стандарт </a:t>
            </a: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</a:rPr>
              <a:t>включает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3900" b="1" dirty="0">
                <a:solidFill>
                  <a:schemeClr val="accent1">
                    <a:lumMod val="50000"/>
                  </a:schemeClr>
                </a:solidFill>
              </a:rPr>
              <a:t>себя требования к</a:t>
            </a: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ru-RU" sz="19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 структуре основных образовательных программ (в том числе соотношению обязательной части основной образовательной программы и части, формируемой участниками образовательных отношений) и их объему;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2) условиям реализации основных образовательных программ, в том числе кадровым, финансовым, материально-техническим и иным условиям;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3) результатам освоения основных образовательных программ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области: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971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765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661835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5488" lvl="0" indent="-725488" algn="just">
              <a:buFont typeface="Wingdings" panose="05000000000000000000" pitchFamily="2" charset="2"/>
              <a:buChar char="q"/>
            </a:pPr>
            <a:r>
              <a:rPr lang="ru-RU" sz="4000" b="1" spc="-25" dirty="0">
                <a:solidFill>
                  <a:schemeClr val="accent1">
                    <a:lumMod val="50000"/>
                  </a:schemeClr>
                </a:solidFill>
              </a:rPr>
              <a:t>социально-коммуникативное развитие;</a:t>
            </a:r>
          </a:p>
          <a:p>
            <a:pPr marL="725488" lvl="0" indent="-725488" algn="just">
              <a:buFont typeface="Wingdings" panose="05000000000000000000" pitchFamily="2" charset="2"/>
              <a:buChar char="q"/>
            </a:pPr>
            <a:r>
              <a:rPr lang="ru-RU" sz="4000" b="1" spc="-25" dirty="0">
                <a:solidFill>
                  <a:schemeClr val="accent1">
                    <a:lumMod val="50000"/>
                  </a:schemeClr>
                </a:solidFill>
              </a:rPr>
              <a:t>познавательное развитие;</a:t>
            </a:r>
          </a:p>
          <a:p>
            <a:pPr marL="725488" lvl="0" indent="-725488" algn="just">
              <a:buFont typeface="Wingdings" panose="05000000000000000000" pitchFamily="2" charset="2"/>
              <a:buChar char="q"/>
            </a:pPr>
            <a:r>
              <a:rPr lang="ru-RU" sz="4000" b="1" spc="-25" dirty="0">
                <a:solidFill>
                  <a:schemeClr val="accent1">
                    <a:lumMod val="50000"/>
                  </a:schemeClr>
                </a:solidFill>
              </a:rPr>
              <a:t>речевое развитие;</a:t>
            </a:r>
          </a:p>
          <a:p>
            <a:pPr marL="725488" lvl="0" indent="-725488" algn="just">
              <a:buFont typeface="Wingdings" panose="05000000000000000000" pitchFamily="2" charset="2"/>
              <a:buChar char="q"/>
            </a:pPr>
            <a:r>
              <a:rPr lang="ru-RU" sz="4000" b="1" spc="-25" dirty="0">
                <a:solidFill>
                  <a:schemeClr val="accent1">
                    <a:lumMod val="50000"/>
                  </a:schemeClr>
                </a:solidFill>
              </a:rPr>
              <a:t>художественно-эстетическое развитие;</a:t>
            </a:r>
          </a:p>
          <a:p>
            <a:pPr marL="725488" lvl="0" indent="-725488" algn="just">
              <a:buFont typeface="Wingdings" panose="05000000000000000000" pitchFamily="2" charset="2"/>
              <a:buChar char="q"/>
              <a:defRPr/>
            </a:pPr>
            <a:r>
              <a:rPr lang="ru-RU" sz="4000" b="1" spc="-25" dirty="0">
                <a:solidFill>
                  <a:schemeClr val="accent1">
                    <a:lumMod val="50000"/>
                  </a:schemeClr>
                </a:solidFill>
              </a:rPr>
              <a:t>физическое развитие.</a:t>
            </a:r>
            <a:endParaRPr lang="ru-RU" sz="4000" b="1" spc="-25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6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587532"/>
              </p:ext>
            </p:extLst>
          </p:nvPr>
        </p:nvGraphicFramePr>
        <p:xfrm>
          <a:off x="2943225" y="4941168"/>
          <a:ext cx="3193135" cy="4525963"/>
        </p:xfrm>
        <a:graphic>
          <a:graphicData uri="http://schemas.openxmlformats.org/drawingml/2006/table">
            <a:tbl>
              <a:tblPr/>
              <a:tblGrid>
                <a:gridCol w="3193135"/>
              </a:tblGrid>
              <a:tr h="4525963">
                <a:tc>
                  <a:txBody>
                    <a:bodyPr/>
                    <a:lstStyle/>
                    <a:p>
                      <a:pPr marL="342900" marR="12700" lvl="0" indent="-342900" algn="just">
                        <a:lnSpc>
                          <a:spcPts val="237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+mj-lt"/>
                        <a:buAutoNum type="arabicPeriod"/>
                        <a:tabLst>
                          <a:tab pos="826770" algn="l"/>
                        </a:tabLst>
                      </a:pPr>
                      <a:endParaRPr lang="ru-RU" sz="600" spc="-25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43225" y="15779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ourier New" pitchFamily="49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/>
            </a:r>
            <a:br>
              <a:rPr kumimoji="0" lang="ru-RU" alt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</a:b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620688"/>
            <a:ext cx="84421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1)	предметно-пространственная развивающая образовательная среда;</a:t>
            </a:r>
          </a:p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2)	характер взаимодействия со взрослыми;</a:t>
            </a:r>
          </a:p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3)	характер взаимодействия с другими детьми;</a:t>
            </a:r>
          </a:p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4)	система отношений ребенка к миру, к другим людям, к себе самому.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состоит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обязательной части и части, формируемой участниками образовательных отношений.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 части являются взаимодополняющими и необходимыми с точки зрения реализации требований Стандарта.</a:t>
            </a: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обязательной части Программы рекомендуется не менее 60% от ее общего объема;  части, формируемой участниками образовательных отношений, не более 40%.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9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4969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включает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основных раздела: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целевой, содержательный и организационный.</a:t>
            </a:r>
          </a:p>
          <a:p>
            <a:pPr algn="ctr"/>
            <a:endParaRPr lang="ru-RU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каждом отражается обязательная часть и часть, формируемая участниками образовательных отношений.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2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раздел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включает в себя пояснительную записку и планируемые результаты освоения программы.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Пояснительная записка должна раскрывать: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реализации Программы;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и подходы к формированию Программы;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значимые для разработки и реализации Программы характеристики, в том числе характеристики особенностей развития детей раннего и дошкольного возраста.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7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52" y="332656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Содержательный раздел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включать: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5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30788"/>
            <a:ext cx="878497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раздел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содержать:</a:t>
            </a:r>
          </a:p>
          <a:p>
            <a:pPr marL="630238" indent="-630238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материально-технического обеспечения Программы, обеспеченности методическими материалами и средствами обучения и воспитания;</a:t>
            </a:r>
          </a:p>
          <a:p>
            <a:pPr marL="630238" indent="-630238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включать распорядок и /или режим дня, а также особенности традиционных событий, праздников, мероприятий;</a:t>
            </a:r>
          </a:p>
          <a:p>
            <a:pPr marL="630238" indent="-630238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организации развивающей предметно-пространственной среды.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7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507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ФЕДЕРАЛЬНЫЙ ГОСУДАРСТВЕННЫЙ ОБРАЗОВАТЕЛЬНЫЙ СТАНДАРТ ДОШКОЛЬНОГО ОБРАЗОВАНИЯ</vt:lpstr>
      <vt:lpstr>Презентация PowerPoint</vt:lpstr>
      <vt:lpstr>Образовательные области: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Приказ МОиН РФ «Об утверждении федерального государственного образовательного стандарта дошкольного образования» от 17.10.2013 г.</dc:title>
  <dc:creator>Klara</dc:creator>
  <cp:lastModifiedBy>111</cp:lastModifiedBy>
  <cp:revision>26</cp:revision>
  <dcterms:created xsi:type="dcterms:W3CDTF">2013-12-02T16:25:40Z</dcterms:created>
  <dcterms:modified xsi:type="dcterms:W3CDTF">2019-03-11T15:29:49Z</dcterms:modified>
</cp:coreProperties>
</file>