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65" r:id="rId5"/>
    <p:sldId id="258" r:id="rId6"/>
    <p:sldId id="259" r:id="rId7"/>
    <p:sldId id="264" r:id="rId8"/>
    <p:sldId id="267" r:id="rId9"/>
    <p:sldId id="260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61" r:id="rId19"/>
    <p:sldId id="262" r:id="rId20"/>
    <p:sldId id="276" r:id="rId21"/>
    <p:sldId id="263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30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7C6C-EB15-47AB-8F4C-F4834049188E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D396-8425-4579-BC30-9F3828D958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00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7C6C-EB15-47AB-8F4C-F4834049188E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D396-8425-4579-BC30-9F3828D958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9374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7C6C-EB15-47AB-8F4C-F4834049188E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D396-8425-4579-BC30-9F3828D958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3075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7C6C-EB15-47AB-8F4C-F4834049188E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D396-8425-4579-BC30-9F3828D958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5039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7C6C-EB15-47AB-8F4C-F4834049188E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D396-8425-4579-BC30-9F3828D958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4064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7C6C-EB15-47AB-8F4C-F4834049188E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D396-8425-4579-BC30-9F3828D958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759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7C6C-EB15-47AB-8F4C-F4834049188E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D396-8425-4579-BC30-9F3828D958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0949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7C6C-EB15-47AB-8F4C-F4834049188E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D396-8425-4579-BC30-9F3828D958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2862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7C6C-EB15-47AB-8F4C-F4834049188E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D396-8425-4579-BC30-9F3828D958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8969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7C6C-EB15-47AB-8F4C-F4834049188E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D396-8425-4579-BC30-9F3828D958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1082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7C6C-EB15-47AB-8F4C-F4834049188E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D396-8425-4579-BC30-9F3828D958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0293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E7C6C-EB15-47AB-8F4C-F4834049188E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4D396-8425-4579-BC30-9F3828D958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1905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16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Двигательная активность  ребенка в детском саду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59365" y="4716135"/>
            <a:ext cx="5654566" cy="1655762"/>
          </a:xfrm>
        </p:spPr>
        <p:txBody>
          <a:bodyPr/>
          <a:lstStyle/>
          <a:p>
            <a:pPr algn="l"/>
            <a:r>
              <a:rPr lang="ru-RU" dirty="0" smtClean="0"/>
              <a:t>П</a:t>
            </a:r>
            <a:r>
              <a:rPr lang="ru-RU" dirty="0" smtClean="0"/>
              <a:t>одготовила студентка 3 курса</a:t>
            </a:r>
          </a:p>
          <a:p>
            <a:pPr algn="l"/>
            <a:r>
              <a:rPr lang="ru-RU" dirty="0" smtClean="0"/>
              <a:t>Корнева Наталья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46410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7047" y="225320"/>
            <a:ext cx="1094126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Поэтому очень важно рационально организовать режим в детском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саду для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того, чтобы дети как можно больше находились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движении. Физкультурно-оздоровительные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мероприятия в детском саду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проводятся ежедневно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соответствии с графиком двигательной активности. По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плану осуществляется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контроль их реализации. Формы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физкультурно-оздоровительной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работы стали более разнообразны.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«Первая половина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дня» Это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самый короткий по времени этап, но самый насыщенный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оздоровительными мероприятиями. Планировать лучше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игры малой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или средней подвижности «Найди, что спрятано», «пронеси мяч»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т.д.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этот период обязательно проводятся индивидуальная работа,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игры, упражнения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оздоровительного характера.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8069" y="612845"/>
            <a:ext cx="1035269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Утренняя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гимнастика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Утренняя гимнастика - является важнейшим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компонентом двигательного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режима, ее организация направлена должна быть 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решение оздоровительных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задач, поднятие эмоционального и мышечного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тонуса детей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Используются разные формы проведения гимнастики: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традиционная (ОРУ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предметами и без предметов), игровая, сюжетная,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оздоровительный бег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 использованием полосы препятствий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ритмическая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гимнастика.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Утренняя гимнастика включается в режим со второй группы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раннего возраста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проводится ежедневно, до завтрака. Комплекс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утренней гимнастики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выполняется 2 недели. В весеннее - летнее время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гимнастикой полезнее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заниматься на открытом воздухе, на площадке.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4607" y="1166843"/>
            <a:ext cx="102370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начале года детей второй группы раннего возраста </a:t>
            </a:r>
            <a:r>
              <a:rPr lang="ru-RU" dirty="0" smtClean="0"/>
              <a:t>перед выполнением </a:t>
            </a:r>
            <a:r>
              <a:rPr lang="ru-RU" dirty="0" smtClean="0"/>
              <a:t>упражнений не строят: они ходят и бегают </a:t>
            </a:r>
            <a:r>
              <a:rPr lang="ru-RU" dirty="0" smtClean="0"/>
              <a:t>врассыпную, стайкой</a:t>
            </a:r>
            <a:r>
              <a:rPr lang="ru-RU" dirty="0" smtClean="0"/>
              <a:t>. В дальнейшем детей начинают строить в </a:t>
            </a:r>
            <a:r>
              <a:rPr lang="ru-RU" dirty="0" smtClean="0"/>
              <a:t>шеренгу. В </a:t>
            </a:r>
            <a:r>
              <a:rPr lang="ru-RU" dirty="0" smtClean="0"/>
              <a:t>младших группах </a:t>
            </a:r>
            <a:r>
              <a:rPr lang="ru-RU" dirty="0" err="1" smtClean="0"/>
              <a:t>общеразвивающие</a:t>
            </a:r>
            <a:r>
              <a:rPr lang="ru-RU" dirty="0" smtClean="0"/>
              <a:t> упражнения </a:t>
            </a:r>
            <a:r>
              <a:rPr lang="ru-RU" dirty="0" smtClean="0"/>
              <a:t>носят имитационный </a:t>
            </a:r>
            <a:r>
              <a:rPr lang="ru-RU" dirty="0" smtClean="0"/>
              <a:t>характер и проводятся в игровой форме. В средней </a:t>
            </a:r>
            <a:r>
              <a:rPr lang="ru-RU" dirty="0" smtClean="0"/>
              <a:t>группе имитация </a:t>
            </a:r>
            <a:r>
              <a:rPr lang="ru-RU" dirty="0" smtClean="0"/>
              <a:t>используется только при выполнении некоторых упражнений, а </a:t>
            </a:r>
            <a:r>
              <a:rPr lang="ru-RU" dirty="0" smtClean="0"/>
              <a:t>в старшей </a:t>
            </a:r>
            <a:r>
              <a:rPr lang="ru-RU" dirty="0" smtClean="0"/>
              <a:t>группе - для выполнения отдельных элементов </a:t>
            </a:r>
            <a:r>
              <a:rPr lang="ru-RU" dirty="0" smtClean="0"/>
              <a:t>упражнения. Необходимо </a:t>
            </a:r>
            <a:r>
              <a:rPr lang="ru-RU" dirty="0" smtClean="0"/>
              <a:t>так же позаботиться о музыкальном сопровождении.</a:t>
            </a:r>
          </a:p>
          <a:p>
            <a:r>
              <a:rPr lang="ru-RU" dirty="0" smtClean="0"/>
              <a:t>Развитию ритмичности и </a:t>
            </a:r>
            <a:r>
              <a:rPr lang="ru-RU" dirty="0" err="1" smtClean="0"/>
              <a:t>координированности</a:t>
            </a:r>
            <a:r>
              <a:rPr lang="ru-RU" dirty="0" smtClean="0"/>
              <a:t> детей способствуют удары </a:t>
            </a:r>
            <a:r>
              <a:rPr lang="ru-RU" dirty="0" smtClean="0"/>
              <a:t>в бубен</a:t>
            </a:r>
            <a:r>
              <a:rPr lang="ru-RU" dirty="0" smtClean="0"/>
              <a:t>, барабан и др.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224974"/>
            <a:ext cx="1058391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Физминутки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Физкультминутка (кратковременные физические упражнения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проводятся в процессе образовательной деятельности.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Значение физкультминутки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заключается в смене характера деятельности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позы ребёнка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путём двигательной активности, снимающей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утомление, восстанавливающей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эмоционально-положительное состояние психики.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Она может быть проведена сидя или стоя у стола, за которым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занимаются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Она состоит из 2-3 упражнений на разгибание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туловища, движение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рук, активизирующих работу мышц и расширяющих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грудную клетку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шага на месте. Все C это выполняется в течение 1-3 минут.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Обязательным условием при проведении физкультминутки является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свежий воздух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(открытые фрамуги, окна). Она должна быть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радостной, увлекательной.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Двигательная разминка проводится в перерывах образовательной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деятельностью в средней, старшей,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подготовительной группе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Состоит из 3-4 игровых упражнений: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Кольцеброс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 «Бой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петухов» или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подвижной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игры.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Игровые упражнения должны быть хорошо знакомы детям, просты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содержанию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небольшим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количеством правил, доступны детям с разным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уровнем двигательной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активности. По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длительности не менее 10 минут.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8277" y="599090"/>
            <a:ext cx="1073106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Прогулка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Проводятся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прогулки 2 раза в день: утром и вечером. Благоприятное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время для проведения индивидуальной работы с детьми и организация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их самостоятельной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деятельности.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Подвижные игры и физические упражнения на прогулке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являются формой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оптимального двигательного режима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Необходимо планировать к прогулке подвижные и спортивные игры: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зимой- хоккей; весной, летом, осенью- футбол, баскетбол,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бадминтон, городки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спортивные упражнения: зимой- катание на санках, скольжение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ледовым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дорожкам, ходьба на лыжах; весной, летом, осенью- катание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велосипедах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самокатах. Эта форма работы открывает широкие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возможности для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физического совершенствования детей, укрепления их здоровья 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закаливания. Важно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чтобы в распоряжении детей был игровой материал,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физкультурные пособия и инвентарь, стимулирующий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двигательную активность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1132" y="626911"/>
            <a:ext cx="1047881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Вторая половина дня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Гимнастика после сна – это комплекс гимнастических упражнений 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традиционных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нетрадиционных), закаливающих и лечебно-профилактических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мероприятий проводимых с целью подготовки детей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активной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деятельности, оздоровления и физического развития.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Федеральный государственный Образовательный стандарт дошкольного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образования к программам дошкольного образования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содержании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двигательного режима предлагает обязательное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включение гимнастики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после дневного сна. Впервые эта форма работы по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оздоровлению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физическому развитию детей предложена в программе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Алямовской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В.Г.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«Здоровье».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Главное предназначение гимнастики после дневного сна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повысить жизнедеятельность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всего организма: мышечной,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сердечнососудистой, дыхательной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систем, активизировать деятельность нервной системы,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создать условия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хорошей умственной работоспособности, для перехода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деятельному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состоянию всего организма.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3587" y="910359"/>
            <a:ext cx="940675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соответствии с требованиями возрастной адекватности гимнастика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должна проводиться в виде игр и игровых упражнений во всех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возрастных группах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Это может быть сюжетного или образного типа гимнастика, или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гимнастика с элементами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логоритмики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Жизнь детей в течение дня должна протекать в рамках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установленного оптимального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двигательного режима, без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спешки,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противоречащим основам гигиены нервной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системы ребенка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3" name="Picture 3" descr="C:\Users\Серега\Desktop\IMG_7747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7646838" y="3064024"/>
            <a:ext cx="4032448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1448" y="557922"/>
            <a:ext cx="951186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Задачи воспитателя заключаются в том, чтобы дети ежедневно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сумели научиться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чему-то новому, усовершенствовали уже знакомое,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обогащали свои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знания и чувства, а уходя домой, имели интересную перспективу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завтра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поиграть в обещанную интересную игру пойти в дальнюю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прогулку.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Такую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интересную полноценную жизнь может создать каждый воспитатель.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67079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ФОТО\ВОСПИТАТЕЛЬ ГОДА!!!\ТРОПА ЗДОРОВЬЯ\P7050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1972" y="3277118"/>
            <a:ext cx="2448272" cy="3264362"/>
          </a:xfrm>
          <a:prstGeom prst="rect">
            <a:avLst/>
          </a:prstGeom>
          <a:noFill/>
        </p:spPr>
      </p:pic>
      <p:pic>
        <p:nvPicPr>
          <p:cNvPr id="1026" name="Picture 2" descr="I:\сайт доу\июнь2020\тропа\IMG-20200618-WA0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2759" y="223345"/>
            <a:ext cx="4110332" cy="3082749"/>
          </a:xfrm>
          <a:prstGeom prst="rect">
            <a:avLst/>
          </a:prstGeom>
          <a:noFill/>
        </p:spPr>
      </p:pic>
      <p:pic>
        <p:nvPicPr>
          <p:cNvPr id="1027" name="Picture 3" descr="I:\сайт доу\июнь2020\тропа\IMG-20200618-WA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81062" y="3930869"/>
            <a:ext cx="3553283" cy="2664962"/>
          </a:xfrm>
          <a:prstGeom prst="rect">
            <a:avLst/>
          </a:prstGeom>
          <a:noFill/>
        </p:spPr>
      </p:pic>
      <p:pic>
        <p:nvPicPr>
          <p:cNvPr id="1028" name="Picture 4" descr="I:\сайт доу\июнь2020\тропа\IMG-20200618-WA00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0412" y="388885"/>
            <a:ext cx="3301035" cy="2475776"/>
          </a:xfrm>
          <a:prstGeom prst="rect">
            <a:avLst/>
          </a:prstGeom>
          <a:noFill/>
        </p:spPr>
      </p:pic>
      <p:pic>
        <p:nvPicPr>
          <p:cNvPr id="1029" name="Picture 5" descr="I:\сайт доу\июнь2020\тропа\IMG-20200618-WA00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3626" y="446691"/>
            <a:ext cx="3448179" cy="2586134"/>
          </a:xfrm>
          <a:prstGeom prst="rect">
            <a:avLst/>
          </a:prstGeom>
          <a:noFill/>
        </p:spPr>
      </p:pic>
      <p:pic>
        <p:nvPicPr>
          <p:cNvPr id="1030" name="Picture 6" descr="I:\сайт доу\июнь2020\тропа\IMG-20200618-WA000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71696" y="3741681"/>
            <a:ext cx="3931655" cy="2948741"/>
          </a:xfrm>
          <a:prstGeom prst="rect">
            <a:avLst/>
          </a:prstGeom>
          <a:noFill/>
        </p:spPr>
      </p:pic>
      <p:pic>
        <p:nvPicPr>
          <p:cNvPr id="10" name="Picture 3" descr="D:\ФОТО\ВОСПИТАТЕЛЬ ГОДА!!!\ТРОПА ЗДОРОВЬЯ\P7050032.JPG"/>
          <p:cNvPicPr>
            <a:picLocks noChangeAspect="1" noChangeArrowheads="1"/>
          </p:cNvPicPr>
          <p:nvPr/>
        </p:nvPicPr>
        <p:blipFill>
          <a:blip r:embed="rId8" cstate="print">
            <a:lum contrast="20000"/>
          </a:blip>
          <a:srcRect/>
          <a:stretch>
            <a:fillRect/>
          </a:stretch>
        </p:blipFill>
        <p:spPr bwMode="auto">
          <a:xfrm>
            <a:off x="150668" y="3051069"/>
            <a:ext cx="2736304" cy="3648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1909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5033" y="3552497"/>
            <a:ext cx="65689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0" i="0" dirty="0" smtClean="0">
              <a:solidFill>
                <a:srgbClr val="000000"/>
              </a:solidFill>
              <a:effectLst/>
              <a:latin typeface="avenir-light"/>
            </a:endParaRPr>
          </a:p>
          <a:p>
            <a:endParaRPr lang="ru-RU" b="0" i="0" dirty="0" smtClean="0">
              <a:solidFill>
                <a:srgbClr val="000000"/>
              </a:solidFill>
              <a:effectLst/>
              <a:latin typeface="avenir-light"/>
            </a:endParaRPr>
          </a:p>
          <a:p>
            <a:endParaRPr lang="ru-RU" dirty="0" smtClean="0">
              <a:solidFill>
                <a:srgbClr val="000000"/>
              </a:solidFill>
              <a:latin typeface="avenir-light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93076" y="1103272"/>
            <a:ext cx="10047890" cy="550920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Двигательная активность – это естественная потребность в </a:t>
            </a:r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движении, удовлетворение </a:t>
            </a:r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которой является важнейшим условием </a:t>
            </a:r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всестороннего развития </a:t>
            </a:r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 воспитания ребёнка</a:t>
            </a:r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Двигательная активность является видом деятельности образовательной области «Физическое развитие».</a:t>
            </a:r>
          </a:p>
          <a:p>
            <a:pPr>
              <a:lnSpc>
                <a:spcPct val="150000"/>
              </a:lnSpc>
            </a:pPr>
            <a:endParaRPr lang="ru-RU" sz="28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8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90629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ФОТО\ВОСПИТАТЕЛЬ ГОДА!!!\ОТКРЫТЫЕ ЗАНЯТИЯ\2 мл.гр.(СКАЗКИНО)\IMG_0370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 rot="660000">
            <a:off x="8622050" y="297443"/>
            <a:ext cx="3360373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D:\ФОТО\ВОСПИТАТЕЛЬ ГОДА!!!\Физ-ра с родит\2014-10-29 09.55.45.jpg"/>
          <p:cNvPicPr>
            <a:picLocks noChangeAspect="1" noChangeArrowheads="1"/>
          </p:cNvPicPr>
          <p:nvPr/>
        </p:nvPicPr>
        <p:blipFill>
          <a:blip r:embed="rId3" cstate="print"/>
          <a:srcRect b="18219"/>
          <a:stretch>
            <a:fillRect/>
          </a:stretch>
        </p:blipFill>
        <p:spPr bwMode="auto">
          <a:xfrm rot="-600000">
            <a:off x="779336" y="428140"/>
            <a:ext cx="3419872" cy="2097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D:\ФОТО\ВОСПИТАТЕЛЬ ГОДА!!!\ФИЗ_РА\P1200037.JPG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2165129" y="2603830"/>
            <a:ext cx="2221251" cy="1665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 descr="D:\ФОТО\ВОСПИТАТЕЛЬ ГОДА!!!\ОТКРЫТЫЕ ЗАНЯТИЯ\2 мл.гр.(СКАЗКИНО)\IMG_0374.jpg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229619" y="4099767"/>
            <a:ext cx="3456384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D:\ФОТО\ВОСПИТАТЕЛЬ ГОДА!!!\ПОЖАРНЫЕ на УЧЕНИИ\2013-11-14 10.03.4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11614" y="3691318"/>
            <a:ext cx="3480386" cy="2610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D:\восп года\в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360000">
            <a:off x="4405797" y="634360"/>
            <a:ext cx="3816424" cy="2386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D:\ФОТО\ВОСПИТАТЕЛЬ ГОДА!!!\ОТКРЫТЫЕ ЗАНЯТИЯ\2 мл.гр.(СКАЗКИНО)\IMG_0367.jpg"/>
          <p:cNvPicPr>
            <a:picLocks noChangeAspect="1" noChangeArrowheads="1"/>
          </p:cNvPicPr>
          <p:nvPr/>
        </p:nvPicPr>
        <p:blipFill>
          <a:blip r:embed="rId8" cstate="print">
            <a:lum contrast="20000"/>
          </a:blip>
          <a:srcRect/>
          <a:stretch>
            <a:fillRect/>
          </a:stretch>
        </p:blipFill>
        <p:spPr bwMode="auto">
          <a:xfrm>
            <a:off x="5142445" y="4224216"/>
            <a:ext cx="3168352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:\ФОТО\ВОСПИТАТЕЛЬ ГОДА!!!\РАЗВЛЕЧЕНИЯ\P70301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901" y="3741182"/>
            <a:ext cx="3552395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5" descr="D:\ФОТО\ВОСПИТАТЕЛЬ ГОДА!!!\Бассейн\2013-12-13 10.14.13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4567704" y="665858"/>
            <a:ext cx="3168352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D:\ФОТО\ВОСПИТАТЕЛЬ ГОДА!!!\Бассейн\2012-10-24 11.26.21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8652262" y="497693"/>
            <a:ext cx="3312368" cy="2484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3" descr="D:\ФОТО\ВОСПИТАТЕЛЬ ГОДА!!!\Бассейн\2013-01-30 08.15.22.jpg"/>
          <p:cNvPicPr>
            <a:picLocks noChangeAspect="1" noChangeArrowheads="1"/>
          </p:cNvPicPr>
          <p:nvPr/>
        </p:nvPicPr>
        <p:blipFill>
          <a:blip r:embed="rId5" cstate="print">
            <a:lum contrast="40000"/>
          </a:blip>
          <a:srcRect/>
          <a:stretch>
            <a:fillRect/>
          </a:stretch>
        </p:blipFill>
        <p:spPr bwMode="auto">
          <a:xfrm>
            <a:off x="8227596" y="3862723"/>
            <a:ext cx="3528392" cy="2646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4" descr="D:\ФОТО\ВОСПИТАТЕЛЬ ГОДА!!!\Бассейн\2013-01-25 11.18.28.jpg"/>
          <p:cNvPicPr>
            <a:picLocks noChangeAspect="1" noChangeArrowheads="1"/>
          </p:cNvPicPr>
          <p:nvPr/>
        </p:nvPicPr>
        <p:blipFill>
          <a:blip r:embed="rId6" cstate="print">
            <a:lum contrast="30000"/>
          </a:blip>
          <a:srcRect/>
          <a:stretch>
            <a:fillRect/>
          </a:stretch>
        </p:blipFill>
        <p:spPr bwMode="auto">
          <a:xfrm>
            <a:off x="405606" y="622407"/>
            <a:ext cx="3240359" cy="2430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6" descr="D:\ФОТО\ВОСПИТАТЕЛЬ ГОДА!!!\Бассейн\2013-02-06 10.49.52.jpg"/>
          <p:cNvPicPr>
            <a:picLocks noChangeAspect="1" noChangeArrowheads="1"/>
          </p:cNvPicPr>
          <p:nvPr/>
        </p:nvPicPr>
        <p:blipFill>
          <a:blip r:embed="rId7" cstate="print">
            <a:lum contrast="40000"/>
          </a:blip>
          <a:srcRect/>
          <a:stretch>
            <a:fillRect/>
          </a:stretch>
        </p:blipFill>
        <p:spPr bwMode="auto">
          <a:xfrm>
            <a:off x="4359985" y="3720662"/>
            <a:ext cx="3531578" cy="26486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52015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ФОТО\ВОСПИТАТЕЛЬ ГОДА!!!\ЗИМА\P1010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489" y="4265134"/>
            <a:ext cx="3264363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3" descr="D:\ФОТО\ВОСПИТАТЕЛЬ ГОДА!!!\ЗИМА\P1010037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281487" y="225548"/>
            <a:ext cx="3240360" cy="2430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7" descr="D:\ФОТО\ВОСПИТАТЕЛЬ ГОДА!!!\ЗИМА\P1010084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229421" y="2298333"/>
            <a:ext cx="2651787" cy="1988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5" descr="D:\ФОТО\ВОСПИТАТЕЛЬ ГОДА!!!\ЗИМА\P1010021.JPG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 l="31182"/>
          <a:stretch>
            <a:fillRect/>
          </a:stretch>
        </p:blipFill>
        <p:spPr bwMode="auto">
          <a:xfrm>
            <a:off x="6316718" y="204527"/>
            <a:ext cx="2353481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D:\ФОТО\ВОСПИТАТЕЛЬ ГОДА!!!\ЗИМА\P1010068.JPG"/>
          <p:cNvPicPr>
            <a:picLocks noChangeAspect="1" noChangeArrowheads="1"/>
          </p:cNvPicPr>
          <p:nvPr/>
        </p:nvPicPr>
        <p:blipFill>
          <a:blip r:embed="rId6" cstate="print">
            <a:lum contrast="20000"/>
          </a:blip>
          <a:srcRect/>
          <a:stretch>
            <a:fillRect/>
          </a:stretch>
        </p:blipFill>
        <p:spPr bwMode="auto">
          <a:xfrm>
            <a:off x="3205412" y="4525888"/>
            <a:ext cx="2784309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 descr="D:\ФОТО\ВОСПИТАТЕЛЬ ГОДА!!!\ЗИМА\P101006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2984937"/>
            <a:ext cx="3168352" cy="3626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D:\ФОТО\ВОСПИТАТЕЛЬ ГОДА!!!\ЗИМА\P101007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57903" y="241738"/>
            <a:ext cx="2667381" cy="3745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5" descr="D:\ФОТО\ВОСПИТАТЕЛЬ ГОДА!!!\ФИЗ_РА\2013-11-14 11.19.0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33490" y="3195145"/>
            <a:ext cx="3058510" cy="3662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 descr="D:\ФОТО\ВОСПИТАТЕЛЬ ГОДА!!!\РАЗВЛЕЧЕНИЯ\P703010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639605" y="157154"/>
            <a:ext cx="3552395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ФОТО\ВОСПИТАТЕЛЬ ГОДА!!!\ДЕТСКАЯ АЭРОБИКА\2013-11-11 15.58.24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267208" y="3641212"/>
            <a:ext cx="4057824" cy="3043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D:\ФОТО\ВОСПИТАТЕЛЬ ГОДА!!!\ДЕТСКАЯ АЭРОБИКА\P2290080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 rot="-540000">
            <a:off x="540395" y="445375"/>
            <a:ext cx="4156456" cy="31173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4" descr="D:\ФОТО\ВОСПИТАТЕЛЬ ГОДА!!!\ДЕТСКАЯ АЭРОБИКА\2013-11-11 15.53.48.jpg"/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 rot="420000">
            <a:off x="8604681" y="363799"/>
            <a:ext cx="3442809" cy="25821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D:\Работа\СНЕГОВИК(открытое занятие зима 2015г.)\фото\P10100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96326" y="3757024"/>
            <a:ext cx="3611894" cy="2708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D:\восп года\з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35472" y="281714"/>
            <a:ext cx="3572105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4" descr="D:\ФОТО\ВОСПИТАТЕЛЬ ГОДА!!!\ПОЖАРНЫЕ на УЧЕНИИ\2013-11-14 10.02.2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98079" y="3841046"/>
            <a:ext cx="3456384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восп года\с родит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8136131" y="546674"/>
            <a:ext cx="3689575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D:\ФОТО\ВОСПИТАТЕЛЬ ГОДА!!!\РАБОТА С РОД\IMG_3628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722481" y="672799"/>
            <a:ext cx="4320480" cy="32403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Picture 4" descr="D:\ФОТО\ВОСПИТАТЕЛЬ ГОДА!!!\РАБОТА С РОД\IMG_3658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4813495" y="752207"/>
            <a:ext cx="3203848" cy="2402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D:\ФОТО\ВОСПИТАТЕЛЬ ГОДА!!!\ОТКРЫТЫЕ ЗАНЯТИЯ\ПОДГОТ. ГР. (про снеговика)2015г\P1010081.JPG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316837" y="4121381"/>
            <a:ext cx="3403825" cy="2552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 descr="D:\ФОТО\ВОСПИТАТЕЛЬ ГОДА!!!\ОТКРЫТЫЕ ЗАНЯТИЯ\ПОДГОТ. ГР. (про снеговика)2015г\P1010096.JPG"/>
          <p:cNvPicPr>
            <a:picLocks noChangeAspect="1" noChangeArrowheads="1"/>
          </p:cNvPicPr>
          <p:nvPr/>
        </p:nvPicPr>
        <p:blipFill>
          <a:blip r:embed="rId6" cstate="print">
            <a:lum contrast="20000"/>
          </a:blip>
          <a:srcRect/>
          <a:stretch>
            <a:fillRect/>
          </a:stretch>
        </p:blipFill>
        <p:spPr bwMode="auto">
          <a:xfrm>
            <a:off x="7512062" y="3219674"/>
            <a:ext cx="4512501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081"/>
          <a:stretch>
            <a:fillRect/>
          </a:stretch>
        </p:blipFill>
        <p:spPr>
          <a:xfrm>
            <a:off x="4240351" y="3668110"/>
            <a:ext cx="3031721" cy="2907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2165" y="962984"/>
            <a:ext cx="931216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50000"/>
              </a:lnSpc>
            </a:pPr>
            <a:r>
              <a:rPr lang="ru-RU" sz="2000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В настоящее время значительно возросло количество детей с плохим здоровьем, появляется все больше детей с частыми простудными заболеваниями, излишним весом, нарушениями осанки. Причин сложившейся ситуации множество. Но одна из основных - малоподвижный образ жизни. Дома родители предпочитают занять ребенка спокойными играми: в лучшем случае рисованием, интеллектуальными или настольными, в худшем просмотром телепередач. Детей стремятся устроить детей в детский сад где</a:t>
            </a:r>
            <a:r>
              <a:rPr lang="ru-RU" sz="2000" b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 «учат» и «готовятся к школе»</a:t>
            </a:r>
            <a:r>
              <a:rPr lang="ru-RU" sz="2000" b="0" i="0" u="none" strike="noStrike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 и еще дополнительно занимаются обучением чтению, иностранным языкам; физическая культура в этом перечне дополнительных услуг встречается крайне редко</a:t>
            </a:r>
            <a:r>
              <a:rPr lang="ru-RU" sz="2000" b="0" i="0" u="none" strike="noStrike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 sz="2000" b="0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0293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4097" y="486721"/>
            <a:ext cx="841878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наши дни каждый человек знает, что физкультура и спорт полезны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здоровья. Что же касается движений для физического и психического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развития ребёнка, то об этом говорится почти во всех книгах о воспитании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детей. И действительно невозможно представить здорового ребёнка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неподвижным, хотя, к сожалению, малоподвижных детей всё чаще и чаще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можно встретить среди воспитанников детских садов, не говоря о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школьниках. Ребёнок уже в дошкольном детстве испытывает вредное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воздействие гиподинамии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174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65434" y="1354844"/>
            <a:ext cx="851337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Федеральными государственными образовательными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стандартами определены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целевые ориентиры на этапе завершения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дошкольного образования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ребенка развита крупная и мелкая моторика,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он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подвижен, вынослив, владеет основными движениями,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может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контролировать свои движения и управлять ими.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5852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60329" y="1190408"/>
            <a:ext cx="811398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Сущность и значимость двигательной активности для детей?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развитие нервной системы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психики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интеллекта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физических качеств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формирование личностных качеств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здоровья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психолого-эмоциональное состояние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2351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71144" y="985794"/>
            <a:ext cx="9795642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Понятие «двигательная активность» включает в себя сумму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всех движений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выполняемых человеком в процессе жизнедеятельности.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Она положительно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влияет на все системы организма и необходима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каждому человеку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Движение - главное проявление жизни; без него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немыслима творческая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деятельность. Ограничение движений или их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нарушение неблагоприятно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сказывается на всех жизненных процессах.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19452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34510" y="654886"/>
            <a:ext cx="1044728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Особенно большое количество движений требуется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растущему организму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Неподвижность для маленьких детей утомительна, она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приводит 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замедлению роста, задержке умственного развития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снижению сопротивляемости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инфекционным заболеваниям. В огромном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количестве движений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ребенка проявляется естественное стремление к физическому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психическому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совершенствованию. Разнообразная мышечная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деятельность благотворно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сказывается на физиологических функциях всего.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Двигательная активность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физическая культура и спорт — эффективные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средства сохранения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укрепления здоровья, гармоничного развития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личности, профилактики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заболеваний, обязательные условия здорового образа жизни.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2793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703" y="197346"/>
            <a:ext cx="1052085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Среди многообразных факторов, влияющих на состояние здоровья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работоспособность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растущего организма, двигательная активность (ДА)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естественная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потребность в движении, удовлетворение которой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является важнейшим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условием всестороннего развития и воспитания ребенка.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Исследования последних лет показывают, что функциональные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возможности организма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ребенка не реализуются на должном уровне в процессе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разных видов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занятий по физической культуре. Кроме того, двигательная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активность дошкольников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время пребывания их в детском саду составляет менее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50% периода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бодрствования, что не позволяет полностью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обеспечить биологическую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потребность ребенка в движении. Двигательная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активность дошкольников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является важным показателем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физической готовности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обучению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школе.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6306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1286</Words>
  <Application>Microsoft Office PowerPoint</Application>
  <PresentationFormat>Произвольный</PresentationFormat>
  <Paragraphs>71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Двигательная активность  ребенка в детском саду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13</cp:revision>
  <dcterms:created xsi:type="dcterms:W3CDTF">2020-10-22T20:37:34Z</dcterms:created>
  <dcterms:modified xsi:type="dcterms:W3CDTF">2020-10-23T06:41:33Z</dcterms:modified>
</cp:coreProperties>
</file>