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Методика развития детского живописно-графического творчества в рисовании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04864"/>
            <a:ext cx="8062912" cy="17281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рисования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6093296"/>
            <a:ext cx="3580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Степченкова</a:t>
            </a:r>
            <a:r>
              <a:rPr lang="ru-RU" dirty="0" smtClean="0"/>
              <a:t>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7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Классификация по характеру</a:t>
            </a:r>
            <a:r>
              <a:rPr lang="ru-RU" sz="2800" dirty="0">
                <a:effectLst/>
              </a:rPr>
              <a:t> рисунков.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latin typeface="+mj-lt"/>
              </a:rPr>
              <a:t>Предметное рисование</a:t>
            </a:r>
            <a:r>
              <a:rPr lang="ru-RU" sz="2400" cap="small" dirty="0">
                <a:latin typeface="+mj-lt"/>
              </a:rPr>
              <a:t>.</a:t>
            </a:r>
            <a:r>
              <a:rPr lang="ru-RU" sz="2400" dirty="0">
                <a:latin typeface="+mj-lt"/>
              </a:rPr>
              <a:t> Изображение отдельных предметов. Не­обходимо отобразить свойства и признаки конкретного предмета, а также его внутренний характер, придав ему выразительности.</a:t>
            </a:r>
          </a:p>
          <a:p>
            <a:r>
              <a:rPr lang="ru-RU" sz="2400" b="1" i="1" dirty="0">
                <a:latin typeface="+mj-lt"/>
              </a:rPr>
              <a:t>Сюжетное рисование.</a:t>
            </a:r>
            <a:r>
              <a:rPr lang="ru-RU" sz="2400" dirty="0">
                <a:latin typeface="+mj-lt"/>
              </a:rPr>
              <a:t> Придумывание и реализация сюжета на определенную тему на плоскости. Важно не только разместить </a:t>
            </a:r>
            <a:r>
              <a:rPr lang="ru-RU" sz="2400" dirty="0" smtClean="0">
                <a:latin typeface="+mj-lt"/>
              </a:rPr>
              <a:t>ряд объектов </a:t>
            </a:r>
            <a:r>
              <a:rPr lang="ru-RU" sz="2400" dirty="0">
                <a:latin typeface="+mj-lt"/>
              </a:rPr>
              <a:t>и предметов, соотносимых с общей темой, но и продумать общий колорит, композицию работы. Сюжетное рисование наиболее показательно для детей старшего </a:t>
            </a:r>
            <a:r>
              <a:rPr lang="ru-RU" sz="2400" dirty="0" smtClean="0">
                <a:latin typeface="+mj-lt"/>
              </a:rPr>
              <a:t>возраста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18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>
                <a:effectLst/>
              </a:rPr>
              <a:t>Сюжетное рисование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81" y="2164763"/>
            <a:ext cx="2695238" cy="33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9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i="1" dirty="0">
                <a:latin typeface="+mj-lt"/>
              </a:rPr>
              <a:t>Декоративное рисование</a:t>
            </a:r>
            <a:r>
              <a:rPr lang="ru-RU" sz="2600" cap="small" dirty="0">
                <a:latin typeface="+mj-lt"/>
              </a:rPr>
              <a:t>.</a:t>
            </a:r>
            <a:r>
              <a:rPr lang="ru-RU" sz="2600" dirty="0">
                <a:latin typeface="+mj-lt"/>
              </a:rPr>
              <a:t> Создание на плоскости орнамента, узора или декоративной композиции по мотивам различных видов прикладного </a:t>
            </a:r>
            <a:r>
              <a:rPr lang="ru-RU" sz="2600" dirty="0" smtClean="0">
                <a:latin typeface="+mj-lt"/>
              </a:rPr>
              <a:t>искусства. Важно </a:t>
            </a:r>
            <a:r>
              <a:rPr lang="ru-RU" sz="2600" dirty="0">
                <a:latin typeface="+mj-lt"/>
              </a:rPr>
              <a:t>отметить, что деление на предметное, сюжетное и декоративное рисование очень условно, поскольку каждый из данных видов рисования может содержать в себе элементы другого. Так, например, при изображении вазы дети могут использовать орнамент для украшения ее поверхности, а в процессе создания декоративной композиции придумать какой-то сюжет.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0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>
                <a:effectLst/>
              </a:rPr>
              <a:t>Декоративное рисование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23" y="2321906"/>
            <a:ext cx="2180953" cy="29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7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Классификация по форме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latin typeface="+mj-lt"/>
              </a:rPr>
              <a:t>По представлению.</a:t>
            </a:r>
            <a:r>
              <a:rPr lang="ru-RU" sz="2800" dirty="0">
                <a:latin typeface="+mj-lt"/>
              </a:rPr>
              <a:t> Изображение предметов, объектов, явлений окружающей жизни на основе воспоминаний, представлений, про­шлых впечатлений о них. Ни зрительный ряд, ни натурная поста­новка детям не предоставляются.</a:t>
            </a:r>
          </a:p>
          <a:p>
            <a:r>
              <a:rPr lang="ru-RU" sz="2800" b="1" i="1" dirty="0">
                <a:latin typeface="+mj-lt"/>
              </a:rPr>
              <a:t>По замыслу.</a:t>
            </a:r>
            <a:r>
              <a:rPr lang="ru-RU" sz="2800" dirty="0">
                <a:latin typeface="+mj-lt"/>
              </a:rPr>
              <a:t> Создание выразительных образов, которые могут быть как реалистичными, так и фантазийными.</a:t>
            </a:r>
          </a:p>
          <a:p>
            <a:r>
              <a:rPr lang="ru-RU" sz="2800" b="1" i="1" dirty="0">
                <a:latin typeface="+mj-lt"/>
              </a:rPr>
              <a:t>С натуры</a:t>
            </a:r>
            <a:r>
              <a:rPr lang="ru-RU" sz="2800" cap="small" dirty="0">
                <a:latin typeface="+mj-lt"/>
              </a:rPr>
              <a:t>.</a:t>
            </a:r>
            <a:r>
              <a:rPr lang="ru-RU" sz="2800" dirty="0">
                <a:latin typeface="+mj-lt"/>
              </a:rPr>
              <a:t> Основная цель — формирование у детей умения на­блюдать и переносить на лист свое видение экспонируемого объекта.</a:t>
            </a:r>
          </a:p>
          <a:p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47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Классификация по активности детей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i="1" dirty="0">
                <a:latin typeface="+mj-lt"/>
              </a:rPr>
              <a:t>Сотворчество с педагогом</a:t>
            </a:r>
            <a:r>
              <a:rPr lang="ru-RU" sz="2000" cap="small" dirty="0">
                <a:latin typeface="+mj-lt"/>
              </a:rPr>
              <a:t>.</a:t>
            </a:r>
            <a:r>
              <a:rPr lang="ru-RU" sz="2000" dirty="0">
                <a:latin typeface="+mj-lt"/>
              </a:rPr>
              <a:t> Совместное создание образа, актив­ность ребенка зависит от его возраста и опыта.</a:t>
            </a:r>
          </a:p>
          <a:p>
            <a:r>
              <a:rPr lang="ru-RU" sz="2000" b="1" i="1" dirty="0">
                <a:latin typeface="+mj-lt"/>
              </a:rPr>
              <a:t>Самостоятельное рисование.</a:t>
            </a:r>
            <a:endParaRPr lang="ru-RU" sz="2000" dirty="0">
              <a:latin typeface="+mj-lt"/>
            </a:endParaRPr>
          </a:p>
          <a:p>
            <a:r>
              <a:rPr lang="ru-RU" sz="2000" b="1" i="1" dirty="0">
                <a:latin typeface="+mj-lt"/>
              </a:rPr>
              <a:t>Коллективное творчество</a:t>
            </a:r>
            <a:r>
              <a:rPr lang="ru-RU" sz="2000" cap="small" dirty="0">
                <a:latin typeface="+mj-lt"/>
              </a:rPr>
              <a:t>.</a:t>
            </a:r>
            <a:r>
              <a:rPr lang="ru-RU" sz="2000" dirty="0">
                <a:latin typeface="+mj-lt"/>
              </a:rPr>
              <a:t> Создание общего рисунка. Здесь важны такт, умение договариваться, соотнести свое видение с за­мыслом других детей.</a:t>
            </a:r>
          </a:p>
          <a:p>
            <a:pPr marL="0" indent="0">
              <a:buNone/>
            </a:pPr>
            <a:r>
              <a:rPr lang="ru-RU" sz="2000" b="1" i="1" dirty="0">
                <a:latin typeface="+mj-lt"/>
              </a:rPr>
              <a:t>Материалы для рисования</a:t>
            </a:r>
            <a:r>
              <a:rPr lang="ru-RU" sz="2000" b="1" dirty="0">
                <a:latin typeface="+mj-lt"/>
              </a:rPr>
              <a:t>: </a:t>
            </a:r>
            <a:r>
              <a:rPr lang="ru-RU" sz="2000" dirty="0">
                <a:latin typeface="+mj-lt"/>
              </a:rPr>
              <a:t>бумага для акварели, бумага глянце­вая, картон, калька; краски гуашевые; краски акварельные; восковые мелки; пастель (восковая и </a:t>
            </a:r>
            <a:r>
              <a:rPr lang="ru-RU" sz="2000" dirty="0" err="1">
                <a:latin typeface="+mj-lt"/>
              </a:rPr>
              <a:t>мелковая</a:t>
            </a:r>
            <a:r>
              <a:rPr lang="ru-RU" sz="2000" dirty="0">
                <a:latin typeface="+mj-lt"/>
              </a:rPr>
              <a:t>); цветные и простые графитные карандаши; фломастеры; соус; сангина; уголь.</a:t>
            </a:r>
          </a:p>
          <a:p>
            <a:pPr marL="0" indent="0">
              <a:buNone/>
            </a:pPr>
            <a:r>
              <a:rPr lang="ru-RU" sz="2000" b="1" i="1" dirty="0">
                <a:latin typeface="+mj-lt"/>
              </a:rPr>
              <a:t>Инструменты и оборудование: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мольберты или планшеты; пали­тры; кисти мягкие и щетинные (круглые и плоские) разного диаме­тра; тампоны, губки; трафареты; штампы, матрицы, печати; зубные щетки; пленка пищевая; гофрированный картон; двойные стакан­чики для воды.</a:t>
            </a:r>
          </a:p>
        </p:txBody>
      </p:sp>
    </p:spTree>
    <p:extLst>
      <p:ext uri="{BB962C8B-B14F-4D97-AF65-F5344CB8AC3E}">
        <p14:creationId xmlns:p14="http://schemas.microsoft.com/office/powerpoint/2010/main" val="7323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872208"/>
          </a:xfrm>
        </p:spPr>
        <p:txBody>
          <a:bodyPr>
            <a:noAutofit/>
          </a:bodyPr>
          <a:lstStyle/>
          <a:p>
            <a:r>
              <a:rPr lang="ru-RU" sz="1600" dirty="0">
                <a:effectLst/>
              </a:rPr>
              <a:t>Рисование для детей — один из самых любимых видов деятель­ности. Именно через рисунок ребенку легче всего передать свое со­стояние, поделиться своими наблюдениями, высказать свое отноше­ние ко всему, что его окружает. Рисование для детей — один из самых любимых видов деятель­ности. Именно через рисунок ребенку легче всего передать свое со­стояние, поделиться своими наблюдениями, высказать свое отноше­ние ко всему, что его окружает.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j-lt"/>
              </a:rPr>
              <a:t>К</a:t>
            </a:r>
            <a:r>
              <a:rPr lang="ru-RU" sz="2400" dirty="0" smtClean="0">
                <a:latin typeface="+mj-lt"/>
              </a:rPr>
              <a:t>арандаш</a:t>
            </a:r>
            <a:r>
              <a:rPr lang="ru-RU" sz="2400" dirty="0">
                <a:latin typeface="+mj-lt"/>
              </a:rPr>
              <a:t>, фломастер, краски становятся объектом изучения малыша гораздо раньше, чем пластилин или бумага. Наравне с рисованием только конструирование из строительных наборов вызывает повышенный интерес у дошкольника в период раннего детства. И несмотря на то что в раннем детстве дети способны создавать пусть элементарные, но интересные аппликационные и пластические образы, работа с бумагой, пластилином далеко не всегда захватывает малыша. Чаще он просто экспериментирует с этими материалами, чем пытается что-то изобразить с их помощью. </a:t>
            </a:r>
          </a:p>
        </p:txBody>
      </p:sp>
    </p:spTree>
    <p:extLst>
      <p:ext uri="{BB962C8B-B14F-4D97-AF65-F5344CB8AC3E}">
        <p14:creationId xmlns:p14="http://schemas.microsoft.com/office/powerpoint/2010/main" val="25221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+mj-lt"/>
              </a:rPr>
              <a:t>Для </a:t>
            </a:r>
            <a:r>
              <a:rPr lang="ru-RU" dirty="0" smtClean="0">
                <a:latin typeface="+mj-lt"/>
              </a:rPr>
              <a:t>ребенка эти </a:t>
            </a:r>
            <a:r>
              <a:rPr lang="ru-RU" dirty="0">
                <a:latin typeface="+mj-lt"/>
              </a:rPr>
              <a:t>виды творчества но­сят скорее познавательный и развивающий характер, чем изоб­разительно-выразительный. Безусловно, это не означает, что аппли­кацию, лепку следует исключать из сферы деятельности малыша. Напротив, они важны для его разностороннего развития. Но вводить их стоит постепенно, фрагментарно. Поэтому рисование не только первооснова в открытии ребенком изобразительного мира, но и база для освоения других видов изобразительной деятельности</a:t>
            </a:r>
            <a:r>
              <a:rPr lang="ru-RU" dirty="0" smtClean="0">
                <a:latin typeface="+mj-lt"/>
              </a:rPr>
              <a:t>.</a:t>
            </a:r>
            <a:r>
              <a:rPr lang="ru-RU" dirty="0">
                <a:latin typeface="+mj-lt"/>
              </a:rPr>
              <a:t> Для </a:t>
            </a:r>
            <a:r>
              <a:rPr lang="ru-RU" dirty="0" smtClean="0">
                <a:latin typeface="+mj-lt"/>
              </a:rPr>
              <a:t>детей эти </a:t>
            </a:r>
            <a:r>
              <a:rPr lang="ru-RU" dirty="0">
                <a:latin typeface="+mj-lt"/>
              </a:rPr>
              <a:t>виды творчества но­сят скорее познавательный и развивающий характер, чем изоб­разительно-выразительный. Безусловно, это не означает, что аппли­кацию, лепку следует исключать из сферы деятельности малыша. Напротив, они важны для его разностороннего развития. Но вводить их стоит постепенно, фрагментарно. Поэтому рисование не только первооснова в открытии ребенком изобразительного мира, но и база для освоения других видов изобразительной деятельности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5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Классификация по содержанию</a:t>
            </a:r>
            <a:r>
              <a:rPr lang="ru-RU" sz="2400" dirty="0">
                <a:effectLst/>
              </a:rPr>
              <a:t> рисунков</a:t>
            </a:r>
            <a:r>
              <a:rPr lang="ru-RU" sz="2400" dirty="0" smtClean="0">
                <a:effectLst/>
              </a:rPr>
              <a:t>.</a:t>
            </a:r>
            <a:r>
              <a:rPr lang="ru-RU" sz="2400" b="1" dirty="0">
                <a:effectLst/>
              </a:rPr>
              <a:t> 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i="1" dirty="0">
                <a:latin typeface="+mj-lt"/>
              </a:rPr>
              <a:t>Реалистичное рисование</a:t>
            </a:r>
            <a:r>
              <a:rPr lang="ru-RU" sz="2000" cap="small" dirty="0">
                <a:latin typeface="+mj-lt"/>
              </a:rPr>
              <a:t>.</a:t>
            </a:r>
            <a:r>
              <a:rPr lang="ru-RU" sz="2000" dirty="0">
                <a:latin typeface="+mj-lt"/>
              </a:rPr>
              <a:t> Ребенок пытается отобразить объек­тивную картину мира путем правдоподобного изображения ее объ­ектов и явлений с присущими им качествами и признаками. Реали­стичные рисунки наиболее узнаваемы и понятны окружающим, поскольку в них присутствует элемент натурализма. Несмотря на то что свой рисунок ребенок воспринимает как вполне реалистичный и для него он понятен и объективен, наибольшего реализма дети достигают только к старшему дошкольному возрасту. Это связано с тем, что ранее происходит накопление познавательного и изобрази­тельного опыта, который позволяет более точно передавать призна­ки, свойства и качества предметов, объектов. Данное положение не исключает вероятности появления реалистичных рисунков у детей ранее 5 лет. Они вполне могут быть у детей и 2 — 3 лет, но это воз­можно только при условии целенаправленного обучения основам изобразительного искусства, начиная с раннего </a:t>
            </a:r>
            <a:r>
              <a:rPr lang="ru-RU" sz="2000" dirty="0" smtClean="0">
                <a:latin typeface="+mj-lt"/>
              </a:rPr>
              <a:t>возраста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7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effectLst/>
              </a:rPr>
              <a:t>Реалистичное рисование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47" y="2631429"/>
            <a:ext cx="3561905" cy="23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9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latin typeface="+mj-lt"/>
              </a:rPr>
              <a:t>Стилизованное рисование</a:t>
            </a:r>
            <a:r>
              <a:rPr lang="ru-RU" sz="2400" cap="small" dirty="0">
                <a:latin typeface="+mj-lt"/>
              </a:rPr>
              <a:t>.</a:t>
            </a:r>
            <a:r>
              <a:rPr lang="ru-RU" sz="2400" dirty="0">
                <a:latin typeface="+mj-lt"/>
              </a:rPr>
              <a:t> Ребенок создает обобщенный, лако­ничный в плане цвета, формы и композиции образ, содержащий элемент декоративности. Стилизованное рисование в целом харак­терно для детей дошкольного возраста. В разные возрастные перио­ды дети на доступном для себя уровне пытаются создать некий со­бирательный образ, в котором они отражают свои знания, представ­ления, ощущения и наблюдения. В связи с этим рисунки становятся больше декоративными, чем реалистичными, в них искажаются цвет, форма для того, чтобы придать выразительность образу, добиться </a:t>
            </a:r>
            <a:r>
              <a:rPr lang="ru-RU" sz="2400" dirty="0" smtClean="0">
                <a:latin typeface="+mj-lt"/>
              </a:rPr>
              <a:t>целостности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87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>
                <a:effectLst/>
              </a:rPr>
              <a:t>Стилизованное рисование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42" y="2502858"/>
            <a:ext cx="3885715" cy="265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5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86800" cy="4667349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+mj-lt"/>
              </a:rPr>
              <a:t>Абстрактное рисование</a:t>
            </a:r>
            <a:r>
              <a:rPr lang="ru-RU" sz="2000" dirty="0">
                <a:latin typeface="+mj-lt"/>
              </a:rPr>
              <a:t> позволяет на основе беспредметного искусства создавать различные цветовые, тоновые композиции, от­ражающие прежде всего внутреннее состояние ребенка, его отноше­ние ко всему, что его интересует, волнует. Абстрактное рисование раньше всего появляется в изобразительной деятельности дошколь­ника, когда ребенок впервые берет изобразительный инструмент и получает первые каракули, которые хотя и беспредметны по своей форме, но содержательны по смыслу. Абстрактные изображения представляют собой мировосприятие ребенка, заключенное в опре­деленную цветовую форму, раскрывающую его внутреннее состояние. Удивительно, что абстрактный рисунок одновременно и легок, и сложен для дошкольника. Легок потому, что в раннем возрасте он наиболее доступен в изобразительном плане из-за отсутствия боль­шого опыта. Детям старшего дошкольного возраста сложно создавать абстракцию, поскольку в этот период дошкольникам тяжело транс­формировать свой познавательный и изобразительный опыт в новую форму. Как правило, на обобщенную тему, к примеру «Добро», «Зло», «Прекрасное», «Безобразное», дети изображают конкретный, а не символический </a:t>
            </a:r>
            <a:r>
              <a:rPr lang="ru-RU" sz="2000" dirty="0" smtClean="0">
                <a:latin typeface="+mj-lt"/>
              </a:rPr>
              <a:t>образ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 </a:t>
            </a:r>
            <a:br>
              <a:rPr lang="ru-RU" dirty="0" smtClean="0">
                <a:effectLst/>
              </a:rPr>
            </a:br>
            <a:r>
              <a:rPr lang="ru-RU" sz="2700" b="1" i="1" dirty="0" smtClean="0">
                <a:effectLst/>
              </a:rPr>
              <a:t>Абстрактное рисование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3476191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896669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Каждый из рассмотренных видов рисования значим для общего творческого становления дошкольников, так как позволяет изучить явление с разных сторон, избегая изобразительной стереотипности, шаблонности и безликости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4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1103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Franklin Gothic Book</vt:lpstr>
      <vt:lpstr>Franklin Gothic Medium</vt:lpstr>
      <vt:lpstr>Wingdings 2</vt:lpstr>
      <vt:lpstr>Трек</vt:lpstr>
      <vt:lpstr>Тема: Методика развития детского живописно-графического творчества в рисовании</vt:lpstr>
      <vt:lpstr>Рисование для детей — один из самых любимых видов деятель­ности. Именно через рисунок ребенку легче всего передать свое со­стояние, поделиться своими наблюдениями, высказать свое отноше­ние ко всему, что его окружает. Рисование для детей — один из самых любимых видов деятель­ности. Именно через рисунок ребенку легче всего передать свое со­стояние, поделиться своими наблюдениями, высказать свое отноше­ние ко всему, что его окружает. </vt:lpstr>
      <vt:lpstr>Презентация PowerPoint</vt:lpstr>
      <vt:lpstr>Классификация по содержанию рисунков. </vt:lpstr>
      <vt:lpstr>Реалистичное рисование  </vt:lpstr>
      <vt:lpstr>Презентация PowerPoint</vt:lpstr>
      <vt:lpstr>Стилизованное рисование </vt:lpstr>
      <vt:lpstr>Презентация PowerPoint</vt:lpstr>
      <vt:lpstr>  Абстрактное рисование </vt:lpstr>
      <vt:lpstr>Классификация по характеру рисунков.</vt:lpstr>
      <vt:lpstr>Сюжетное рисование </vt:lpstr>
      <vt:lpstr>Презентация PowerPoint</vt:lpstr>
      <vt:lpstr>Декоративное рисование </vt:lpstr>
      <vt:lpstr>Классификация по форме</vt:lpstr>
      <vt:lpstr>Классификация по активности детей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Методика развития детского живописно-графического творчества в рисовании</dc:title>
  <dc:creator>Acer</dc:creator>
  <cp:lastModifiedBy>Admin</cp:lastModifiedBy>
  <cp:revision>7</cp:revision>
  <dcterms:created xsi:type="dcterms:W3CDTF">2022-01-30T13:29:53Z</dcterms:created>
  <dcterms:modified xsi:type="dcterms:W3CDTF">2022-01-30T14:34:44Z</dcterms:modified>
</cp:coreProperties>
</file>