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8025" autoAdjust="0"/>
    <p:restoredTop sz="94660"/>
  </p:normalViewPr>
  <p:slideViewPr>
    <p:cSldViewPr snapToGrid="0">
      <p:cViewPr varScale="1">
        <p:scale>
          <a:sx n="74" d="100"/>
          <a:sy n="74" d="100"/>
        </p:scale>
        <p:origin x="-162" y="-90"/>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5/31/2022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5/31/2022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5/31/2022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5/31/2022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5/31/2022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pPr/>
              <a:t>5/31/2022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5/31/2022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pPr/>
              <a:t>5/31/2022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5/31/2022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5/31/2022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5/31/2022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smtClean="0"/>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2A54C80-263E-416B-A8E0-580EDEADCBDC}" type="datetimeFigureOut">
              <a:rPr lang="en-US" dirty="0"/>
              <a:pPr/>
              <a:t>5/31/2022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pPr/>
              <a:t>5/31/2022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5/31/2022</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ru-RU" dirty="0"/>
              <a:t>Технология комментированного рисования</a:t>
            </a:r>
          </a:p>
        </p:txBody>
      </p:sp>
    </p:spTree>
    <p:extLst>
      <p:ext uri="{BB962C8B-B14F-4D97-AF65-F5344CB8AC3E}">
        <p14:creationId xmlns:p14="http://schemas.microsoft.com/office/powerpoint/2010/main" xmlns="" val="1098953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02301" y="283221"/>
            <a:ext cx="5235547" cy="6473629"/>
          </a:xfrm>
        </p:spPr>
        <p:txBody>
          <a:bodyPr>
            <a:normAutofit/>
          </a:bodyPr>
          <a:lstStyle/>
          <a:p>
            <a:r>
              <a:rPr lang="ru-RU" dirty="0"/>
              <a:t>Все занятия строятся по </a:t>
            </a:r>
            <a:r>
              <a:rPr lang="ru-RU" i="1" dirty="0"/>
              <a:t>коммуникативному</a:t>
            </a:r>
            <a:r>
              <a:rPr lang="ru-RU" dirty="0"/>
              <a:t> принципу. Это выражается в том, что на каждом занятии (по методике О.П. </a:t>
            </a:r>
            <a:r>
              <a:rPr lang="ru-RU" dirty="0" err="1"/>
              <a:t>Гаврилушкиной</a:t>
            </a:r>
            <a:r>
              <a:rPr lang="ru-RU" dirty="0"/>
              <a:t>): создаются оптимальные условия для подлинной мотивации детской речи и потребности в ней; ребенок должен знать, почему и зачем он говорит; обеспечивается главное условие общения – </a:t>
            </a:r>
            <a:r>
              <a:rPr lang="ru-RU" dirty="0" err="1"/>
              <a:t>адресованность</a:t>
            </a:r>
            <a:r>
              <a:rPr lang="ru-RU" dirty="0"/>
              <a:t> речи, ребенок обязательно кому – либо адресует вопросы, сообщения, побуждения (преимущественно сверстнику); стимулируется и поддерживается речевая инициатива (речевая активность) каждого ребенка; осуществляется целенаправленный отбор содержания для обсуждения, основу которого составляет личный эмоциональный, бытовой, игровой, познавательный и межличностный опыт детей; широко используются различные коммуникативные средства: образно – жестовые, мимические, вербальные, интонационные.</a:t>
            </a:r>
          </a:p>
        </p:txBody>
      </p:sp>
      <p:pic>
        <p:nvPicPr>
          <p:cNvPr id="4" name="Рисунок 3"/>
          <p:cNvPicPr>
            <a:picLocks noChangeAspect="1"/>
          </p:cNvPicPr>
          <p:nvPr/>
        </p:nvPicPr>
        <p:blipFill>
          <a:blip r:embed="rId2"/>
          <a:stretch>
            <a:fillRect/>
          </a:stretch>
        </p:blipFill>
        <p:spPr>
          <a:xfrm>
            <a:off x="5656333" y="1460101"/>
            <a:ext cx="6183665" cy="4119867"/>
          </a:xfrm>
          <a:prstGeom prst="rect">
            <a:avLst/>
          </a:prstGeom>
        </p:spPr>
      </p:pic>
    </p:spTree>
    <p:extLst>
      <p:ext uri="{BB962C8B-B14F-4D97-AF65-F5344CB8AC3E}">
        <p14:creationId xmlns:p14="http://schemas.microsoft.com/office/powerpoint/2010/main" xmlns="" val="5739972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10297" y="1104578"/>
            <a:ext cx="6556945" cy="5753422"/>
          </a:xfrm>
        </p:spPr>
        <p:txBody>
          <a:bodyPr/>
          <a:lstStyle/>
          <a:p>
            <a:pPr marL="0" indent="0">
              <a:buNone/>
            </a:pPr>
            <a:r>
              <a:rPr lang="ru-RU" dirty="0"/>
              <a:t>Принцип конвергенции развития коммуникативной, языковой и интеллектуальной способностей на занятиях требует от педагога ориентации на развитие у воспитанников таких качеств, как:</a:t>
            </a:r>
          </a:p>
          <a:p>
            <a:r>
              <a:rPr lang="ru-RU" i="1" dirty="0"/>
              <a:t>оригинальность</a:t>
            </a:r>
            <a:r>
              <a:rPr lang="ru-RU" dirty="0"/>
              <a:t> (способность выдвигать новые неожиданные идеи, отличающиеся знакомых, общепринятых, банальных, которая проявляется во всех видах деятельности), </a:t>
            </a:r>
          </a:p>
          <a:p>
            <a:r>
              <a:rPr lang="ru-RU" i="1" dirty="0"/>
              <a:t>гибкость</a:t>
            </a:r>
            <a:r>
              <a:rPr lang="ru-RU" dirty="0"/>
              <a:t> (способность быстро и легко находить новые стратегии решения, устанавливать ассоциативные связи и переходить от явлений одного класса к другим, часто далеким по содержанию),</a:t>
            </a:r>
          </a:p>
          <a:p>
            <a:r>
              <a:rPr lang="ru-RU" i="1" dirty="0"/>
              <a:t>продуктивность</a:t>
            </a:r>
            <a:r>
              <a:rPr lang="ru-RU" dirty="0"/>
              <a:t> (беглость мышления и воображения, рассматриваемая как способность к генерированию большого числа идей, вариантов решения проблем).  </a:t>
            </a:r>
          </a:p>
          <a:p>
            <a:endParaRPr lang="ru-RU" dirty="0"/>
          </a:p>
        </p:txBody>
      </p:sp>
      <p:pic>
        <p:nvPicPr>
          <p:cNvPr id="4" name="Рисунок 3"/>
          <p:cNvPicPr>
            <a:picLocks noChangeAspect="1"/>
          </p:cNvPicPr>
          <p:nvPr/>
        </p:nvPicPr>
        <p:blipFill>
          <a:blip r:embed="rId2"/>
          <a:stretch>
            <a:fillRect/>
          </a:stretch>
        </p:blipFill>
        <p:spPr>
          <a:xfrm>
            <a:off x="6967242" y="1616383"/>
            <a:ext cx="4922656" cy="3691992"/>
          </a:xfrm>
          <a:prstGeom prst="rect">
            <a:avLst/>
          </a:prstGeom>
        </p:spPr>
      </p:pic>
    </p:spTree>
    <p:extLst>
      <p:ext uri="{BB962C8B-B14F-4D97-AF65-F5344CB8AC3E}">
        <p14:creationId xmlns:p14="http://schemas.microsoft.com/office/powerpoint/2010/main" xmlns="" val="8506395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43259" y="210409"/>
            <a:ext cx="6289909" cy="2484239"/>
          </a:xfrm>
        </p:spPr>
        <p:txBody>
          <a:bodyPr/>
          <a:lstStyle/>
          <a:p>
            <a:pPr marL="0" indent="0">
              <a:buNone/>
            </a:pPr>
            <a:r>
              <a:rPr lang="ru-RU" dirty="0"/>
              <a:t>Для этого используются такие методы, как дорисовывание незаконченных взрослым изображений и сюжетов, работа с картинками – нелепицами, создание ассоциаций и аналогии, метод фокальных объектов, мозгового штурма и др. Способность детей к созданию изображений происходит на фоне комментирующей речи взрослого.</a:t>
            </a:r>
          </a:p>
        </p:txBody>
      </p:sp>
      <p:pic>
        <p:nvPicPr>
          <p:cNvPr id="4" name="Рисунок 3"/>
          <p:cNvPicPr>
            <a:picLocks noChangeAspect="1"/>
          </p:cNvPicPr>
          <p:nvPr/>
        </p:nvPicPr>
        <p:blipFill>
          <a:blip r:embed="rId2"/>
          <a:stretch>
            <a:fillRect/>
          </a:stretch>
        </p:blipFill>
        <p:spPr>
          <a:xfrm>
            <a:off x="3980198" y="3703175"/>
            <a:ext cx="4438144" cy="3154825"/>
          </a:xfrm>
          <a:prstGeom prst="rect">
            <a:avLst/>
          </a:prstGeom>
        </p:spPr>
      </p:pic>
      <p:pic>
        <p:nvPicPr>
          <p:cNvPr id="5" name="Рисунок 4"/>
          <p:cNvPicPr>
            <a:picLocks noChangeAspect="1"/>
          </p:cNvPicPr>
          <p:nvPr/>
        </p:nvPicPr>
        <p:blipFill>
          <a:blip r:embed="rId3"/>
          <a:stretch>
            <a:fillRect/>
          </a:stretch>
        </p:blipFill>
        <p:spPr>
          <a:xfrm>
            <a:off x="6876725" y="210409"/>
            <a:ext cx="4685287" cy="3461256"/>
          </a:xfrm>
          <a:prstGeom prst="rect">
            <a:avLst/>
          </a:prstGeom>
        </p:spPr>
      </p:pic>
      <p:pic>
        <p:nvPicPr>
          <p:cNvPr id="6" name="Рисунок 5"/>
          <p:cNvPicPr>
            <a:picLocks noChangeAspect="1"/>
          </p:cNvPicPr>
          <p:nvPr/>
        </p:nvPicPr>
        <p:blipFill>
          <a:blip r:embed="rId4"/>
          <a:stretch>
            <a:fillRect/>
          </a:stretch>
        </p:blipFill>
        <p:spPr>
          <a:xfrm>
            <a:off x="603421" y="2574738"/>
            <a:ext cx="2916615" cy="4026197"/>
          </a:xfrm>
          <a:prstGeom prst="rect">
            <a:avLst/>
          </a:prstGeom>
        </p:spPr>
      </p:pic>
    </p:spTree>
    <p:extLst>
      <p:ext uri="{BB962C8B-B14F-4D97-AF65-F5344CB8AC3E}">
        <p14:creationId xmlns:p14="http://schemas.microsoft.com/office/powerpoint/2010/main" xmlns="" val="15776937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Приём </a:t>
            </a:r>
            <a:r>
              <a:rPr lang="ru-RU" dirty="0"/>
              <a:t>комментирующей </a:t>
            </a:r>
            <a:r>
              <a:rPr lang="ru-RU" dirty="0" smtClean="0"/>
              <a:t>речи</a:t>
            </a:r>
            <a:endParaRPr lang="ru-RU" dirty="0"/>
          </a:p>
        </p:txBody>
      </p:sp>
      <p:sp>
        <p:nvSpPr>
          <p:cNvPr id="3" name="Объект 2"/>
          <p:cNvSpPr>
            <a:spLocks noGrp="1"/>
          </p:cNvSpPr>
          <p:nvPr>
            <p:ph idx="1"/>
          </p:nvPr>
        </p:nvSpPr>
        <p:spPr>
          <a:xfrm>
            <a:off x="151351" y="1270000"/>
            <a:ext cx="11614467" cy="3880773"/>
          </a:xfrm>
        </p:spPr>
        <p:txBody>
          <a:bodyPr/>
          <a:lstStyle/>
          <a:p>
            <a:pPr marL="0" indent="0">
              <a:buNone/>
            </a:pPr>
            <a:r>
              <a:rPr lang="ru-RU" b="1" dirty="0" smtClean="0">
                <a:solidFill>
                  <a:srgbClr val="000000"/>
                </a:solidFill>
                <a:latin typeface="Times New Roman" panose="02020603050405020304" pitchFamily="18" charset="0"/>
              </a:rPr>
              <a:t>Приём </a:t>
            </a:r>
            <a:r>
              <a:rPr lang="ru-RU" b="1" dirty="0">
                <a:solidFill>
                  <a:srgbClr val="000000"/>
                </a:solidFill>
                <a:latin typeface="Times New Roman" panose="02020603050405020304" pitchFamily="18" charset="0"/>
              </a:rPr>
              <a:t>комментирующей </a:t>
            </a:r>
            <a:r>
              <a:rPr lang="ru-RU" b="1" dirty="0" smtClean="0">
                <a:solidFill>
                  <a:srgbClr val="000000"/>
                </a:solidFill>
                <a:latin typeface="Times New Roman" panose="02020603050405020304" pitchFamily="18" charset="0"/>
              </a:rPr>
              <a:t>речи </a:t>
            </a:r>
            <a:r>
              <a:rPr lang="ru-RU" b="1" dirty="0">
                <a:solidFill>
                  <a:srgbClr val="000000"/>
                </a:solidFill>
                <a:latin typeface="Times New Roman" panose="02020603050405020304" pitchFamily="18" charset="0"/>
              </a:rPr>
              <a:t>взрослого</a:t>
            </a:r>
            <a:r>
              <a:rPr lang="ru-RU" dirty="0">
                <a:solidFill>
                  <a:srgbClr val="000000"/>
                </a:solidFill>
                <a:latin typeface="Times New Roman" panose="02020603050405020304" pitchFamily="18" charset="0"/>
              </a:rPr>
              <a:t> позволит организовать деятельность ребёнка на  занятии рисованием через такие компоненты: мотивационный, ориентировочный, операционный и контрольный. Комментируя действия ребёнка на занятии, педагог   рассказывает о выполненных, совершаемых и о предстоящих действиях. Особое значение приобретает рассказ о предстоящих действиях. Он помогает создать эмоциональную и интеллектуальную установку, опережающую деятельность самих детей, и регулировать их действия с опорой на нее.</a:t>
            </a:r>
            <a:endParaRPr lang="ru-RU" dirty="0"/>
          </a:p>
        </p:txBody>
      </p:sp>
      <p:pic>
        <p:nvPicPr>
          <p:cNvPr id="4" name="Рисунок 3"/>
          <p:cNvPicPr>
            <a:picLocks noChangeAspect="1"/>
          </p:cNvPicPr>
          <p:nvPr/>
        </p:nvPicPr>
        <p:blipFill>
          <a:blip r:embed="rId2"/>
          <a:stretch>
            <a:fillRect/>
          </a:stretch>
        </p:blipFill>
        <p:spPr>
          <a:xfrm>
            <a:off x="3147546" y="2961305"/>
            <a:ext cx="5622076" cy="3738900"/>
          </a:xfrm>
          <a:prstGeom prst="rect">
            <a:avLst/>
          </a:prstGeom>
        </p:spPr>
      </p:pic>
    </p:spTree>
    <p:extLst>
      <p:ext uri="{BB962C8B-B14F-4D97-AF65-F5344CB8AC3E}">
        <p14:creationId xmlns:p14="http://schemas.microsoft.com/office/powerpoint/2010/main" xmlns="" val="20591144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67536" y="675701"/>
            <a:ext cx="4784790" cy="5797927"/>
          </a:xfrm>
        </p:spPr>
        <p:txBody>
          <a:bodyPr>
            <a:normAutofit/>
          </a:bodyPr>
          <a:lstStyle/>
          <a:p>
            <a:pPr marL="0" indent="0">
              <a:buNone/>
            </a:pPr>
            <a:r>
              <a:rPr lang="ru-RU" dirty="0"/>
              <a:t> В конце занятия воспитателем эмоционально оценивается результаты деятельности каждого ребенка и всей группы в целом. При этом комментируются как индивидуальные, так и коллективные успехи. Затем функции комментирования постепенно передаются детям. Комментирование ребенком собственной деятельности считается необходимым условием осмысления поставленной перед ним общей цели, ее конкретизации, планирования путей и средств реализации, оценки адекватности средств достижения. А также представления законченного продукта, т.е. условием предвосхищения деятельности образом, опосредованным речью.</a:t>
            </a:r>
          </a:p>
        </p:txBody>
      </p:sp>
      <p:pic>
        <p:nvPicPr>
          <p:cNvPr id="4" name="Рисунок 3"/>
          <p:cNvPicPr>
            <a:picLocks noChangeAspect="1"/>
          </p:cNvPicPr>
          <p:nvPr/>
        </p:nvPicPr>
        <p:blipFill>
          <a:blip r:embed="rId2"/>
          <a:stretch>
            <a:fillRect/>
          </a:stretch>
        </p:blipFill>
        <p:spPr>
          <a:xfrm>
            <a:off x="5269306" y="833030"/>
            <a:ext cx="6848475" cy="4629150"/>
          </a:xfrm>
          <a:prstGeom prst="rect">
            <a:avLst/>
          </a:prstGeom>
        </p:spPr>
      </p:pic>
    </p:spTree>
    <p:extLst>
      <p:ext uri="{BB962C8B-B14F-4D97-AF65-F5344CB8AC3E}">
        <p14:creationId xmlns:p14="http://schemas.microsoft.com/office/powerpoint/2010/main" xmlns="" val="16134837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77333" y="825389"/>
            <a:ext cx="9283963" cy="5712976"/>
          </a:xfrm>
        </p:spPr>
        <p:txBody>
          <a:bodyPr>
            <a:normAutofit/>
          </a:bodyPr>
          <a:lstStyle/>
          <a:p>
            <a:pPr marL="0" indent="0">
              <a:buNone/>
            </a:pPr>
            <a:r>
              <a:rPr lang="ru-RU" dirty="0"/>
              <a:t>Привлекая детей к комментированному рисованию, можно использовать примерную схему рассказа о будущем </a:t>
            </a:r>
            <a:r>
              <a:rPr lang="ru-RU" dirty="0" smtClean="0"/>
              <a:t>рисунке </a:t>
            </a:r>
            <a:r>
              <a:rPr lang="ru-RU" dirty="0" err="1" smtClean="0"/>
              <a:t>Т.В.Лусс</a:t>
            </a:r>
            <a:r>
              <a:rPr lang="ru-RU" dirty="0"/>
              <a:t>, </a:t>
            </a:r>
            <a:r>
              <a:rPr lang="ru-RU" dirty="0" err="1"/>
              <a:t>Т.В.Волосовец</a:t>
            </a:r>
            <a:r>
              <a:rPr lang="ru-RU" dirty="0"/>
              <a:t>, </a:t>
            </a:r>
            <a:r>
              <a:rPr lang="ru-RU" dirty="0" err="1"/>
              <a:t>Е.Н.Кутеповой</a:t>
            </a:r>
            <a:r>
              <a:rPr lang="ru-RU" dirty="0"/>
              <a:t>.</a:t>
            </a:r>
          </a:p>
          <a:p>
            <a:endParaRPr lang="ru-RU" dirty="0"/>
          </a:p>
          <a:p>
            <a:r>
              <a:rPr lang="ru-RU" dirty="0"/>
              <a:t>Расскажи, что ты будешь делать?</a:t>
            </a:r>
          </a:p>
          <a:p>
            <a:r>
              <a:rPr lang="ru-RU" dirty="0"/>
              <a:t>Расскажи, что будешь использовать?</a:t>
            </a:r>
          </a:p>
          <a:p>
            <a:r>
              <a:rPr lang="ru-RU" dirty="0"/>
              <a:t>Расскажи, что будешь делать сначала, что – потом?</a:t>
            </a:r>
          </a:p>
          <a:p>
            <a:r>
              <a:rPr lang="ru-RU" dirty="0"/>
              <a:t>Расскажи, как будешь делать?</a:t>
            </a:r>
          </a:p>
          <a:p>
            <a:r>
              <a:rPr lang="ru-RU" dirty="0"/>
              <a:t>Что ты еще хочешь добавить в свой рассказ?</a:t>
            </a:r>
          </a:p>
          <a:p>
            <a:pPr marL="0" indent="0">
              <a:buNone/>
            </a:pPr>
            <a:r>
              <a:rPr lang="ru-RU" dirty="0"/>
              <a:t>Очень хорошо, если воспитатель сможет записать рассказы детей на диктофон, а потом вместе с ними их послушать. Сам факт записи вызывает большой интерес у детей и выступает хорошим стимулом для повышения речевой и познавательной активности воспитанников.</a:t>
            </a:r>
          </a:p>
        </p:txBody>
      </p:sp>
    </p:spTree>
    <p:extLst>
      <p:ext uri="{BB962C8B-B14F-4D97-AF65-F5344CB8AC3E}">
        <p14:creationId xmlns:p14="http://schemas.microsoft.com/office/powerpoint/2010/main" xmlns="" val="34554399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Прием «Любопытный карандаш»</a:t>
            </a:r>
            <a:br>
              <a:rPr lang="ru-RU" dirty="0"/>
            </a:br>
            <a:endParaRPr lang="ru-RU" dirty="0"/>
          </a:p>
        </p:txBody>
      </p:sp>
      <p:sp>
        <p:nvSpPr>
          <p:cNvPr id="3" name="Объект 2"/>
          <p:cNvSpPr>
            <a:spLocks noGrp="1"/>
          </p:cNvSpPr>
          <p:nvPr>
            <p:ph idx="1"/>
          </p:nvPr>
        </p:nvSpPr>
        <p:spPr>
          <a:xfrm>
            <a:off x="677334" y="1480843"/>
            <a:ext cx="6039055" cy="4560520"/>
          </a:xfrm>
        </p:spPr>
        <p:txBody>
          <a:bodyPr/>
          <a:lstStyle/>
          <a:p>
            <a:endParaRPr lang="ru-RU" dirty="0"/>
          </a:p>
          <a:p>
            <a:pPr marL="0" indent="0">
              <a:buNone/>
            </a:pPr>
            <a:r>
              <a:rPr lang="ru-RU" dirty="0"/>
              <a:t>Педагог создаёт изображения, разговаривая с «любимым карандашом» о том, как и что он хочет нарисовать. Затем говорит, что можно «включить» «любопытный карандаш» и поговорить с ним по поводу рисунков. Такой приём позволяет эффективно развивать диалогическую функцию речи. Иногда воспитатель подключается к диалогам, помогая уточнить замыслы рисунков и меры выполнения, чтобы сориентировать детей на осуществление  корректирующих действий. Этот прием направлен на развитие диалогической функции речи, формирование прогноза результата изобразительных действий.</a:t>
            </a:r>
          </a:p>
        </p:txBody>
      </p:sp>
      <p:pic>
        <p:nvPicPr>
          <p:cNvPr id="4" name="Рисунок 3"/>
          <p:cNvPicPr>
            <a:picLocks noChangeAspect="1"/>
          </p:cNvPicPr>
          <p:nvPr/>
        </p:nvPicPr>
        <p:blipFill>
          <a:blip r:embed="rId2"/>
          <a:stretch>
            <a:fillRect/>
          </a:stretch>
        </p:blipFill>
        <p:spPr>
          <a:xfrm>
            <a:off x="7813721" y="266995"/>
            <a:ext cx="3098588" cy="6336107"/>
          </a:xfrm>
          <a:prstGeom prst="rect">
            <a:avLst/>
          </a:prstGeom>
        </p:spPr>
      </p:pic>
    </p:spTree>
    <p:extLst>
      <p:ext uri="{BB962C8B-B14F-4D97-AF65-F5344CB8AC3E}">
        <p14:creationId xmlns:p14="http://schemas.microsoft.com/office/powerpoint/2010/main" xmlns="" val="22125776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683" y="313790"/>
            <a:ext cx="10357804" cy="1320800"/>
          </a:xfrm>
        </p:spPr>
        <p:txBody>
          <a:bodyPr>
            <a:normAutofit fontScale="90000"/>
          </a:bodyPr>
          <a:lstStyle/>
          <a:p>
            <a:r>
              <a:rPr lang="ru-RU" dirty="0"/>
              <a:t>Прием «Создание воображаемой ситуации» и «вхождение в рисунок»</a:t>
            </a:r>
            <a:br>
              <a:rPr lang="ru-RU" dirty="0"/>
            </a:br>
            <a:endParaRPr lang="ru-RU" dirty="0"/>
          </a:p>
        </p:txBody>
      </p:sp>
      <p:sp>
        <p:nvSpPr>
          <p:cNvPr id="3" name="Объект 2"/>
          <p:cNvSpPr>
            <a:spLocks noGrp="1"/>
          </p:cNvSpPr>
          <p:nvPr>
            <p:ph idx="1"/>
          </p:nvPr>
        </p:nvSpPr>
        <p:spPr>
          <a:xfrm>
            <a:off x="323683" y="1116701"/>
            <a:ext cx="10602963" cy="2468071"/>
          </a:xfrm>
        </p:spPr>
        <p:txBody>
          <a:bodyPr>
            <a:normAutofit/>
          </a:bodyPr>
          <a:lstStyle/>
          <a:p>
            <a:endParaRPr lang="ru-RU" dirty="0"/>
          </a:p>
          <a:p>
            <a:pPr marL="0" indent="0">
              <a:buNone/>
            </a:pPr>
            <a:r>
              <a:rPr lang="ru-RU" dirty="0"/>
              <a:t>Педагог предлагает ребёнку сделать шаг и « войти в рисунок», описывая, что в это время «там» происходит. У детей развивается пространственное  мышление, формируется умение описывать в речи воображаемую ситуацию, связывая её с содержанием рисунка. Особое внимание уделяется ближнему и дальнему планам рисунка-картины. Происходит развитие пространственного мышления, формирование умений описывать в речи воображаемую ситуацию, связывая ее содержание с содержанием рисунка. </a:t>
            </a:r>
          </a:p>
        </p:txBody>
      </p:sp>
      <p:pic>
        <p:nvPicPr>
          <p:cNvPr id="4" name="Рисунок 3"/>
          <p:cNvPicPr>
            <a:picLocks noChangeAspect="1"/>
          </p:cNvPicPr>
          <p:nvPr/>
        </p:nvPicPr>
        <p:blipFill>
          <a:blip r:embed="rId2"/>
          <a:stretch>
            <a:fillRect/>
          </a:stretch>
        </p:blipFill>
        <p:spPr>
          <a:xfrm>
            <a:off x="2591247" y="3318746"/>
            <a:ext cx="6018679" cy="3385507"/>
          </a:xfrm>
          <a:prstGeom prst="rect">
            <a:avLst/>
          </a:prstGeom>
        </p:spPr>
      </p:pic>
    </p:spTree>
    <p:extLst>
      <p:ext uri="{BB962C8B-B14F-4D97-AF65-F5344CB8AC3E}">
        <p14:creationId xmlns:p14="http://schemas.microsoft.com/office/powerpoint/2010/main" xmlns="" val="19368733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4859" y="520586"/>
            <a:ext cx="9745208" cy="1320800"/>
          </a:xfrm>
        </p:spPr>
        <p:txBody>
          <a:bodyPr>
            <a:normAutofit/>
          </a:bodyPr>
          <a:lstStyle/>
          <a:p>
            <a:r>
              <a:rPr lang="ru-RU" dirty="0"/>
              <a:t>Приём « Рисование в паре со сверстником».</a:t>
            </a:r>
            <a:br>
              <a:rPr lang="ru-RU" dirty="0"/>
            </a:br>
            <a:endParaRPr lang="ru-RU" dirty="0"/>
          </a:p>
        </p:txBody>
      </p:sp>
      <p:sp>
        <p:nvSpPr>
          <p:cNvPr id="3" name="Объект 2"/>
          <p:cNvSpPr>
            <a:spLocks noGrp="1"/>
          </p:cNvSpPr>
          <p:nvPr>
            <p:ph idx="1"/>
          </p:nvPr>
        </p:nvSpPr>
        <p:spPr>
          <a:xfrm>
            <a:off x="164859" y="1513227"/>
            <a:ext cx="7441654" cy="5154610"/>
          </a:xfrm>
        </p:spPr>
        <p:txBody>
          <a:bodyPr>
            <a:normAutofit/>
          </a:bodyPr>
          <a:lstStyle/>
          <a:p>
            <a:endParaRPr lang="ru-RU" dirty="0"/>
          </a:p>
          <a:p>
            <a:pPr marL="0" indent="0">
              <a:buNone/>
            </a:pPr>
            <a:r>
              <a:rPr lang="ru-RU" dirty="0"/>
              <a:t>Если же рисованием были заняты дети, выполняя задания в парах, то им предполагается рассказать о том, что у них получилось.</a:t>
            </a:r>
          </a:p>
          <a:p>
            <a:endParaRPr lang="ru-RU" dirty="0"/>
          </a:p>
          <a:p>
            <a:r>
              <a:rPr lang="ru-RU" dirty="0"/>
              <a:t>Расскажите, что у вас получилось?</a:t>
            </a:r>
          </a:p>
          <a:p>
            <a:r>
              <a:rPr lang="ru-RU" dirty="0"/>
              <a:t>Расскажите, что вы делали сначала, что – потом?</a:t>
            </a:r>
          </a:p>
          <a:p>
            <a:r>
              <a:rPr lang="ru-RU" dirty="0"/>
              <a:t>Расскажите, о чем рассказывает ваш рисунок? Что здесь происходит?</a:t>
            </a:r>
          </a:p>
          <a:p>
            <a:r>
              <a:rPr lang="ru-RU" dirty="0"/>
              <a:t>У вас получилось это изобразить? Почему вы так думаете?</a:t>
            </a:r>
          </a:p>
          <a:p>
            <a:pPr marL="0" indent="0">
              <a:buNone/>
            </a:pPr>
            <a:r>
              <a:rPr lang="ru-RU" dirty="0"/>
              <a:t>Педагог даёт детям поручения: «Нарисуйте, как вы…». Дети в паре рассказывают историю. Происходит развитие анализирующего восприятия и формирование «читать» и описывать в речи изображённое на рисунке через принятие на себя игровой роли. </a:t>
            </a:r>
          </a:p>
        </p:txBody>
      </p:sp>
      <p:pic>
        <p:nvPicPr>
          <p:cNvPr id="4" name="Рисунок 3"/>
          <p:cNvPicPr>
            <a:picLocks noChangeAspect="1"/>
          </p:cNvPicPr>
          <p:nvPr/>
        </p:nvPicPr>
        <p:blipFill>
          <a:blip r:embed="rId2"/>
          <a:stretch>
            <a:fillRect/>
          </a:stretch>
        </p:blipFill>
        <p:spPr>
          <a:xfrm>
            <a:off x="7606513" y="2475713"/>
            <a:ext cx="4343923" cy="2897397"/>
          </a:xfrm>
          <a:prstGeom prst="rect">
            <a:avLst/>
          </a:prstGeom>
        </p:spPr>
      </p:pic>
    </p:spTree>
    <p:extLst>
      <p:ext uri="{BB962C8B-B14F-4D97-AF65-F5344CB8AC3E}">
        <p14:creationId xmlns:p14="http://schemas.microsoft.com/office/powerpoint/2010/main" xmlns="" val="6000255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09600"/>
            <a:ext cx="9016924" cy="1320800"/>
          </a:xfrm>
        </p:spPr>
        <p:txBody>
          <a:bodyPr>
            <a:normAutofit fontScale="90000"/>
          </a:bodyPr>
          <a:lstStyle/>
          <a:p>
            <a:r>
              <a:rPr lang="ru-RU" dirty="0"/>
              <a:t>Прием «Надевание» формы на изображение»</a:t>
            </a:r>
            <a:br>
              <a:rPr lang="ru-RU" dirty="0"/>
            </a:br>
            <a:endParaRPr lang="ru-RU" dirty="0"/>
          </a:p>
        </p:txBody>
      </p:sp>
      <p:sp>
        <p:nvSpPr>
          <p:cNvPr id="3" name="Объект 2"/>
          <p:cNvSpPr>
            <a:spLocks noGrp="1"/>
          </p:cNvSpPr>
          <p:nvPr>
            <p:ph idx="1"/>
          </p:nvPr>
        </p:nvSpPr>
        <p:spPr>
          <a:xfrm>
            <a:off x="677334" y="1666958"/>
            <a:ext cx="5796294" cy="4790485"/>
          </a:xfrm>
        </p:spPr>
        <p:txBody>
          <a:bodyPr>
            <a:normAutofit/>
          </a:bodyPr>
          <a:lstStyle/>
          <a:p>
            <a:endParaRPr lang="ru-RU" dirty="0"/>
          </a:p>
          <a:p>
            <a:pPr marL="0" indent="0">
              <a:buNone/>
            </a:pPr>
            <a:r>
              <a:rPr lang="ru-RU" dirty="0"/>
              <a:t>Воспитатель демонстрирует несколько геометрических фигур, с помощью которых может быть создан предмет. Показывает, как они должны располагаться друг относительно друга, совершая «примерочные» действия. Затем демонстрирует, как можно «надеть» одну форму на другую так, чтобы их контуры образовали новый. При этом проводится аналогия с надеванием одежды на человека и изменением его зрительного образа. (допускается совершать примерочные действия карандашом в воздухе, накладывая мысленно форму на фигуру). Затем эти же действия они переносят на бумагу, конструируя фигуру из выбранных геометрических форм и давая им свою </a:t>
            </a:r>
            <a:r>
              <a:rPr lang="ru-RU" dirty="0" smtClean="0"/>
              <a:t>характеристику и другие приемы</a:t>
            </a:r>
            <a:endParaRPr lang="ru-RU" dirty="0"/>
          </a:p>
        </p:txBody>
      </p:sp>
      <p:pic>
        <p:nvPicPr>
          <p:cNvPr id="4" name="Рисунок 3"/>
          <p:cNvPicPr>
            <a:picLocks noChangeAspect="1"/>
          </p:cNvPicPr>
          <p:nvPr/>
        </p:nvPicPr>
        <p:blipFill>
          <a:blip r:embed="rId2"/>
          <a:stretch>
            <a:fillRect/>
          </a:stretch>
        </p:blipFill>
        <p:spPr>
          <a:xfrm>
            <a:off x="6700205" y="2342671"/>
            <a:ext cx="5274911" cy="3516607"/>
          </a:xfrm>
          <a:prstGeom prst="rect">
            <a:avLst/>
          </a:prstGeom>
        </p:spPr>
      </p:pic>
    </p:spTree>
    <p:extLst>
      <p:ext uri="{BB962C8B-B14F-4D97-AF65-F5344CB8AC3E}">
        <p14:creationId xmlns:p14="http://schemas.microsoft.com/office/powerpoint/2010/main" xmlns="" val="6437967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Интерактивное </a:t>
            </a:r>
            <a:r>
              <a:rPr lang="ru-RU" dirty="0"/>
              <a:t>взаимодействие</a:t>
            </a:r>
          </a:p>
        </p:txBody>
      </p:sp>
      <p:sp>
        <p:nvSpPr>
          <p:cNvPr id="3" name="Объект 2"/>
          <p:cNvSpPr>
            <a:spLocks noGrp="1"/>
          </p:cNvSpPr>
          <p:nvPr>
            <p:ph idx="1"/>
          </p:nvPr>
        </p:nvSpPr>
        <p:spPr/>
        <p:txBody>
          <a:bodyPr/>
          <a:lstStyle/>
          <a:p>
            <a:r>
              <a:rPr lang="ru-RU" dirty="0"/>
              <a:t>Термин "интерактивное взаимодействие" широко используется как в отечественной, так и в зарубежной педагогической литературе. В узком смысле слова (применительно к работе пользователя с программным обеспечением вообще) интерактивное взаимодействие - это диалог пользователя с программой, т.е. обмен текстовыми командами (запросами) и ответами (приглашениями</a:t>
            </a:r>
            <a:r>
              <a:rPr lang="ru-RU" dirty="0" smtClean="0"/>
              <a:t>)</a:t>
            </a:r>
          </a:p>
          <a:p>
            <a:r>
              <a:rPr lang="ru-RU" dirty="0"/>
              <a:t>В широком смысле интерактивное взаимодействие предполагает диалог любых субъектов друг с другом с использованием доступных им средств и методов. При этом предполагается активное участие в диалоге обеих сторон - обмен вопросами и ответами, управление ходом диалога, контроль за выполнением принятых решений и т.п. Телекоммуникационная среда, предназначенная для общения миллионов людей друг с другом, является априори интерактивной средой. </a:t>
            </a:r>
          </a:p>
        </p:txBody>
      </p:sp>
    </p:spTree>
    <p:extLst>
      <p:ext uri="{BB962C8B-B14F-4D97-AF65-F5344CB8AC3E}">
        <p14:creationId xmlns:p14="http://schemas.microsoft.com/office/powerpoint/2010/main" xmlns="" val="2963599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2301" y="323681"/>
            <a:ext cx="11191285" cy="1606719"/>
          </a:xfrm>
        </p:spPr>
        <p:txBody>
          <a:bodyPr>
            <a:normAutofit fontScale="90000"/>
          </a:bodyPr>
          <a:lstStyle/>
          <a:p>
            <a:r>
              <a:rPr lang="ru-RU" dirty="0"/>
              <a:t>Памятка для </a:t>
            </a:r>
            <a:r>
              <a:rPr lang="ru-RU" dirty="0" smtClean="0"/>
              <a:t>воспитателей: «Основные </a:t>
            </a:r>
            <a:r>
              <a:rPr lang="ru-RU" dirty="0"/>
              <a:t>правила </a:t>
            </a:r>
            <a:r>
              <a:rPr lang="ru-RU" dirty="0" smtClean="0"/>
              <a:t>проведения </a:t>
            </a:r>
            <a:r>
              <a:rPr lang="ru-RU" dirty="0"/>
              <a:t>комментированного рисования</a:t>
            </a:r>
            <a:br>
              <a:rPr lang="ru-RU" dirty="0"/>
            </a:br>
            <a:r>
              <a:rPr lang="ru-RU" dirty="0"/>
              <a:t/>
            </a:r>
            <a:br>
              <a:rPr lang="ru-RU" dirty="0"/>
            </a:br>
            <a:endParaRPr lang="ru-RU" dirty="0"/>
          </a:p>
        </p:txBody>
      </p:sp>
      <p:sp>
        <p:nvSpPr>
          <p:cNvPr id="3" name="Объект 2"/>
          <p:cNvSpPr>
            <a:spLocks noGrp="1"/>
          </p:cNvSpPr>
          <p:nvPr>
            <p:ph idx="1"/>
          </p:nvPr>
        </p:nvSpPr>
        <p:spPr>
          <a:xfrm>
            <a:off x="202301" y="1157161"/>
            <a:ext cx="10883787" cy="5478308"/>
          </a:xfrm>
        </p:spPr>
        <p:txBody>
          <a:bodyPr>
            <a:normAutofit fontScale="92500" lnSpcReduction="10000"/>
          </a:bodyPr>
          <a:lstStyle/>
          <a:p>
            <a:endParaRPr lang="ru-RU" dirty="0"/>
          </a:p>
          <a:p>
            <a:r>
              <a:rPr lang="ru-RU" b="1" dirty="0" smtClean="0"/>
              <a:t>Правило </a:t>
            </a:r>
            <a:r>
              <a:rPr lang="ru-RU" b="1" dirty="0"/>
              <a:t>первое. </a:t>
            </a:r>
            <a:r>
              <a:rPr lang="ru-RU" dirty="0"/>
              <a:t>Использование приема транслирования информации выступает в качестве первого и основного правила поведения взрослого во время «комментированного рисования».</a:t>
            </a:r>
          </a:p>
          <a:p>
            <a:r>
              <a:rPr lang="ru-RU" b="1" dirty="0" smtClean="0"/>
              <a:t>Правило </a:t>
            </a:r>
            <a:r>
              <a:rPr lang="ru-RU" b="1" dirty="0"/>
              <a:t>второе. </a:t>
            </a:r>
            <a:r>
              <a:rPr lang="ru-RU" dirty="0"/>
              <a:t>Связано с отбором тематического содержания. В качестве объектов для рисования и обсуждения служат детские впечатления (например, от празднования Рождества, Нового года), повседневная жизнь (прогулка, режимные моменты), игры, наблюдения в природе и пр.</a:t>
            </a:r>
          </a:p>
          <a:p>
            <a:r>
              <a:rPr lang="ru-RU" b="1" dirty="0" smtClean="0"/>
              <a:t>Правило </a:t>
            </a:r>
            <a:r>
              <a:rPr lang="ru-RU" b="1" dirty="0"/>
              <a:t>третье. </a:t>
            </a:r>
            <a:r>
              <a:rPr lang="ru-RU" dirty="0"/>
              <a:t>Главными героями создаваемых рисунков выступают конкретные дети, воспитанники группы, их занятия, игры, и главное, - отношения.</a:t>
            </a:r>
          </a:p>
          <a:p>
            <a:r>
              <a:rPr lang="ru-RU" b="1" dirty="0" smtClean="0"/>
              <a:t>Правило </a:t>
            </a:r>
            <a:r>
              <a:rPr lang="ru-RU" b="1" dirty="0"/>
              <a:t>четвертое. </a:t>
            </a:r>
            <a:r>
              <a:rPr lang="ru-RU" dirty="0"/>
              <a:t>Взрослый не стремится сразу исправлять речь ребенка. Его поведение напоминает поведение матери полутора – или двухлетнего ребенка, которая все время «переводит </a:t>
            </a:r>
            <a:r>
              <a:rPr lang="ru-RU" dirty="0" smtClean="0"/>
              <a:t>его автономные </a:t>
            </a:r>
            <a:r>
              <a:rPr lang="ru-RU" dirty="0"/>
              <a:t>высказывания  с русского – на русский», придавая им понятную всем языковую структуру.</a:t>
            </a:r>
          </a:p>
          <a:p>
            <a:r>
              <a:rPr lang="ru-RU" b="1" dirty="0" smtClean="0"/>
              <a:t>Правило </a:t>
            </a:r>
            <a:r>
              <a:rPr lang="ru-RU" b="1" dirty="0"/>
              <a:t>пятое</a:t>
            </a:r>
            <a:r>
              <a:rPr lang="ru-RU" dirty="0"/>
              <a:t>. Воспитатель создает схематичные, информационно – смысловые изображения, не ставит перед собой художественных целей, не «прорисовывает» детали, которые не значимы для раскрытия основного содержания, рисует быстро, передавая только главное, существенное.</a:t>
            </a:r>
          </a:p>
          <a:p>
            <a:r>
              <a:rPr lang="ru-RU" b="1" dirty="0" smtClean="0"/>
              <a:t>Правило </a:t>
            </a:r>
            <a:r>
              <a:rPr lang="ru-RU" b="1" dirty="0"/>
              <a:t>шестое</a:t>
            </a:r>
            <a:r>
              <a:rPr lang="ru-RU" dirty="0"/>
              <a:t>. В целях формирования единства образных движений и слова детям предлагают не только рассказывать о том, что нарисовано, но и показать с помощью изобразительных движений</a:t>
            </a:r>
          </a:p>
          <a:p>
            <a:r>
              <a:rPr lang="ru-RU" b="1" dirty="0" smtClean="0"/>
              <a:t>Правило </a:t>
            </a:r>
            <a:r>
              <a:rPr lang="ru-RU" b="1" dirty="0"/>
              <a:t>седьмое</a:t>
            </a:r>
            <a:r>
              <a:rPr lang="ru-RU" dirty="0"/>
              <a:t>. В качестве физкультминуток используются элементы драматизации, имитационные движения, сопровождаемые коммуникативной речью.</a:t>
            </a:r>
          </a:p>
        </p:txBody>
      </p:sp>
    </p:spTree>
    <p:extLst>
      <p:ext uri="{BB962C8B-B14F-4D97-AF65-F5344CB8AC3E}">
        <p14:creationId xmlns:p14="http://schemas.microsoft.com/office/powerpoint/2010/main" xmlns="" val="10102498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79635" y="2592148"/>
            <a:ext cx="8596668" cy="1320800"/>
          </a:xfrm>
        </p:spPr>
        <p:txBody>
          <a:bodyPr/>
          <a:lstStyle/>
          <a:p>
            <a:r>
              <a:rPr lang="ru-RU" dirty="0" smtClean="0"/>
              <a:t>СПАСИБО ЗА ВНИМАНИЕ!</a:t>
            </a:r>
            <a:endParaRPr lang="ru-RU" dirty="0"/>
          </a:p>
        </p:txBody>
      </p:sp>
    </p:spTree>
    <p:extLst>
      <p:ext uri="{BB962C8B-B14F-4D97-AF65-F5344CB8AC3E}">
        <p14:creationId xmlns:p14="http://schemas.microsoft.com/office/powerpoint/2010/main" xmlns="" val="17373640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56048" y="1642683"/>
            <a:ext cx="5284101" cy="4520059"/>
          </a:xfrm>
        </p:spPr>
        <p:txBody>
          <a:bodyPr/>
          <a:lstStyle/>
          <a:p>
            <a:r>
              <a:rPr lang="ru-RU" dirty="0" err="1"/>
              <a:t>Д.А.Махотин</a:t>
            </a:r>
            <a:r>
              <a:rPr lang="ru-RU" dirty="0"/>
              <a:t> утверждает, что интерактивное взаимодействие не только способствует повышению интеллектуальной активности субъектов взаимодействия, но и созданию условий для развития диалогового общения, формированию взаимопонимания, совместного решения общих, значимых для каждого участника образовательного процесса задач.</a:t>
            </a:r>
          </a:p>
        </p:txBody>
      </p:sp>
      <p:pic>
        <p:nvPicPr>
          <p:cNvPr id="4" name="Рисунок 3"/>
          <p:cNvPicPr>
            <a:picLocks noChangeAspect="1"/>
          </p:cNvPicPr>
          <p:nvPr/>
        </p:nvPicPr>
        <p:blipFill>
          <a:blip r:embed="rId2"/>
          <a:stretch>
            <a:fillRect/>
          </a:stretch>
        </p:blipFill>
        <p:spPr>
          <a:xfrm>
            <a:off x="5996871" y="680405"/>
            <a:ext cx="5647568" cy="5647568"/>
          </a:xfrm>
          <a:prstGeom prst="rect">
            <a:avLst/>
          </a:prstGeom>
        </p:spPr>
      </p:pic>
    </p:spTree>
    <p:extLst>
      <p:ext uri="{BB962C8B-B14F-4D97-AF65-F5344CB8AC3E}">
        <p14:creationId xmlns:p14="http://schemas.microsoft.com/office/powerpoint/2010/main" xmlns="" val="4964634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Интерактивные методы обучения</a:t>
            </a:r>
          </a:p>
        </p:txBody>
      </p:sp>
      <p:sp>
        <p:nvSpPr>
          <p:cNvPr id="3" name="Объект 2"/>
          <p:cNvSpPr>
            <a:spLocks noGrp="1"/>
          </p:cNvSpPr>
          <p:nvPr>
            <p:ph idx="1"/>
          </p:nvPr>
        </p:nvSpPr>
        <p:spPr>
          <a:xfrm>
            <a:off x="677334" y="1505119"/>
            <a:ext cx="8596668" cy="4536243"/>
          </a:xfrm>
        </p:spPr>
        <p:txBody>
          <a:bodyPr>
            <a:normAutofit/>
          </a:bodyPr>
          <a:lstStyle/>
          <a:p>
            <a:r>
              <a:rPr lang="ru-RU" dirty="0"/>
              <a:t>В образовании сложились, утвердились и получили широкое распространение в общем три формы взаимодействия преподавателя и студентов, которые для наглядности представим схемами</a:t>
            </a:r>
            <a:r>
              <a:rPr lang="ru-RU" dirty="0" smtClean="0"/>
              <a:t>.</a:t>
            </a:r>
          </a:p>
          <a:p>
            <a:r>
              <a:rPr lang="ru-RU" dirty="0" smtClean="0"/>
              <a:t>1</a:t>
            </a:r>
            <a:r>
              <a:rPr lang="ru-RU" dirty="0"/>
              <a:t>. Пассивные методы-это форма взаимодействия преподавателя и студента, в которой преподаватель является основным действующим лицом и управляющим ходом занятия, а студенты выступают в роли пассивных слушателей, подчиненных директивам преподавателя.</a:t>
            </a:r>
          </a:p>
          <a:p>
            <a:r>
              <a:rPr lang="ru-RU" dirty="0" smtClean="0"/>
              <a:t>2</a:t>
            </a:r>
            <a:r>
              <a:rPr lang="ru-RU" dirty="0"/>
              <a:t>. Активные методы- это форма взаимодействия студентов и преподавателя, при которой они взаимодействуют друг с другом в ходе занятия и студенты здесь не пассивные слушатели, а активные участники, студенты и преподаватель находятся на равных правах.</a:t>
            </a:r>
          </a:p>
          <a:p>
            <a:r>
              <a:rPr lang="ru-RU" dirty="0" smtClean="0"/>
              <a:t>3</a:t>
            </a:r>
            <a:r>
              <a:rPr lang="ru-RU" dirty="0"/>
              <a:t>. Интерактивные методы- означает взаимодействовать, находиться в режиме беседы, диалога с кем-либо. </a:t>
            </a:r>
          </a:p>
        </p:txBody>
      </p:sp>
    </p:spTree>
    <p:extLst>
      <p:ext uri="{BB962C8B-B14F-4D97-AF65-F5344CB8AC3E}">
        <p14:creationId xmlns:p14="http://schemas.microsoft.com/office/powerpoint/2010/main" xmlns="" val="17671911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3" y="609599"/>
            <a:ext cx="9073569" cy="1550989"/>
          </a:xfrm>
        </p:spPr>
        <p:txBody>
          <a:bodyPr>
            <a:normAutofit/>
          </a:bodyPr>
          <a:lstStyle/>
          <a:p>
            <a:r>
              <a:rPr lang="ru-RU" sz="2000" dirty="0"/>
              <a:t>Каждый из участников такого интерактивного, влияющего друг на друга общения, должен освоить, отработать в паре или подгруппе, следующие позиции (по Н. Е. </a:t>
            </a:r>
            <a:r>
              <a:rPr lang="ru-RU" sz="2000" dirty="0" err="1"/>
              <a:t>Вераксе</a:t>
            </a:r>
            <a:r>
              <a:rPr lang="ru-RU" sz="2000" dirty="0" smtClean="0"/>
              <a:t>):</a:t>
            </a:r>
            <a:r>
              <a:rPr lang="ru-RU" sz="2000" dirty="0"/>
              <a:t/>
            </a:r>
            <a:br>
              <a:rPr lang="ru-RU" sz="2000" dirty="0"/>
            </a:br>
            <a:endParaRPr lang="ru-RU" sz="2000" dirty="0"/>
          </a:p>
        </p:txBody>
      </p:sp>
      <p:sp>
        <p:nvSpPr>
          <p:cNvPr id="3" name="Объект 2"/>
          <p:cNvSpPr>
            <a:spLocks noGrp="1"/>
          </p:cNvSpPr>
          <p:nvPr>
            <p:ph idx="1"/>
          </p:nvPr>
        </p:nvSpPr>
        <p:spPr/>
        <p:txBody>
          <a:bodyPr>
            <a:normAutofit lnSpcReduction="10000"/>
          </a:bodyPr>
          <a:lstStyle/>
          <a:p>
            <a:endParaRPr lang="ru-RU" dirty="0"/>
          </a:p>
          <a:p>
            <a:r>
              <a:rPr lang="ru-RU" dirty="0"/>
              <a:t>нормативную позицию, которая связана с усвоением норм и правил соответствующей деятельности;</a:t>
            </a:r>
          </a:p>
          <a:p>
            <a:r>
              <a:rPr lang="ru-RU" dirty="0" smtClean="0"/>
              <a:t>- </a:t>
            </a:r>
            <a:r>
              <a:rPr lang="ru-RU" dirty="0"/>
              <a:t>диалектическую позицию, которая предполагает ответ на вопрос: «Как можно изменить существующие правила и нормы?»;</a:t>
            </a:r>
          </a:p>
          <a:p>
            <a:r>
              <a:rPr lang="ru-RU" dirty="0"/>
              <a:t>— символическую позицию, которая позволяет ответить на вопросы: «Какое отношение существующие нормы и правила имеют лично к нему? В чем он видит смысл изучения связанного с ними объекта или явления</a:t>
            </a:r>
            <a:r>
              <a:rPr lang="ru-RU" dirty="0" smtClean="0"/>
              <a:t>?».</a:t>
            </a:r>
          </a:p>
          <a:p>
            <a:pPr marL="0" indent="0">
              <a:buNone/>
            </a:pPr>
            <a:r>
              <a:rPr lang="ru-RU" dirty="0"/>
              <a:t>Формирование данных позиций включает формулирование проблемы и постановку познавательной задачи, стоящей перед группой; поиск (обсуждения) лучшего решения; обобщение мнений и подведение итогов групповой работы; формулирование группового решения.</a:t>
            </a:r>
          </a:p>
        </p:txBody>
      </p:sp>
    </p:spTree>
    <p:extLst>
      <p:ext uri="{BB962C8B-B14F-4D97-AF65-F5344CB8AC3E}">
        <p14:creationId xmlns:p14="http://schemas.microsoft.com/office/powerpoint/2010/main" xmlns="" val="25383358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66346" y="933281"/>
            <a:ext cx="8596668" cy="1320800"/>
          </a:xfrm>
        </p:spPr>
        <p:txBody>
          <a:bodyPr>
            <a:normAutofit/>
          </a:bodyPr>
          <a:lstStyle/>
          <a:p>
            <a:r>
              <a:rPr lang="ru-RU" sz="2000" dirty="0">
                <a:solidFill>
                  <a:schemeClr val="tx1"/>
                </a:solidFill>
              </a:rPr>
              <a:t>В данный процесс как в процесс групповой деятельности может </a:t>
            </a:r>
            <a:r>
              <a:rPr lang="ru-RU" sz="2000" dirty="0" smtClean="0">
                <a:solidFill>
                  <a:schemeClr val="tx1"/>
                </a:solidFill>
              </a:rPr>
              <a:t>включаться следующее</a:t>
            </a:r>
            <a:r>
              <a:rPr lang="ru-RU" sz="2000" dirty="0">
                <a:solidFill>
                  <a:schemeClr val="tx1"/>
                </a:solidFill>
              </a:rPr>
              <a:t>:</a:t>
            </a:r>
            <a:br>
              <a:rPr lang="ru-RU" sz="2000" dirty="0">
                <a:solidFill>
                  <a:schemeClr val="tx1"/>
                </a:solidFill>
              </a:rPr>
            </a:br>
            <a:endParaRPr lang="ru-RU" sz="2000" dirty="0">
              <a:solidFill>
                <a:schemeClr val="tx1"/>
              </a:solidFill>
            </a:endParaRPr>
          </a:p>
        </p:txBody>
      </p:sp>
      <p:sp>
        <p:nvSpPr>
          <p:cNvPr id="3" name="Объект 2"/>
          <p:cNvSpPr>
            <a:spLocks noGrp="1"/>
          </p:cNvSpPr>
          <p:nvPr>
            <p:ph idx="1"/>
          </p:nvPr>
        </p:nvSpPr>
        <p:spPr/>
        <p:txBody>
          <a:bodyPr/>
          <a:lstStyle/>
          <a:p>
            <a:endParaRPr lang="ru-RU" dirty="0"/>
          </a:p>
          <a:p>
            <a:r>
              <a:rPr lang="ru-RU" dirty="0"/>
              <a:t>1) распределение совместных действий и операций (в том числе обмен способами действия), определение последовательности их выполнения;</a:t>
            </a:r>
          </a:p>
          <a:p>
            <a:r>
              <a:rPr lang="ru-RU" dirty="0"/>
              <a:t>2) планирование общих и индивидуальных способов работы;</a:t>
            </a:r>
          </a:p>
          <a:p>
            <a:r>
              <a:rPr lang="ru-RU" dirty="0"/>
              <a:t>3) коммуникация, обеспечивающая реализацию процессов распределения, обмена и </a:t>
            </a:r>
            <a:r>
              <a:rPr lang="ru-RU" dirty="0" err="1"/>
              <a:t>взаимодополнения</a:t>
            </a:r>
            <a:r>
              <a:rPr lang="ru-RU" dirty="0"/>
              <a:t>, и формирование взаимопонимания;</a:t>
            </a:r>
          </a:p>
          <a:p>
            <a:r>
              <a:rPr lang="ru-RU" dirty="0"/>
              <a:t>4) рефлексия, связанная с изменением или формированием отношения к собственному действию в контексте содержания и форм совместной работы.</a:t>
            </a:r>
          </a:p>
        </p:txBody>
      </p:sp>
    </p:spTree>
    <p:extLst>
      <p:ext uri="{BB962C8B-B14F-4D97-AF65-F5344CB8AC3E}">
        <p14:creationId xmlns:p14="http://schemas.microsoft.com/office/powerpoint/2010/main" xmlns="" val="618456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9865" y="315589"/>
            <a:ext cx="5615873" cy="1614811"/>
          </a:xfrm>
        </p:spPr>
        <p:txBody>
          <a:bodyPr>
            <a:normAutofit fontScale="90000"/>
          </a:bodyPr>
          <a:lstStyle/>
          <a:p>
            <a:r>
              <a:rPr lang="ru-RU" dirty="0"/>
              <a:t>Комментированное рисование - одна из современных педагогических технологий, определяющих развитие ребенка</a:t>
            </a:r>
          </a:p>
        </p:txBody>
      </p:sp>
      <p:sp>
        <p:nvSpPr>
          <p:cNvPr id="3" name="Объект 2"/>
          <p:cNvSpPr>
            <a:spLocks noGrp="1"/>
          </p:cNvSpPr>
          <p:nvPr>
            <p:ph idx="1"/>
          </p:nvPr>
        </p:nvSpPr>
        <p:spPr>
          <a:xfrm>
            <a:off x="339865" y="3285366"/>
            <a:ext cx="5316468" cy="3572634"/>
          </a:xfrm>
        </p:spPr>
        <p:txBody>
          <a:bodyPr>
            <a:normAutofit lnSpcReduction="10000"/>
          </a:bodyPr>
          <a:lstStyle/>
          <a:p>
            <a:r>
              <a:rPr lang="ru-RU" dirty="0"/>
              <a:t>В процессе рисования у ребенка совершенствуются наблюдательность и эстетическое восприятие, художественный вкус и творческие способности. Но зачастую, в детском саду во время проведения изобразительной деятельности, воспитателям приходится сталкиваться с проблемой: дети боятся рисовать, им кажется, что они не умеют, у них ничего не получится. Они не решаются рассказать о том, что хотят нарисовать, опасаясь насмешек сверстников. Особенно остро данная проблема наблюдается у детей среднего дошкольного возраста. </a:t>
            </a:r>
          </a:p>
        </p:txBody>
      </p:sp>
      <p:pic>
        <p:nvPicPr>
          <p:cNvPr id="4" name="Рисунок 3"/>
          <p:cNvPicPr>
            <a:picLocks noChangeAspect="1"/>
          </p:cNvPicPr>
          <p:nvPr/>
        </p:nvPicPr>
        <p:blipFill>
          <a:blip r:embed="rId2"/>
          <a:stretch>
            <a:fillRect/>
          </a:stretch>
        </p:blipFill>
        <p:spPr>
          <a:xfrm>
            <a:off x="5955738" y="462258"/>
            <a:ext cx="6043739" cy="6043739"/>
          </a:xfrm>
          <a:prstGeom prst="rect">
            <a:avLst/>
          </a:prstGeom>
        </p:spPr>
      </p:pic>
    </p:spTree>
    <p:extLst>
      <p:ext uri="{BB962C8B-B14F-4D97-AF65-F5344CB8AC3E}">
        <p14:creationId xmlns:p14="http://schemas.microsoft.com/office/powerpoint/2010/main" xmlns="" val="21477709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77334" y="574535"/>
            <a:ext cx="4606765" cy="5466827"/>
          </a:xfrm>
        </p:spPr>
        <p:txBody>
          <a:bodyPr>
            <a:normAutofit lnSpcReduction="10000"/>
          </a:bodyPr>
          <a:lstStyle/>
          <a:p>
            <a:r>
              <a:rPr lang="ru-RU" dirty="0"/>
              <a:t>Как научить ребёнка верить в себя? Изначально они должны верить в то, что взрослый умеет рисовать всё, что угодно – всё, что захочет. Его картины рассказывают о жизни ребёнка, являются волшебным отражением и воплощением окружающей реальности на листе бумаги. Более того здесь всё может ожить и начать двигаться – именно это и привлекает интерес ребёнка  - дошкольника к рисованию, возможность сопереживания нарисованным героям и возможность « действовать» внутри нарисованной ситуации.</a:t>
            </a:r>
          </a:p>
          <a:p>
            <a:endParaRPr lang="ru-RU" dirty="0"/>
          </a:p>
          <a:p>
            <a:r>
              <a:rPr lang="ru-RU" i="1" dirty="0"/>
              <a:t>Оживить нарисованную ситуацию сможет прием комментированного рисования.</a:t>
            </a:r>
          </a:p>
        </p:txBody>
      </p:sp>
      <p:pic>
        <p:nvPicPr>
          <p:cNvPr id="4" name="Рисунок 3"/>
          <p:cNvPicPr>
            <a:picLocks noChangeAspect="1"/>
          </p:cNvPicPr>
          <p:nvPr/>
        </p:nvPicPr>
        <p:blipFill>
          <a:blip r:embed="rId2"/>
          <a:stretch>
            <a:fillRect/>
          </a:stretch>
        </p:blipFill>
        <p:spPr>
          <a:xfrm>
            <a:off x="5914940" y="1183123"/>
            <a:ext cx="6200016" cy="4133344"/>
          </a:xfrm>
          <a:prstGeom prst="rect">
            <a:avLst/>
          </a:prstGeom>
        </p:spPr>
      </p:pic>
    </p:spTree>
    <p:extLst>
      <p:ext uri="{BB962C8B-B14F-4D97-AF65-F5344CB8AC3E}">
        <p14:creationId xmlns:p14="http://schemas.microsoft.com/office/powerpoint/2010/main" xmlns="" val="13785589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09600"/>
            <a:ext cx="7908316" cy="1018543"/>
          </a:xfrm>
        </p:spPr>
        <p:txBody>
          <a:bodyPr>
            <a:normAutofit fontScale="90000"/>
          </a:bodyPr>
          <a:lstStyle/>
          <a:p>
            <a:r>
              <a:rPr lang="ru-RU" dirty="0"/>
              <a:t>Прием комментированного рисования </a:t>
            </a:r>
          </a:p>
        </p:txBody>
      </p:sp>
      <p:sp>
        <p:nvSpPr>
          <p:cNvPr id="3" name="Объект 2"/>
          <p:cNvSpPr>
            <a:spLocks noGrp="1"/>
          </p:cNvSpPr>
          <p:nvPr>
            <p:ph idx="1"/>
          </p:nvPr>
        </p:nvSpPr>
        <p:spPr>
          <a:xfrm>
            <a:off x="175628" y="1391846"/>
            <a:ext cx="6966050" cy="5356912"/>
          </a:xfrm>
        </p:spPr>
        <p:txBody>
          <a:bodyPr>
            <a:normAutofit/>
          </a:bodyPr>
          <a:lstStyle/>
          <a:p>
            <a:r>
              <a:rPr lang="ru-RU" dirty="0"/>
              <a:t>Прием комментированного рисования – это моделирование коммуникативной ситуации, центром которой является создание взрослым схематической зарисовки на тему, отражающую ближайший опыт детей, и </a:t>
            </a:r>
            <a:r>
              <a:rPr lang="ru-RU" dirty="0" smtClean="0"/>
              <a:t>организация </a:t>
            </a:r>
            <a:r>
              <a:rPr lang="ru-RU" dirty="0"/>
              <a:t>общения детей между собой</a:t>
            </a:r>
            <a:r>
              <a:rPr lang="ru-RU" dirty="0" smtClean="0"/>
              <a:t>.</a:t>
            </a:r>
          </a:p>
          <a:p>
            <a:r>
              <a:rPr lang="ru-RU" dirty="0"/>
              <a:t>Комментированное рисование в данных условиях становится системообразующим компонентом педагогического воздействия. Так, в процессе комментированного рисования по поводу схематичного изображения ситуаций, отражающих бытовой, игровой, познавательный и эмоциональный опыт детей (изображения выполняет взрослый мелом или маркером на доске, а сами дети также становятся объектами изображения), воспитанники вступают в общение, задавая друг другу вопросы, делают предположения, сообщения, т.е. упражняются в коммуникативных высказываниях.</a:t>
            </a:r>
          </a:p>
        </p:txBody>
      </p:sp>
      <p:pic>
        <p:nvPicPr>
          <p:cNvPr id="4" name="Рисунок 3"/>
          <p:cNvPicPr>
            <a:picLocks noChangeAspect="1"/>
          </p:cNvPicPr>
          <p:nvPr/>
        </p:nvPicPr>
        <p:blipFill>
          <a:blip r:embed="rId2"/>
          <a:stretch>
            <a:fillRect/>
          </a:stretch>
        </p:blipFill>
        <p:spPr>
          <a:xfrm>
            <a:off x="7141678" y="1628143"/>
            <a:ext cx="5050322" cy="4497528"/>
          </a:xfrm>
          <a:prstGeom prst="rect">
            <a:avLst/>
          </a:prstGeom>
        </p:spPr>
      </p:pic>
    </p:spTree>
    <p:extLst>
      <p:ext uri="{BB962C8B-B14F-4D97-AF65-F5344CB8AC3E}">
        <p14:creationId xmlns:p14="http://schemas.microsoft.com/office/powerpoint/2010/main" xmlns="" val="3750129562"/>
      </p:ext>
    </p:extLst>
  </p:cSld>
  <p:clrMapOvr>
    <a:masterClrMapping/>
  </p:clrMapOvr>
</p:sld>
</file>

<file path=ppt/theme/theme1.xml><?xml version="1.0" encoding="utf-8"?>
<a:theme xmlns:a="http://schemas.openxmlformats.org/drawingml/2006/main" name="Аспект">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96</TotalTime>
  <Words>1787</Words>
  <Application>Microsoft Office PowerPoint</Application>
  <PresentationFormat>Произвольный</PresentationFormat>
  <Paragraphs>75</Paragraphs>
  <Slides>21</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21</vt:i4>
      </vt:variant>
    </vt:vector>
  </HeadingPairs>
  <TitlesOfParts>
    <vt:vector size="22" baseType="lpstr">
      <vt:lpstr>Аспект</vt:lpstr>
      <vt:lpstr>Технология комментированного рисования</vt:lpstr>
      <vt:lpstr>Интерактивное взаимодействие</vt:lpstr>
      <vt:lpstr>Слайд 3</vt:lpstr>
      <vt:lpstr>Интерактивные методы обучения</vt:lpstr>
      <vt:lpstr>Каждый из участников такого интерактивного, влияющего друг на друга общения, должен освоить, отработать в паре или подгруппе, следующие позиции (по Н. Е. Вераксе): </vt:lpstr>
      <vt:lpstr>В данный процесс как в процесс групповой деятельности может включаться следующее: </vt:lpstr>
      <vt:lpstr>Комментированное рисование - одна из современных педагогических технологий, определяющих развитие ребенка</vt:lpstr>
      <vt:lpstr>Слайд 8</vt:lpstr>
      <vt:lpstr>Прием комментированного рисования </vt:lpstr>
      <vt:lpstr>Слайд 10</vt:lpstr>
      <vt:lpstr>Слайд 11</vt:lpstr>
      <vt:lpstr>Слайд 12</vt:lpstr>
      <vt:lpstr>Приём комментирующей речи</vt:lpstr>
      <vt:lpstr>Слайд 14</vt:lpstr>
      <vt:lpstr>Слайд 15</vt:lpstr>
      <vt:lpstr>Прием «Любопытный карандаш» </vt:lpstr>
      <vt:lpstr>Прием «Создание воображаемой ситуации» и «вхождение в рисунок» </vt:lpstr>
      <vt:lpstr>Приём « Рисование в паре со сверстником». </vt:lpstr>
      <vt:lpstr>Прием «Надевание» формы на изображение» </vt:lpstr>
      <vt:lpstr>Памятка для воспитателей: «Основные правила проведения комментированного рисования  </vt:lpstr>
      <vt:lpstr>СПАСИБО ЗА ВНИМАНИЕ!</vt:lpstr>
    </vt:vector>
  </TitlesOfParts>
  <Company>SPecialiST RePack</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Lenovo</dc:creator>
  <cp:lastModifiedBy>Владелец</cp:lastModifiedBy>
  <cp:revision>10</cp:revision>
  <dcterms:created xsi:type="dcterms:W3CDTF">2020-12-06T19:20:07Z</dcterms:created>
  <dcterms:modified xsi:type="dcterms:W3CDTF">2022-05-31T01:14:41Z</dcterms:modified>
</cp:coreProperties>
</file>