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24"/>
  </p:notesMasterIdLst>
  <p:sldIdLst>
    <p:sldId id="256" r:id="rId2"/>
    <p:sldId id="258" r:id="rId3"/>
    <p:sldId id="259" r:id="rId4"/>
    <p:sldId id="260" r:id="rId5"/>
    <p:sldId id="262" r:id="rId6"/>
    <p:sldId id="263" r:id="rId7"/>
    <p:sldId id="264" r:id="rId8"/>
    <p:sldId id="270" r:id="rId9"/>
    <p:sldId id="271" r:id="rId10"/>
    <p:sldId id="272" r:id="rId11"/>
    <p:sldId id="273" r:id="rId12"/>
    <p:sldId id="274" r:id="rId13"/>
    <p:sldId id="275" r:id="rId14"/>
    <p:sldId id="276" r:id="rId15"/>
    <p:sldId id="277" r:id="rId16"/>
    <p:sldId id="278" r:id="rId17"/>
    <p:sldId id="280" r:id="rId18"/>
    <p:sldId id="281" r:id="rId19"/>
    <p:sldId id="282" r:id="rId20"/>
    <p:sldId id="283" r:id="rId21"/>
    <p:sldId id="284" r:id="rId22"/>
    <p:sldId id="257" r:id="rId2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49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84CFE63-180E-4A4B-9501-96DCDC2A03C4}" type="datetimeFigureOut">
              <a:rPr lang="ru-RU" smtClean="0"/>
              <a:t>28.01.2022</a:t>
            </a:fld>
            <a:endParaRPr lang="ru-RU"/>
          </a:p>
        </p:txBody>
      </p:sp>
      <p:sp>
        <p:nvSpPr>
          <p:cNvPr id="4" name="Образ слайда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A3B0E5C-BD1B-4CC8-9265-C6234BC4836A}" type="slidenum">
              <a:rPr lang="ru-RU" smtClean="0"/>
              <a:t>‹#›</a:t>
            </a:fld>
            <a:endParaRPr lang="ru-RU"/>
          </a:p>
        </p:txBody>
      </p:sp>
    </p:spTree>
    <p:extLst>
      <p:ext uri="{BB962C8B-B14F-4D97-AF65-F5344CB8AC3E}">
        <p14:creationId xmlns:p14="http://schemas.microsoft.com/office/powerpoint/2010/main" val="41753549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sz="2400" dirty="0">
              <a:latin typeface="Times New Roman" panose="02020603050405020304" pitchFamily="18" charset="0"/>
              <a:cs typeface="Times New Roman" panose="02020603050405020304" pitchFamily="18" charset="0"/>
            </a:endParaRPr>
          </a:p>
        </p:txBody>
      </p:sp>
      <p:sp>
        <p:nvSpPr>
          <p:cNvPr id="4" name="Номер слайда 3"/>
          <p:cNvSpPr>
            <a:spLocks noGrp="1"/>
          </p:cNvSpPr>
          <p:nvPr>
            <p:ph type="sldNum" sz="quarter" idx="10"/>
          </p:nvPr>
        </p:nvSpPr>
        <p:spPr/>
        <p:txBody>
          <a:bodyPr/>
          <a:lstStyle/>
          <a:p>
            <a:fld id="{DA3B0E5C-BD1B-4CC8-9265-C6234BC4836A}" type="slidenum">
              <a:rPr lang="ru-RU" smtClean="0"/>
              <a:t>4</a:t>
            </a:fld>
            <a:endParaRPr lang="ru-RU"/>
          </a:p>
        </p:txBody>
      </p:sp>
    </p:spTree>
    <p:extLst>
      <p:ext uri="{BB962C8B-B14F-4D97-AF65-F5344CB8AC3E}">
        <p14:creationId xmlns:p14="http://schemas.microsoft.com/office/powerpoint/2010/main" val="177614253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rot="21374738">
            <a:off x="1401005" y="1464134"/>
            <a:ext cx="6277445" cy="2505895"/>
          </a:xfrm>
        </p:spPr>
        <p:txBody>
          <a:bodyPr anchor="b"/>
          <a:lstStyle>
            <a:lvl1pPr algn="ctr">
              <a:defRPr sz="6000"/>
            </a:lvl1pPr>
          </a:lstStyle>
          <a:p>
            <a:r>
              <a:rPr lang="ru-RU"/>
              <a:t>Образец заголовка</a:t>
            </a:r>
            <a:endParaRPr lang="en-US" dirty="0"/>
          </a:p>
        </p:txBody>
      </p:sp>
      <p:sp>
        <p:nvSpPr>
          <p:cNvPr id="3" name="Subtitle 2"/>
          <p:cNvSpPr>
            <a:spLocks noGrp="1"/>
          </p:cNvSpPr>
          <p:nvPr>
            <p:ph type="subTitle" idx="1"/>
          </p:nvPr>
        </p:nvSpPr>
        <p:spPr>
          <a:xfrm rot="21379302">
            <a:off x="1753004" y="4125543"/>
            <a:ext cx="5538922" cy="1226204"/>
          </a:xfrm>
        </p:spPr>
        <p:txBody>
          <a:bodyPr/>
          <a:lstStyle>
            <a:lvl1pPr marL="0" indent="0" algn="ctr">
              <a:buNone/>
              <a:defRPr sz="2400">
                <a:solidFill>
                  <a:srgbClr val="444200"/>
                </a:solidFill>
                <a:latin typeface="Graceful Mazurka" panose="02000606080000020004"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27A86D86-F345-4C74-9547-FB378BF9EAD1}" type="datetimeFigureOut">
              <a:rPr lang="ru-RU" smtClean="0"/>
              <a:t>28.01.2022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DF08945-B574-4852-814B-C9950B528BEC}" type="slidenum">
              <a:rPr lang="ru-RU" smtClean="0"/>
              <a:t>‹#›</a:t>
            </a:fld>
            <a:endParaRPr lang="ru-RU"/>
          </a:p>
        </p:txBody>
      </p:sp>
    </p:spTree>
    <p:extLst>
      <p:ext uri="{BB962C8B-B14F-4D97-AF65-F5344CB8AC3E}">
        <p14:creationId xmlns:p14="http://schemas.microsoft.com/office/powerpoint/2010/main" val="39414936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27A86D86-F345-4C74-9547-FB378BF9EAD1}" type="datetimeFigureOut">
              <a:rPr lang="ru-RU" smtClean="0"/>
              <a:t>28.01.2022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DF08945-B574-4852-814B-C9950B528BEC}" type="slidenum">
              <a:rPr lang="ru-RU" smtClean="0"/>
              <a:t>‹#›</a:t>
            </a:fld>
            <a:endParaRPr lang="ru-RU"/>
          </a:p>
        </p:txBody>
      </p:sp>
    </p:spTree>
    <p:extLst>
      <p:ext uri="{BB962C8B-B14F-4D97-AF65-F5344CB8AC3E}">
        <p14:creationId xmlns:p14="http://schemas.microsoft.com/office/powerpoint/2010/main" val="7248483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27A86D86-F345-4C74-9547-FB378BF9EAD1}" type="datetimeFigureOut">
              <a:rPr lang="ru-RU" smtClean="0"/>
              <a:t>28.01.2022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DF08945-B574-4852-814B-C9950B528BEC}" type="slidenum">
              <a:rPr lang="ru-RU" smtClean="0"/>
              <a:t>‹#›</a:t>
            </a:fld>
            <a:endParaRPr lang="ru-RU"/>
          </a:p>
        </p:txBody>
      </p:sp>
    </p:spTree>
    <p:extLst>
      <p:ext uri="{BB962C8B-B14F-4D97-AF65-F5344CB8AC3E}">
        <p14:creationId xmlns:p14="http://schemas.microsoft.com/office/powerpoint/2010/main" val="32994764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27A86D86-F345-4C74-9547-FB378BF9EAD1}" type="datetimeFigureOut">
              <a:rPr lang="ru-RU" smtClean="0"/>
              <a:t>28.01.2022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DF08945-B574-4852-814B-C9950B528BEC}" type="slidenum">
              <a:rPr lang="ru-RU" smtClean="0"/>
              <a:t>‹#›</a:t>
            </a:fld>
            <a:endParaRPr lang="ru-RU"/>
          </a:p>
        </p:txBody>
      </p:sp>
    </p:spTree>
    <p:extLst>
      <p:ext uri="{BB962C8B-B14F-4D97-AF65-F5344CB8AC3E}">
        <p14:creationId xmlns:p14="http://schemas.microsoft.com/office/powerpoint/2010/main" val="31511151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rot="217748">
            <a:off x="1508079" y="1455128"/>
            <a:ext cx="6264070" cy="2588458"/>
          </a:xfrm>
        </p:spPr>
        <p:txBody>
          <a:bodyPr anchor="b"/>
          <a:lstStyle>
            <a:lvl1pPr>
              <a:defRPr sz="6000"/>
            </a:lvl1pPr>
          </a:lstStyle>
          <a:p>
            <a:r>
              <a:rPr lang="ru-RU"/>
              <a:t>Образец заголовка</a:t>
            </a:r>
            <a:endParaRPr lang="en-US" dirty="0"/>
          </a:p>
        </p:txBody>
      </p:sp>
      <p:sp>
        <p:nvSpPr>
          <p:cNvPr id="3" name="Text Placeholder 2"/>
          <p:cNvSpPr>
            <a:spLocks noGrp="1"/>
          </p:cNvSpPr>
          <p:nvPr>
            <p:ph type="body" idx="1"/>
          </p:nvPr>
        </p:nvSpPr>
        <p:spPr>
          <a:xfrm rot="217748">
            <a:off x="1518213" y="4204805"/>
            <a:ext cx="6104080" cy="1171434"/>
          </a:xfrm>
        </p:spPr>
        <p:txBody>
          <a:bodyPr/>
          <a:lstStyle>
            <a:lvl1pPr marL="0" indent="0" algn="ctr">
              <a:buNone/>
              <a:defRPr sz="2400">
                <a:solidFill>
                  <a:srgbClr val="444200"/>
                </a:solidFill>
                <a:effectLst/>
                <a:latin typeface="Graceful Mazurka" panose="02000606080000020004" pitchFamily="2"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27A86D86-F345-4C74-9547-FB378BF9EAD1}" type="datetimeFigureOut">
              <a:rPr lang="ru-RU" smtClean="0"/>
              <a:t>28.01.2022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DF08945-B574-4852-814B-C9950B528BEC}" type="slidenum">
              <a:rPr lang="ru-RU" smtClean="0"/>
              <a:t>‹#›</a:t>
            </a:fld>
            <a:endParaRPr lang="ru-RU"/>
          </a:p>
        </p:txBody>
      </p:sp>
    </p:spTree>
    <p:extLst>
      <p:ext uri="{BB962C8B-B14F-4D97-AF65-F5344CB8AC3E}">
        <p14:creationId xmlns:p14="http://schemas.microsoft.com/office/powerpoint/2010/main" val="39690814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27A86D86-F345-4C74-9547-FB378BF9EAD1}" type="datetimeFigureOut">
              <a:rPr lang="ru-RU" smtClean="0"/>
              <a:t>28.01.2022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DF08945-B574-4852-814B-C9950B528BEC}" type="slidenum">
              <a:rPr lang="ru-RU" smtClean="0"/>
              <a:t>‹#›</a:t>
            </a:fld>
            <a:endParaRPr lang="ru-RU"/>
          </a:p>
        </p:txBody>
      </p:sp>
    </p:spTree>
    <p:extLst>
      <p:ext uri="{BB962C8B-B14F-4D97-AF65-F5344CB8AC3E}">
        <p14:creationId xmlns:p14="http://schemas.microsoft.com/office/powerpoint/2010/main" val="15832865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ru-RU"/>
              <a:t>Образец заголовка</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29842" y="2505075"/>
            <a:ext cx="3868340"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4629150" y="2505075"/>
            <a:ext cx="3887391"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27A86D86-F345-4C74-9547-FB378BF9EAD1}" type="datetimeFigureOut">
              <a:rPr lang="ru-RU" smtClean="0"/>
              <a:t>28.01.2022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DF08945-B574-4852-814B-C9950B528BEC}" type="slidenum">
              <a:rPr lang="ru-RU" smtClean="0"/>
              <a:t>‹#›</a:t>
            </a:fld>
            <a:endParaRPr lang="ru-RU"/>
          </a:p>
        </p:txBody>
      </p:sp>
    </p:spTree>
    <p:extLst>
      <p:ext uri="{BB962C8B-B14F-4D97-AF65-F5344CB8AC3E}">
        <p14:creationId xmlns:p14="http://schemas.microsoft.com/office/powerpoint/2010/main" val="31012315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27A86D86-F345-4C74-9547-FB378BF9EAD1}" type="datetimeFigureOut">
              <a:rPr lang="ru-RU" smtClean="0"/>
              <a:t>28.01.2022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DF08945-B574-4852-814B-C9950B528BEC}" type="slidenum">
              <a:rPr lang="ru-RU" smtClean="0"/>
              <a:t>‹#›</a:t>
            </a:fld>
            <a:endParaRPr lang="ru-RU"/>
          </a:p>
        </p:txBody>
      </p:sp>
    </p:spTree>
    <p:extLst>
      <p:ext uri="{BB962C8B-B14F-4D97-AF65-F5344CB8AC3E}">
        <p14:creationId xmlns:p14="http://schemas.microsoft.com/office/powerpoint/2010/main" val="14281502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A86D86-F345-4C74-9547-FB378BF9EAD1}" type="datetimeFigureOut">
              <a:rPr lang="ru-RU" smtClean="0"/>
              <a:t>28.01.2022</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DF08945-B574-4852-814B-C9950B528BEC}" type="slidenum">
              <a:rPr lang="ru-RU" smtClean="0"/>
              <a:t>‹#›</a:t>
            </a:fld>
            <a:endParaRPr lang="ru-RU"/>
          </a:p>
        </p:txBody>
      </p:sp>
    </p:spTree>
    <p:extLst>
      <p:ext uri="{BB962C8B-B14F-4D97-AF65-F5344CB8AC3E}">
        <p14:creationId xmlns:p14="http://schemas.microsoft.com/office/powerpoint/2010/main" val="32318546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ru-RU"/>
              <a:t>Образец заголовка</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27A86D86-F345-4C74-9547-FB378BF9EAD1}" type="datetimeFigureOut">
              <a:rPr lang="ru-RU" smtClean="0"/>
              <a:t>28.01.2022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DF08945-B574-4852-814B-C9950B528BEC}" type="slidenum">
              <a:rPr lang="ru-RU" smtClean="0"/>
              <a:t>‹#›</a:t>
            </a:fld>
            <a:endParaRPr lang="ru-RU"/>
          </a:p>
        </p:txBody>
      </p:sp>
    </p:spTree>
    <p:extLst>
      <p:ext uri="{BB962C8B-B14F-4D97-AF65-F5344CB8AC3E}">
        <p14:creationId xmlns:p14="http://schemas.microsoft.com/office/powerpoint/2010/main" val="985961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ru-RU"/>
              <a:t>Образец заголовка</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27A86D86-F345-4C74-9547-FB378BF9EAD1}" type="datetimeFigureOut">
              <a:rPr lang="ru-RU" smtClean="0"/>
              <a:t>28.01.2022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DF08945-B574-4852-814B-C9950B528BEC}" type="slidenum">
              <a:rPr lang="ru-RU" smtClean="0"/>
              <a:t>‹#›</a:t>
            </a:fld>
            <a:endParaRPr lang="ru-RU"/>
          </a:p>
        </p:txBody>
      </p:sp>
    </p:spTree>
    <p:extLst>
      <p:ext uri="{BB962C8B-B14F-4D97-AF65-F5344CB8AC3E}">
        <p14:creationId xmlns:p14="http://schemas.microsoft.com/office/powerpoint/2010/main" val="36092934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scene3d>
              <a:camera prst="orthographicFront"/>
              <a:lightRig rig="morning" dir="t"/>
            </a:scene3d>
            <a:sp3d extrusionH="57150" contourW="12700" prstMaterial="matte">
              <a:bevelT w="38100" h="38100"/>
              <a:contourClr>
                <a:srgbClr val="808000"/>
              </a:contourClr>
            </a:sp3d>
          </a:bodyPr>
          <a:lstStyle/>
          <a:p>
            <a:r>
              <a:rPr lang="ru-RU"/>
              <a:t>Образец заголовка</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A86D86-F345-4C74-9547-FB378BF9EAD1}" type="datetimeFigureOut">
              <a:rPr lang="ru-RU" smtClean="0"/>
              <a:t>28.01.2022</a:t>
            </a:fld>
            <a:endParaRPr lang="ru-RU"/>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F08945-B574-4852-814B-C9950B528BEC}" type="slidenum">
              <a:rPr lang="ru-RU" smtClean="0"/>
              <a:t>‹#›</a:t>
            </a:fld>
            <a:endParaRPr lang="ru-RU"/>
          </a:p>
        </p:txBody>
      </p:sp>
    </p:spTree>
    <p:extLst>
      <p:ext uri="{BB962C8B-B14F-4D97-AF65-F5344CB8AC3E}">
        <p14:creationId xmlns:p14="http://schemas.microsoft.com/office/powerpoint/2010/main" val="2904173983"/>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lnSpc>
          <a:spcPct val="90000"/>
        </a:lnSpc>
        <a:spcBef>
          <a:spcPct val="0"/>
        </a:spcBef>
        <a:buNone/>
        <a:defRPr sz="5400" kern="1200">
          <a:solidFill>
            <a:srgbClr val="A29E00"/>
          </a:solidFill>
          <a:latin typeface="Graceful Mazurka" panose="02000606080000020004" pitchFamily="2"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08329DCC-28F2-441D-A1E0-AE38C0211A0B}"/>
              </a:ext>
            </a:extLst>
          </p:cNvPr>
          <p:cNvSpPr>
            <a:spLocks noGrp="1"/>
          </p:cNvSpPr>
          <p:nvPr>
            <p:ph type="ctrTitle"/>
          </p:nvPr>
        </p:nvSpPr>
        <p:spPr>
          <a:xfrm rot="21374738">
            <a:off x="1354309" y="1430447"/>
            <a:ext cx="6277445" cy="3098648"/>
          </a:xfrm>
        </p:spPr>
        <p:txBody>
          <a:bodyPr>
            <a:noAutofit/>
          </a:bodyPr>
          <a:lstStyle/>
          <a:p>
            <a:r>
              <a:rPr lang="ru-RU" sz="3600" dirty="0" smtClean="0">
                <a:effectLst>
                  <a:outerShdw blurRad="38100" dist="38100" dir="2700000" algn="tl">
                    <a:srgbClr val="000000">
                      <a:alpha val="43137"/>
                    </a:srgbClr>
                  </a:outerShdw>
                </a:effectLst>
              </a:rPr>
              <a:t> </a:t>
            </a:r>
            <a:r>
              <a:rPr lang="ru-RU" sz="3200" dirty="0" smtClean="0">
                <a:effectLst>
                  <a:outerShdw blurRad="38100" dist="38100" dir="2700000" algn="tl">
                    <a:srgbClr val="000000">
                      <a:alpha val="43137"/>
                    </a:srgbClr>
                  </a:outerShdw>
                </a:effectLst>
              </a:rPr>
              <a:t> </a:t>
            </a:r>
            <a:r>
              <a:rPr lang="ru-RU" sz="4400" dirty="0" smtClean="0">
                <a:effectLst>
                  <a:outerShdw blurRad="38100" dist="38100" dir="2700000" algn="tl">
                    <a:srgbClr val="000000">
                      <a:alpha val="43137"/>
                    </a:srgbClr>
                  </a:outerShdw>
                </a:effectLst>
              </a:rPr>
              <a:t>Методика развития детского живописно-графического творчества и рисовании </a:t>
            </a:r>
            <a:endParaRPr lang="ru-RU" sz="4400" dirty="0">
              <a:effectLst>
                <a:outerShdw blurRad="38100" dist="38100" dir="2700000" algn="tl">
                  <a:srgbClr val="000000">
                    <a:alpha val="43137"/>
                  </a:srgbClr>
                </a:outerShdw>
              </a:effectLst>
            </a:endParaRPr>
          </a:p>
        </p:txBody>
      </p:sp>
      <p:sp>
        <p:nvSpPr>
          <p:cNvPr id="3" name="Подзаголовок 2">
            <a:extLst>
              <a:ext uri="{FF2B5EF4-FFF2-40B4-BE49-F238E27FC236}">
                <a16:creationId xmlns="" xmlns:a16="http://schemas.microsoft.com/office/drawing/2014/main" id="{78ED19EC-9E57-4B87-8C0D-820143C780F8}"/>
              </a:ext>
            </a:extLst>
          </p:cNvPr>
          <p:cNvSpPr>
            <a:spLocks noGrp="1"/>
          </p:cNvSpPr>
          <p:nvPr>
            <p:ph type="subTitle" idx="1"/>
          </p:nvPr>
        </p:nvSpPr>
        <p:spPr>
          <a:xfrm rot="21379302">
            <a:off x="4930783" y="4624734"/>
            <a:ext cx="2875349" cy="513036"/>
          </a:xfrm>
        </p:spPr>
        <p:txBody>
          <a:bodyPr>
            <a:normAutofit fontScale="92500"/>
          </a:bodyPr>
          <a:lstStyle/>
          <a:p>
            <a:pPr algn="l"/>
            <a:r>
              <a:rPr lang="ru-RU" sz="1600" b="1" dirty="0" smtClean="0"/>
              <a:t>Подготовила:</a:t>
            </a:r>
            <a:r>
              <a:rPr lang="en-US" sz="1600" b="1" dirty="0" smtClean="0"/>
              <a:t> </a:t>
            </a:r>
            <a:r>
              <a:rPr lang="ru-RU" sz="1600" b="1" dirty="0" err="1" smtClean="0"/>
              <a:t>Муркина</a:t>
            </a:r>
            <a:r>
              <a:rPr lang="ru-RU" sz="1600" b="1" dirty="0" smtClean="0"/>
              <a:t> М.В</a:t>
            </a:r>
            <a:r>
              <a:rPr lang="ru-RU" b="1" dirty="0" smtClean="0"/>
              <a:t>.</a:t>
            </a:r>
            <a:endParaRPr lang="ru-RU" b="1" dirty="0"/>
          </a:p>
        </p:txBody>
      </p:sp>
    </p:spTree>
    <p:extLst>
      <p:ext uri="{BB962C8B-B14F-4D97-AF65-F5344CB8AC3E}">
        <p14:creationId xmlns:p14="http://schemas.microsoft.com/office/powerpoint/2010/main" val="2036767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2708" y="627961"/>
            <a:ext cx="8560106" cy="5549002"/>
          </a:xfrm>
        </p:spPr>
        <p:txBody>
          <a:bodyPr>
            <a:noAutofit/>
          </a:bodyPr>
          <a:lstStyle/>
          <a:p>
            <a:pPr marL="0" indent="0" algn="just">
              <a:buNone/>
            </a:pPr>
            <a:r>
              <a:rPr lang="ru-RU" sz="2400" dirty="0" smtClean="0">
                <a:latin typeface="Times New Roman" panose="02020603050405020304" pitchFamily="18" charset="0"/>
                <a:cs typeface="Times New Roman" panose="02020603050405020304" pitchFamily="18" charset="0"/>
              </a:rPr>
              <a:t> Ошибочно </a:t>
            </a:r>
            <a:r>
              <a:rPr lang="ru-RU" sz="2400" dirty="0">
                <a:latin typeface="Times New Roman" panose="02020603050405020304" pitchFamily="18" charset="0"/>
                <a:cs typeface="Times New Roman" panose="02020603050405020304" pitchFamily="18" charset="0"/>
              </a:rPr>
              <a:t>также обучать детей изображать дерево только целиком, не допуская вариативности в композиции, технике, форме самого дерева. В этом возрасте мелкие изобразительные действия (напри­мер, рисование веток) пока еще сложны детям. Гораздо легче начинать обучение с рисования крупных веток, расположенных на крупных стволах, которые изображаются фрагментарно, т.е. только часть ствола (вид на дерево на уровне его веток). При таком расположении можно отработать приемы рисования веток разной толщины. В ка­честве дополнительного материала подойдут полоски, выполненные из картона (3x7; 5х 10). Полоски торцом опускают в краску, а затем ими ставят отпечатки, имитирующие ветки. После этого дети про­водят тонкой кисточкой по образовавшимся следам, закрепляя навык изображения веток, устремленных вверх. Расширение видового раз­нообразия деревьев их форм и способов изображения дает детям возможность варьировать содержание рисунка.</a:t>
            </a:r>
          </a:p>
          <a:p>
            <a:pPr algn="just"/>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727932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idx="1"/>
          </p:nvPr>
        </p:nvSpPr>
        <p:spPr>
          <a:xfrm>
            <a:off x="561859" y="484742"/>
            <a:ext cx="8262651" cy="5692221"/>
          </a:xfrm>
        </p:spPr>
        <p:txBody>
          <a:bodyPr>
            <a:normAutofit fontScale="92500" lnSpcReduction="10000"/>
          </a:bodyPr>
          <a:lstStyle/>
          <a:p>
            <a:pPr marL="0" indent="0" algn="just">
              <a:lnSpc>
                <a:spcPct val="110000"/>
              </a:lnSpc>
              <a:buNone/>
            </a:pPr>
            <a:r>
              <a:rPr lang="ru-RU" dirty="0">
                <a:latin typeface="Times New Roman" panose="02020603050405020304" pitchFamily="18" charset="0"/>
                <a:cs typeface="Times New Roman" panose="02020603050405020304" pitchFamily="18" charset="0"/>
              </a:rPr>
              <a:t>Каждая из представленных композиций имеет свой неповторимый характер, который позволяет не только раскрыть образ, но и передать свое отношение к нему. В процессе занятия малыши все время ак­тивны, в их сознании живет образ, который они воплощают в ри­сунке. А для того чтобы образы были интересны и индивидуальны, в процессе обучения необходимо предоставлять детям разнообразные педагогические эскизы, отражающие различные композиционные решения, техники выполнения одного и того же предмета, объекта и явления. В качестве демонстрационного материала кроме эскизов можно использовать репродукции, фотографии, детские работы</a:t>
            </a:r>
            <a:r>
              <a:rPr lang="ru-RU" dirty="0"/>
              <a:t>.</a:t>
            </a:r>
            <a:endParaRPr lang="ru-RU" dirty="0"/>
          </a:p>
        </p:txBody>
      </p:sp>
    </p:spTree>
    <p:extLst>
      <p:ext uri="{BB962C8B-B14F-4D97-AF65-F5344CB8AC3E}">
        <p14:creationId xmlns:p14="http://schemas.microsoft.com/office/powerpoint/2010/main" val="23168410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3387" y="187288"/>
            <a:ext cx="8802477" cy="6066794"/>
          </a:xfrm>
        </p:spPr>
        <p:txBody>
          <a:bodyPr>
            <a:noAutofit/>
          </a:bodyPr>
          <a:lstStyle/>
          <a:p>
            <a:pPr marL="0" indent="0" algn="just">
              <a:lnSpc>
                <a:spcPct val="100000"/>
              </a:lnSpc>
              <a:buNone/>
            </a:pPr>
            <a:r>
              <a:rPr lang="ru-RU" sz="2600" dirty="0">
                <a:latin typeface="Times New Roman" panose="02020603050405020304" pitchFamily="18" charset="0"/>
                <a:cs typeface="Times New Roman" panose="02020603050405020304" pitchFamily="18" charset="0"/>
              </a:rPr>
              <a:t>Такое видовое, техническое и содержательное многообразие мате­риала стимулирует собственное творчество детей, вернее, его первые проявления. В этом возрасте очень важно показать детям, насколько разнообразны мир и возможности его изображения. И в этом случае самое главное — научить детей изобразительным приемам, которые они могут использовать самостоятельно для создания любого рисун­ка. Важно, чтобы дети усвоили принцип изображения того или ино­го объекта.</a:t>
            </a:r>
          </a:p>
          <a:p>
            <a:pPr marL="0" indent="0" algn="just">
              <a:lnSpc>
                <a:spcPct val="100000"/>
              </a:lnSpc>
              <a:buNone/>
            </a:pPr>
            <a:r>
              <a:rPr lang="ru-RU" sz="2600" dirty="0">
                <a:latin typeface="Times New Roman" panose="02020603050405020304" pitchFamily="18" charset="0"/>
                <a:cs typeface="Times New Roman" panose="02020603050405020304" pitchFamily="18" charset="0"/>
              </a:rPr>
              <a:t>В младшем дошкольном возрасте в зависимости от уровня под­готовки по-разному проявляется активность ребенка. То она осно­вана на подражании педагогу, когда он показывает новые движения, которыми необходимо овладеть детям, то характеризуется проявле­нием «самости», когда малыш самостоятельно пытается изобразить что-либо, не допуская вмешательства взрослого. И в одном и в дру­гом случае педагог остается направляющим процесс рисования, во­время корректируя деятельность детей, не разрушая творческой инициативы. </a:t>
            </a:r>
            <a:endParaRPr lang="ru-RU"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942776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64405" y="286438"/>
            <a:ext cx="8582139" cy="6323681"/>
          </a:xfrm>
        </p:spPr>
        <p:txBody>
          <a:bodyPr>
            <a:noAutofit/>
          </a:bodyPr>
          <a:lstStyle/>
          <a:p>
            <a:pPr marL="0" indent="0" algn="just">
              <a:lnSpc>
                <a:spcPct val="120000"/>
              </a:lnSpc>
              <a:buNone/>
            </a:pPr>
            <a:r>
              <a:rPr lang="ru-RU" sz="2400" dirty="0">
                <a:latin typeface="Times New Roman" panose="02020603050405020304" pitchFamily="18" charset="0"/>
                <a:cs typeface="Times New Roman" panose="02020603050405020304" pitchFamily="18" charset="0"/>
              </a:rPr>
              <a:t>Оказывая помощь, важно не нарисовать за ребенка, а помочь ему самому достичь результата. Для этого можно использовать прием детальной отработки приема рисования, в процессе которого педагог контролирует правильность выполнения рисовального дви­жения, повторяя его либо параллельно с ребенком, либо вместе с ним, но на отдельном листочке. Как только ребенок поймет суть вы­полняемого движения, он переносит его на работу уже самостоятель­но. Когда занятие проводится с большой группой, такой прием ока­зывается не всегда реализуемым из-за ограниченности во времени. Но в этом случае в начале занятия можно провести небольшое упраж­нение со всеми детьми, в ходе которого на маленьких листочках дети ритмично выполняют то или иное движение, необходимое впослед­ствии для создания образа. </a:t>
            </a: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826947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28649" y="528809"/>
            <a:ext cx="8272979" cy="5648153"/>
          </a:xfrm>
        </p:spPr>
        <p:txBody>
          <a:bodyPr>
            <a:normAutofit fontScale="85000" lnSpcReduction="10000"/>
          </a:bodyPr>
          <a:lstStyle/>
          <a:p>
            <a:pPr marL="0" indent="0" algn="just">
              <a:lnSpc>
                <a:spcPct val="120000"/>
              </a:lnSpc>
              <a:buNone/>
            </a:pPr>
            <a:r>
              <a:rPr lang="ru-RU" dirty="0" smtClean="0">
                <a:latin typeface="Times New Roman" panose="02020603050405020304" pitchFamily="18" charset="0"/>
                <a:cs typeface="Times New Roman" panose="02020603050405020304" pitchFamily="18" charset="0"/>
              </a:rPr>
              <a:t>Если </a:t>
            </a:r>
            <a:r>
              <a:rPr lang="ru-RU" dirty="0">
                <a:latin typeface="Times New Roman" panose="02020603050405020304" pitchFamily="18" charset="0"/>
                <a:cs typeface="Times New Roman" panose="02020603050405020304" pitchFamily="18" charset="0"/>
              </a:rPr>
              <a:t>в раннем возрасте дети только учатся держать инструменты, то в младшем возрасте они могут делать это правильно. Без знания особенностей работы карандашом или кистью у ребенка, предостав­ленного самому себе при выполнении задания, закрепятся непра­вильные навыки, изменить которые будет значительно труднее, осо­бенно если это касается технических приемов рисования.</a:t>
            </a:r>
          </a:p>
          <a:p>
            <a:pPr marL="0" indent="0" algn="just">
              <a:lnSpc>
                <a:spcPct val="120000"/>
              </a:lnSpc>
              <a:buNone/>
            </a:pPr>
            <a:r>
              <a:rPr lang="ru-RU" dirty="0">
                <a:latin typeface="Times New Roman" panose="02020603050405020304" pitchFamily="18" charset="0"/>
                <a:cs typeface="Times New Roman" panose="02020603050405020304" pitchFamily="18" charset="0"/>
              </a:rPr>
              <a:t>Как мы уже говорили, один из эффективных приемов наглядного обучения — эскизы, выполненные педагогом. Их основные отли­чия — изобразительная грамотность и художественная выразитель­ность. Не следует упрощать изображение, делая его схематичным. Образ нужно сохранить живым, соответствующим реальному пред­мету.</a:t>
            </a:r>
          </a:p>
          <a:p>
            <a:pPr algn="just">
              <a:lnSpc>
                <a:spcPct val="120000"/>
              </a:lnSpc>
            </a:pP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24208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28650" y="341523"/>
            <a:ext cx="8239928" cy="5835440"/>
          </a:xfrm>
        </p:spPr>
        <p:txBody>
          <a:bodyPr/>
          <a:lstStyle/>
          <a:p>
            <a:pPr marL="0" indent="0" algn="just">
              <a:lnSpc>
                <a:spcPct val="100000"/>
              </a:lnSpc>
              <a:buNone/>
            </a:pPr>
            <a:r>
              <a:rPr lang="ru-RU" dirty="0">
                <a:latin typeface="Times New Roman" panose="02020603050405020304" pitchFamily="18" charset="0"/>
                <a:cs typeface="Times New Roman" panose="02020603050405020304" pitchFamily="18" charset="0"/>
              </a:rPr>
              <a:t>Например, при показе, как рисовать ель, надо исходить не только из требований программы для данного возраста, но и следовать по­ложению, что для детей важны два аспекта рисунка: эмоциональная выразительность и внешняя узнаваемость. Демонстрируя показ спо­соба изображения любого предмета (объекта), важно остановиться на следующих моментах: на его форме, размере, расположении на плоскости, ракурсе. Каждый из обозначенных аспектов может быть реализован с помощью техники, приема, наиболее подходящего к данной конкретной ситуации.</a:t>
            </a:r>
          </a:p>
          <a:p>
            <a:pPr marL="0" indent="0" algn="just">
              <a:lnSpc>
                <a:spcPct val="100000"/>
              </a:lnSpc>
              <a:buNone/>
            </a:pPr>
            <a:endParaRPr lang="ru-RU"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29270411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19490" y="594911"/>
            <a:ext cx="8582139" cy="6169446"/>
          </a:xfrm>
        </p:spPr>
        <p:txBody>
          <a:bodyPr>
            <a:noAutofit/>
          </a:bodyPr>
          <a:lstStyle/>
          <a:p>
            <a:pPr marL="0" indent="0" algn="just">
              <a:lnSpc>
                <a:spcPct val="100000"/>
              </a:lnSpc>
              <a:buNone/>
            </a:pPr>
            <a:r>
              <a:rPr lang="ru-RU" sz="2400" dirty="0" smtClean="0">
                <a:latin typeface="Times New Roman" panose="02020603050405020304" pitchFamily="18" charset="0"/>
                <a:cs typeface="Times New Roman" panose="02020603050405020304" pitchFamily="18" charset="0"/>
              </a:rPr>
              <a:t>Например, </a:t>
            </a:r>
            <a:r>
              <a:rPr lang="ru-RU" sz="2400" dirty="0">
                <a:latin typeface="Times New Roman" panose="02020603050405020304" pitchFamily="18" charset="0"/>
                <a:cs typeface="Times New Roman" panose="02020603050405020304" pitchFamily="18" charset="0"/>
              </a:rPr>
              <a:t>ель можно изобразить несколькими способами. Любая ель по форме напоминает треугольник (равносторонний, равнобедренный и т.д.), который наносится легким контуром на уже подготовленный детьми фон. Контур можно нанести следующим образом: взять две тонкие кисточки, поставить их в одну точку (это будет макушка ели). Затем провести одно­временно две диагональные линии от общей точки и соединить линии в одну направив их друг к другу. Далее взять одну кисточку № 5 — 7 и поставить мазок (</a:t>
            </a:r>
            <a:r>
              <a:rPr lang="ru-RU" sz="2400" dirty="0" err="1">
                <a:latin typeface="Times New Roman" panose="02020603050405020304" pitchFamily="18" charset="0"/>
                <a:cs typeface="Times New Roman" panose="02020603050405020304" pitchFamily="18" charset="0"/>
              </a:rPr>
              <a:t>примакиванием</a:t>
            </a:r>
            <a:r>
              <a:rPr lang="ru-RU" sz="2400" dirty="0">
                <a:latin typeface="Times New Roman" panose="02020603050405020304" pitchFamily="18" charset="0"/>
                <a:cs typeface="Times New Roman" panose="02020603050405020304" pitchFamily="18" charset="0"/>
              </a:rPr>
              <a:t>) в место, где обозначена макушка. Потом поставить два мазка чуть ниже и дальше увеличивать количество мазков в пределах нарисованного контура. Как только крупные мазки нанесены, нужно взять щетинную кисточку, на которую набрать темно-зеленую краску и оживить образовавшиеся от мазков ветки ели</a:t>
            </a:r>
            <a:r>
              <a:rPr lang="ru-RU" sz="2400" dirty="0" smtClean="0">
                <a:latin typeface="Times New Roman" panose="02020603050405020304" pitchFamily="18" charset="0"/>
                <a:cs typeface="Times New Roman" panose="02020603050405020304" pitchFamily="18" charset="0"/>
              </a:rPr>
              <a:t>.</a:t>
            </a: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092747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94911" y="495760"/>
            <a:ext cx="8328751" cy="5827922"/>
          </a:xfrm>
        </p:spPr>
        <p:txBody>
          <a:bodyPr>
            <a:normAutofit/>
          </a:bodyPr>
          <a:lstStyle/>
          <a:p>
            <a:pPr marL="0" indent="0" algn="just">
              <a:lnSpc>
                <a:spcPct val="100000"/>
              </a:lnSpc>
              <a:buNone/>
            </a:pPr>
            <a:r>
              <a:rPr lang="ru-RU" dirty="0">
                <a:latin typeface="Times New Roman" panose="02020603050405020304" pitchFamily="18" charset="0"/>
                <a:cs typeface="Times New Roman" panose="02020603050405020304" pitchFamily="18" charset="0"/>
              </a:rPr>
              <a:t>Другой способ. Сначала обозначить общий силуэт ели, используя как предыдущий способ, так и трафарет. Затем средней кисточкой (№ 3 — 5) нарисовать ствол в пределах силуэта, а потом взять зубную щетку, на кото­рую нанесена зеленая краска, и, держа щетку горизонтально к поверхности листа, нанести мазки, частично перекрывая ствол, но при этом не выходя за контур</a:t>
            </a:r>
            <a:r>
              <a:rPr lang="ru-RU" dirty="0" smtClean="0">
                <a:latin typeface="Times New Roman" panose="02020603050405020304" pitchFamily="18" charset="0"/>
                <a:cs typeface="Times New Roman" panose="02020603050405020304" pitchFamily="18" charset="0"/>
              </a:rPr>
              <a:t>.</a:t>
            </a:r>
            <a:r>
              <a:rPr lang="ru-RU" dirty="0">
                <a:latin typeface="Times New Roman" panose="02020603050405020304" pitchFamily="18" charset="0"/>
                <a:cs typeface="Times New Roman" panose="02020603050405020304" pitchFamily="18" charset="0"/>
              </a:rPr>
              <a:t> </a:t>
            </a:r>
            <a:endParaRPr lang="ru-RU" dirty="0" smtClean="0">
              <a:latin typeface="Times New Roman" panose="02020603050405020304" pitchFamily="18" charset="0"/>
              <a:cs typeface="Times New Roman" panose="02020603050405020304" pitchFamily="18" charset="0"/>
            </a:endParaRPr>
          </a:p>
          <a:p>
            <a:pPr marL="0" indent="0" algn="just">
              <a:lnSpc>
                <a:spcPct val="100000"/>
              </a:lnSpc>
              <a:buNone/>
            </a:pPr>
            <a:r>
              <a:rPr lang="ru-RU" dirty="0" smtClean="0">
                <a:latin typeface="Times New Roman" panose="02020603050405020304" pitchFamily="18" charset="0"/>
                <a:cs typeface="Times New Roman" panose="02020603050405020304" pitchFamily="18" charset="0"/>
              </a:rPr>
              <a:t>Такие </a:t>
            </a:r>
            <a:r>
              <a:rPr lang="ru-RU" dirty="0">
                <a:latin typeface="Times New Roman" panose="02020603050405020304" pitchFamily="18" charset="0"/>
                <a:cs typeface="Times New Roman" panose="02020603050405020304" pitchFamily="18" charset="0"/>
              </a:rPr>
              <a:t>приемы рисования помогают детям создать образ, не опу­скаясь до примитивизма. Они остаются актуальными до тех пор, пока дети не приобретут навыки свободного владения кистью, тогда им дополнительные средства будут не нужны</a:t>
            </a:r>
            <a:endParaRPr lang="ru-RU"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17646049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29498" y="705080"/>
            <a:ext cx="8184844" cy="5883006"/>
          </a:xfrm>
        </p:spPr>
        <p:txBody>
          <a:bodyPr>
            <a:normAutofit fontScale="70000" lnSpcReduction="20000"/>
          </a:bodyPr>
          <a:lstStyle/>
          <a:p>
            <a:pPr marL="0" indent="0" algn="just">
              <a:lnSpc>
                <a:spcPct val="120000"/>
              </a:lnSpc>
              <a:buNone/>
            </a:pPr>
            <a:r>
              <a:rPr lang="ru-RU" sz="3100" dirty="0">
                <a:latin typeface="Times New Roman" panose="02020603050405020304" pitchFamily="18" charset="0"/>
                <a:cs typeface="Times New Roman" panose="02020603050405020304" pitchFamily="18" charset="0"/>
              </a:rPr>
              <a:t>Рисование с натуры в младшем возрасте пока еще недоступно в полной мере, поскольку дети не воспринимают предметы как объ­екты изображения. Для них предметный мир и рисунок — два разных явления, хотя в рисунке они его пытаются отражать, допуская ис­кажения в соответствии со своими видением и умениями. Однако приучать их к натурному рисованию необходимо уже в этом возрас­те. Любое умение формируется не сразу, а постепенно. Для того чтобы появилось новообразование, необходимо подготовить почву. С этой целью в младшем возрасте целесообразно при создании какого-то образа предоставлять по возможности и уместности реаль­ные предметы, чтобы дети в процессе рисования могли бы не только рассматривать эскизы и репродукции, но и обследовать сами пред­меты с целью более глубокого изучения их свойств и признаков. В этом случае ребенок будет учиться распределять внимание, анали­зировать, сравнивать рисунок с предметом</a:t>
            </a:r>
            <a:r>
              <a:rPr lang="ru-RU" dirty="0">
                <a:latin typeface="Times New Roman" panose="02020603050405020304" pitchFamily="18" charset="0"/>
                <a:cs typeface="Times New Roman" panose="02020603050405020304" pitchFamily="18" charset="0"/>
              </a:rPr>
              <a:t>.</a:t>
            </a:r>
          </a:p>
          <a:p>
            <a:pPr algn="just">
              <a:lnSpc>
                <a:spcPct val="120000"/>
              </a:lnSpc>
            </a:pP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152744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28650" y="341523"/>
            <a:ext cx="7886700" cy="5835440"/>
          </a:xfrm>
        </p:spPr>
        <p:txBody>
          <a:bodyPr>
            <a:normAutofit fontScale="85000" lnSpcReduction="20000"/>
          </a:bodyPr>
          <a:lstStyle/>
          <a:p>
            <a:pPr marL="0" indent="0" algn="just">
              <a:lnSpc>
                <a:spcPct val="120000"/>
              </a:lnSpc>
              <a:buNone/>
            </a:pPr>
            <a:r>
              <a:rPr lang="ru-RU" dirty="0">
                <a:latin typeface="Times New Roman" panose="02020603050405020304" pitchFamily="18" charset="0"/>
                <a:cs typeface="Times New Roman" panose="02020603050405020304" pitchFamily="18" charset="0"/>
              </a:rPr>
              <a:t>В тех случаях когда нельзя показать детям предмет, можно ис­пользовать педагогические эскизы или крупные репродукции. В про­цессе рисования не стоит убирать демонстрационный материал, поскольку образный опыт пока у детей еще маловат, зрительный ряд помогает не только его расширить, но и закрепить. Если же убрать демонстрируемые картинки, то дети в силу неустойчивости своего внимания останутся без наглядности и будут вынуждены действовать по инструкциям педагога. В результате у всех детей окажутся одина­ковые рисунки. Наглядность дает детям возможность выбирать цвет, композиционное построение. Поэтому, не давая малышам разно­образить свою работу, делать ее непохожей на все остальные, изо­бразительной стереотипности и шаблонности.</a:t>
            </a:r>
          </a:p>
          <a:p>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826471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a:extLst>
              <a:ext uri="{FF2B5EF4-FFF2-40B4-BE49-F238E27FC236}">
                <a16:creationId xmlns="" xmlns:a16="http://schemas.microsoft.com/office/drawing/2014/main" id="{564AF921-ECB4-4371-9BC6-7B6B1A67E3E4}"/>
              </a:ext>
            </a:extLst>
          </p:cNvPr>
          <p:cNvSpPr>
            <a:spLocks noGrp="1"/>
          </p:cNvSpPr>
          <p:nvPr>
            <p:ph type="title"/>
          </p:nvPr>
        </p:nvSpPr>
        <p:spPr>
          <a:xfrm>
            <a:off x="628650" y="242372"/>
            <a:ext cx="7886700" cy="2313542"/>
          </a:xfrm>
        </p:spPr>
        <p:txBody>
          <a:bodyPr>
            <a:noAutofit/>
          </a:bodyPr>
          <a:lstStyle/>
          <a:p>
            <a:pPr algn="ctr"/>
            <a:r>
              <a:rPr lang="ru-RU" sz="4400" dirty="0" smtClean="0">
                <a:solidFill>
                  <a:srgbClr val="FFCC99"/>
                </a:solidFill>
              </a:rPr>
              <a:t>Задачи и особенности обучения рисованию</a:t>
            </a:r>
            <a:r>
              <a:rPr lang="ru-RU" dirty="0" smtClean="0">
                <a:solidFill>
                  <a:srgbClr val="FFCC99"/>
                </a:solidFill>
              </a:rPr>
              <a:t/>
            </a:r>
            <a:br>
              <a:rPr lang="ru-RU" dirty="0" smtClean="0">
                <a:solidFill>
                  <a:srgbClr val="FFCC99"/>
                </a:solidFill>
              </a:rPr>
            </a:br>
            <a:r>
              <a:rPr lang="ru-RU" dirty="0" smtClean="0">
                <a:solidFill>
                  <a:srgbClr val="FF0000"/>
                </a:solidFill>
              </a:rPr>
              <a:t>Младший возраст</a:t>
            </a:r>
            <a:endParaRPr lang="ru-RU" sz="4000" u="sng" dirty="0">
              <a:solidFill>
                <a:srgbClr val="FF0000"/>
              </a:solidFill>
            </a:endParaRPr>
          </a:p>
        </p:txBody>
      </p:sp>
      <p:sp>
        <p:nvSpPr>
          <p:cNvPr id="5" name="Объект 4">
            <a:extLst>
              <a:ext uri="{FF2B5EF4-FFF2-40B4-BE49-F238E27FC236}">
                <a16:creationId xmlns="" xmlns:a16="http://schemas.microsoft.com/office/drawing/2014/main" id="{16F34E79-9DCA-461B-A1C8-389162EBD546}"/>
              </a:ext>
            </a:extLst>
          </p:cNvPr>
          <p:cNvSpPr>
            <a:spLocks noGrp="1"/>
          </p:cNvSpPr>
          <p:nvPr>
            <p:ph idx="1"/>
          </p:nvPr>
        </p:nvSpPr>
        <p:spPr>
          <a:xfrm>
            <a:off x="286439" y="2423712"/>
            <a:ext cx="8571122" cy="3977088"/>
          </a:xfrm>
        </p:spPr>
        <p:txBody>
          <a:bodyPr>
            <a:normAutofit fontScale="25000" lnSpcReduction="20000"/>
          </a:bodyPr>
          <a:lstStyle/>
          <a:p>
            <a:pPr marL="0" lvl="0" indent="0" algn="ctr">
              <a:buNone/>
            </a:pPr>
            <a:r>
              <a:rPr lang="ru-RU" sz="10400" b="1" i="1" dirty="0">
                <a:latin typeface="Times New Roman" panose="02020603050405020304" pitchFamily="18" charset="0"/>
                <a:cs typeface="Times New Roman" panose="02020603050405020304" pitchFamily="18" charset="0"/>
              </a:rPr>
              <a:t> </a:t>
            </a:r>
            <a:r>
              <a:rPr lang="ru-RU" sz="10400" b="1" i="1" dirty="0" smtClean="0">
                <a:latin typeface="Times New Roman" panose="02020603050405020304" pitchFamily="18" charset="0"/>
                <a:cs typeface="Times New Roman" panose="02020603050405020304" pitchFamily="18" charset="0"/>
              </a:rPr>
              <a:t>           </a:t>
            </a:r>
            <a:r>
              <a:rPr lang="ru-RU" sz="16000" b="1" i="1" dirty="0" smtClean="0">
                <a:latin typeface="Times New Roman" panose="02020603050405020304" pitchFamily="18" charset="0"/>
                <a:cs typeface="Times New Roman" panose="02020603050405020304" pitchFamily="18" charset="0"/>
              </a:rPr>
              <a:t>Образовательные задачи:</a:t>
            </a:r>
          </a:p>
          <a:p>
            <a:pPr lvl="0" algn="just">
              <a:lnSpc>
                <a:spcPct val="120000"/>
              </a:lnSpc>
            </a:pPr>
            <a:r>
              <a:rPr lang="ru-RU" sz="10400" dirty="0" smtClean="0">
                <a:latin typeface="Times New Roman" panose="02020603050405020304" pitchFamily="18" charset="0"/>
                <a:cs typeface="Times New Roman" panose="02020603050405020304" pitchFamily="18" charset="0"/>
              </a:rPr>
              <a:t>продолжать </a:t>
            </a:r>
            <a:r>
              <a:rPr lang="ru-RU" sz="10400" dirty="0">
                <a:latin typeface="Times New Roman" panose="02020603050405020304" pitchFamily="18" charset="0"/>
                <a:cs typeface="Times New Roman" panose="02020603050405020304" pitchFamily="18" charset="0"/>
              </a:rPr>
              <a:t>знакомить с изобразительными материалами, инструмен­тами и художественными техниками;</a:t>
            </a:r>
          </a:p>
          <a:p>
            <a:pPr lvl="0" algn="just">
              <a:lnSpc>
                <a:spcPct val="120000"/>
              </a:lnSpc>
            </a:pPr>
            <a:r>
              <a:rPr lang="ru-RU" sz="10400" dirty="0">
                <a:latin typeface="Times New Roman" panose="02020603050405020304" pitchFamily="18" charset="0"/>
                <a:cs typeface="Times New Roman" panose="02020603050405020304" pitchFamily="18" charset="0"/>
              </a:rPr>
              <a:t>учить соотносить рисовальные движения с речевой установкой, харак­теристикой изображаемого предмета, объекта, явления;</a:t>
            </a:r>
          </a:p>
          <a:p>
            <a:pPr lvl="0" algn="just">
              <a:lnSpc>
                <a:spcPct val="120000"/>
              </a:lnSpc>
            </a:pPr>
            <a:r>
              <a:rPr lang="ru-RU" sz="10400" dirty="0">
                <a:latin typeface="Times New Roman" panose="02020603050405020304" pitchFamily="18" charset="0"/>
                <a:cs typeface="Times New Roman" panose="02020603050405020304" pitchFamily="18" charset="0"/>
              </a:rPr>
              <a:t>учить смешивать цвета, получая различные оттенки, используя для этого разные способы</a:t>
            </a:r>
            <a:r>
              <a:rPr lang="ru-RU" sz="10400" dirty="0" smtClean="0">
                <a:latin typeface="Times New Roman" panose="02020603050405020304" pitchFamily="18" charset="0"/>
                <a:cs typeface="Times New Roman" panose="02020603050405020304" pitchFamily="18" charset="0"/>
              </a:rPr>
              <a:t>;</a:t>
            </a:r>
            <a:endParaRPr lang="ru-RU" sz="10400" dirty="0">
              <a:latin typeface="Times New Roman" panose="02020603050405020304" pitchFamily="18" charset="0"/>
              <a:cs typeface="Times New Roman" panose="02020603050405020304" pitchFamily="18" charset="0"/>
            </a:endParaRPr>
          </a:p>
          <a:p>
            <a:pPr marL="0" indent="0" algn="just">
              <a:lnSpc>
                <a:spcPct val="120000"/>
              </a:lnSpc>
              <a:buNone/>
            </a:pPr>
            <a:endParaRPr lang="ru-RU" sz="16000" dirty="0">
              <a:solidFill>
                <a:srgbClr val="FF0000"/>
              </a:solidFill>
            </a:endParaRPr>
          </a:p>
        </p:txBody>
      </p:sp>
    </p:spTree>
    <p:extLst>
      <p:ext uri="{BB962C8B-B14F-4D97-AF65-F5344CB8AC3E}">
        <p14:creationId xmlns:p14="http://schemas.microsoft.com/office/powerpoint/2010/main" val="103933201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08471" y="275422"/>
            <a:ext cx="8648241" cy="6342215"/>
          </a:xfrm>
        </p:spPr>
        <p:txBody>
          <a:bodyPr>
            <a:noAutofit/>
          </a:bodyPr>
          <a:lstStyle/>
          <a:p>
            <a:pPr marL="0" indent="0" algn="just">
              <a:lnSpc>
                <a:spcPct val="100000"/>
              </a:lnSpc>
              <a:buNone/>
            </a:pPr>
            <a:r>
              <a:rPr lang="ru-RU" sz="2400" dirty="0">
                <a:latin typeface="Times New Roman" panose="02020603050405020304" pitchFamily="18" charset="0"/>
                <a:cs typeface="Times New Roman" panose="02020603050405020304" pitchFamily="18" charset="0"/>
              </a:rPr>
              <a:t>Как указывалось ранее, в процессе обучения рисованию в млад­шей группе может использоваться художественное слово в качестве одного из методов, хотя возможности его применения ограничены. Данный метод используется главным образом с целью привлечения внимания детей к теме занятия, стимулирования положительного эмоционального настроя. Загадки, стихотворения, отрывки должны быть просты и понятны детям, иначе умственное напряжение, свя­занное с их восприятием, приведет к изменению эмоционального настроя и желания рисовать.</a:t>
            </a:r>
          </a:p>
          <a:p>
            <a:pPr marL="0" indent="0" algn="just">
              <a:lnSpc>
                <a:spcPct val="100000"/>
              </a:lnSpc>
              <a:buNone/>
            </a:pPr>
            <a:r>
              <a:rPr lang="ru-RU" sz="2400" dirty="0" smtClean="0">
                <a:latin typeface="Times New Roman" panose="02020603050405020304" pitchFamily="18" charset="0"/>
                <a:cs typeface="Times New Roman" panose="02020603050405020304" pitchFamily="18" charset="0"/>
              </a:rPr>
              <a:t>Есть еще </a:t>
            </a:r>
            <a:r>
              <a:rPr lang="ru-RU" sz="2400" dirty="0">
                <a:latin typeface="Times New Roman" panose="02020603050405020304" pitchFamily="18" charset="0"/>
                <a:cs typeface="Times New Roman" panose="02020603050405020304" pitchFamily="18" charset="0"/>
              </a:rPr>
              <a:t>один важный момент — анализ детских работ. На прак­тике мы часто сталкиваемся с такой ситуацией, когда в конце занятия выставляются рисунки детей, и педагог после общих слов: «Молодцы, ребята, вы сегодня хорошо поработали», «Я сегодня довольна ваши­ми работами» — предлагает детям посмотреть на все работы и оценить их, высказать свое мнение. </a:t>
            </a: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361088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28649" y="638977"/>
            <a:ext cx="8217895" cy="5537985"/>
          </a:xfrm>
        </p:spPr>
        <p:txBody>
          <a:bodyPr>
            <a:normAutofit fontScale="77500" lnSpcReduction="20000"/>
          </a:bodyPr>
          <a:lstStyle/>
          <a:p>
            <a:pPr marL="0" indent="0" algn="just">
              <a:lnSpc>
                <a:spcPct val="120000"/>
              </a:lnSpc>
              <a:buNone/>
            </a:pPr>
            <a:r>
              <a:rPr lang="ru-RU" dirty="0" smtClean="0">
                <a:latin typeface="Times New Roman" panose="02020603050405020304" pitchFamily="18" charset="0"/>
                <a:cs typeface="Times New Roman" panose="02020603050405020304" pitchFamily="18" charset="0"/>
              </a:rPr>
              <a:t>С </a:t>
            </a:r>
            <a:r>
              <a:rPr lang="ru-RU" dirty="0">
                <a:latin typeface="Times New Roman" panose="02020603050405020304" pitchFamily="18" charset="0"/>
                <a:cs typeface="Times New Roman" panose="02020603050405020304" pitchFamily="18" charset="0"/>
              </a:rPr>
              <a:t>одной стороны, привлечение малышей к несложному анализу своих рисунков — положительный фактор, поскольку способствует воспитанию у них активности, с другой — общие фразы не дают возможности составить полное представление о достижениях и трудностях, с которыми столкнулись дети во время занятия. Учитывая возраст детей, целесообразно проводить анализ работ в процессе занятия. В этом случае педагог имеет возможность отметить положительные стороны каждого рисунка и указать на пер­спективы личного развития. При анализе слабых работ важно под­черкнуть даже самые малые достижения детей и при этом косвенно указать на возможные варианты дальнейшего усовершенствования рисунка. Это поможет закрепить удачные находки и исправить ошиб­ки. Такой подход позволяет сохранить положительный эмоциональ­ный настрой у детей. А в конце занятия можно сделать обобщения, охарактеризовать использованные средства.</a:t>
            </a:r>
          </a:p>
          <a:p>
            <a:pPr algn="just">
              <a:lnSpc>
                <a:spcPct val="120000"/>
              </a:lnSpc>
            </a:pP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524830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a:extLst>
              <a:ext uri="{FF2B5EF4-FFF2-40B4-BE49-F238E27FC236}">
                <a16:creationId xmlns="" xmlns:a16="http://schemas.microsoft.com/office/drawing/2014/main" id="{200DD983-E4E7-45E4-BBF6-04C202D9BB5C}"/>
              </a:ext>
            </a:extLst>
          </p:cNvPr>
          <p:cNvSpPr>
            <a:spLocks noGrp="1"/>
          </p:cNvSpPr>
          <p:nvPr>
            <p:ph type="title"/>
          </p:nvPr>
        </p:nvSpPr>
        <p:spPr>
          <a:xfrm rot="217748">
            <a:off x="1464011" y="1961904"/>
            <a:ext cx="6264070" cy="2588458"/>
          </a:xfrm>
        </p:spPr>
        <p:txBody>
          <a:bodyPr/>
          <a:lstStyle/>
          <a:p>
            <a:r>
              <a:rPr lang="ru-RU" dirty="0" smtClean="0">
                <a:effectLst>
                  <a:outerShdw blurRad="38100" dist="38100" dir="2700000" algn="tl">
                    <a:srgbClr val="000000">
                      <a:alpha val="43137"/>
                    </a:srgbClr>
                  </a:outerShdw>
                </a:effectLst>
              </a:rPr>
              <a:t>Спасибо за внимание!</a:t>
            </a:r>
            <a:endParaRPr lang="ru-RU"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2075826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72877" y="374573"/>
            <a:ext cx="8427904" cy="6246564"/>
          </a:xfrm>
        </p:spPr>
        <p:txBody>
          <a:bodyPr>
            <a:normAutofit fontScale="55000" lnSpcReduction="20000"/>
          </a:bodyPr>
          <a:lstStyle/>
          <a:p>
            <a:pPr lvl="0" algn="just">
              <a:lnSpc>
                <a:spcPct val="120000"/>
              </a:lnSpc>
            </a:pPr>
            <a:r>
              <a:rPr lang="ru-RU" sz="3800" dirty="0">
                <a:latin typeface="Times New Roman" panose="02020603050405020304" pitchFamily="18" charset="0"/>
                <a:cs typeface="Times New Roman" panose="02020603050405020304" pitchFamily="18" charset="0"/>
              </a:rPr>
              <a:t>продолжать учить передавать с помощью цвета свое настроение, </a:t>
            </a:r>
            <a:endParaRPr lang="ru-RU" sz="3800" dirty="0" smtClean="0">
              <a:latin typeface="Times New Roman" panose="02020603050405020304" pitchFamily="18" charset="0"/>
              <a:cs typeface="Times New Roman" panose="02020603050405020304" pitchFamily="18" charset="0"/>
            </a:endParaRPr>
          </a:p>
          <a:p>
            <a:pPr marL="0" lvl="0" indent="0" algn="just">
              <a:lnSpc>
                <a:spcPct val="120000"/>
              </a:lnSpc>
              <a:buNone/>
            </a:pPr>
            <a:r>
              <a:rPr lang="ru-RU" sz="3800" dirty="0" smtClean="0">
                <a:latin typeface="Times New Roman" panose="02020603050405020304" pitchFamily="18" charset="0"/>
                <a:cs typeface="Times New Roman" panose="02020603050405020304" pitchFamily="18" charset="0"/>
              </a:rPr>
              <a:t>    вну­треннее </a:t>
            </a:r>
            <a:r>
              <a:rPr lang="ru-RU" sz="3800" dirty="0">
                <a:latin typeface="Times New Roman" panose="02020603050405020304" pitchFamily="18" charset="0"/>
                <a:cs typeface="Times New Roman" panose="02020603050405020304" pitchFamily="18" charset="0"/>
              </a:rPr>
              <a:t>состояние, отношение к окружающему миру, искусству;</a:t>
            </a:r>
          </a:p>
          <a:p>
            <a:pPr lvl="0" algn="just">
              <a:lnSpc>
                <a:spcPct val="120000"/>
              </a:lnSpc>
            </a:pPr>
            <a:r>
              <a:rPr lang="ru-RU" sz="3800" dirty="0">
                <a:latin typeface="Times New Roman" panose="02020603050405020304" pitchFamily="18" charset="0"/>
                <a:cs typeface="Times New Roman" panose="02020603050405020304" pitchFamily="18" charset="0"/>
              </a:rPr>
              <a:t>работать от пятна, преобразовывать его с помощью различных вырази­тельных средств, достигая выразительности;</a:t>
            </a:r>
          </a:p>
          <a:p>
            <a:pPr lvl="0" algn="just">
              <a:lnSpc>
                <a:spcPct val="120000"/>
              </a:lnSpc>
            </a:pPr>
            <a:r>
              <a:rPr lang="ru-RU" sz="3800" dirty="0">
                <a:latin typeface="Times New Roman" panose="02020603050405020304" pitchFamily="18" charset="0"/>
                <a:cs typeface="Times New Roman" panose="02020603050405020304" pitchFamily="18" charset="0"/>
              </a:rPr>
              <a:t>учить приемам рисования;</a:t>
            </a:r>
          </a:p>
          <a:p>
            <a:pPr lvl="0" algn="just">
              <a:lnSpc>
                <a:spcPct val="120000"/>
              </a:lnSpc>
            </a:pPr>
            <a:r>
              <a:rPr lang="ru-RU" sz="3800" dirty="0">
                <a:latin typeface="Times New Roman" panose="02020603050405020304" pitchFamily="18" charset="0"/>
                <a:cs typeface="Times New Roman" panose="02020603050405020304" pitchFamily="18" charset="0"/>
              </a:rPr>
              <a:t>учить использовать в процессе рисования такие </a:t>
            </a:r>
            <a:r>
              <a:rPr lang="ru-RU" sz="3800" dirty="0" smtClean="0">
                <a:latin typeface="Times New Roman" panose="02020603050405020304" pitchFamily="18" charset="0"/>
                <a:cs typeface="Times New Roman" panose="02020603050405020304" pitchFamily="18" charset="0"/>
              </a:rPr>
              <a:t>выразительные</a:t>
            </a:r>
          </a:p>
          <a:p>
            <a:pPr marL="0" lvl="0" indent="0" algn="just">
              <a:lnSpc>
                <a:spcPct val="120000"/>
              </a:lnSpc>
              <a:buNone/>
            </a:pPr>
            <a:r>
              <a:rPr lang="ru-RU" sz="3800" dirty="0" smtClean="0">
                <a:latin typeface="Times New Roman" panose="02020603050405020304" pitchFamily="18" charset="0"/>
                <a:cs typeface="Times New Roman" panose="02020603050405020304" pitchFamily="18" charset="0"/>
              </a:rPr>
              <a:t>   сред­ства</a:t>
            </a:r>
            <a:r>
              <a:rPr lang="ru-RU" sz="3800" dirty="0">
                <a:latin typeface="Times New Roman" panose="02020603050405020304" pitchFamily="18" charset="0"/>
                <a:cs typeface="Times New Roman" panose="02020603050405020304" pitchFamily="18" charset="0"/>
              </a:rPr>
              <a:t>, как точка, линия, штрих, пятно;</a:t>
            </a:r>
          </a:p>
          <a:p>
            <a:pPr lvl="0" algn="just">
              <a:lnSpc>
                <a:spcPct val="120000"/>
              </a:lnSpc>
            </a:pPr>
            <a:r>
              <a:rPr lang="ru-RU" sz="3800" dirty="0" smtClean="0">
                <a:latin typeface="Times New Roman" panose="02020603050405020304" pitchFamily="18" charset="0"/>
                <a:cs typeface="Times New Roman" panose="02020603050405020304" pitchFamily="18" charset="0"/>
              </a:rPr>
              <a:t>познакомить </a:t>
            </a:r>
            <a:r>
              <a:rPr lang="ru-RU" sz="3800" dirty="0">
                <a:latin typeface="Times New Roman" panose="02020603050405020304" pitchFamily="18" charset="0"/>
                <a:cs typeface="Times New Roman" panose="02020603050405020304" pitchFamily="18" charset="0"/>
              </a:rPr>
              <a:t>с композиционными закономерностями: фактура, линия горизонта, равновесие, симметрия (асимметрия), ритм, </a:t>
            </a:r>
            <a:r>
              <a:rPr lang="ru-RU" sz="3800" dirty="0" smtClean="0">
                <a:latin typeface="Times New Roman" panose="02020603050405020304" pitchFamily="18" charset="0"/>
                <a:cs typeface="Times New Roman" panose="02020603050405020304" pitchFamily="18" charset="0"/>
              </a:rPr>
              <a:t>динамика;</a:t>
            </a:r>
            <a:endParaRPr lang="ru-RU" sz="3800" dirty="0">
              <a:latin typeface="Times New Roman" panose="02020603050405020304" pitchFamily="18" charset="0"/>
              <a:cs typeface="Times New Roman" panose="02020603050405020304" pitchFamily="18" charset="0"/>
            </a:endParaRPr>
          </a:p>
          <a:p>
            <a:pPr lvl="0" algn="just">
              <a:lnSpc>
                <a:spcPct val="120000"/>
              </a:lnSpc>
            </a:pPr>
            <a:r>
              <a:rPr lang="ru-RU" sz="3800" dirty="0" smtClean="0">
                <a:latin typeface="Times New Roman" panose="02020603050405020304" pitchFamily="18" charset="0"/>
                <a:cs typeface="Times New Roman" panose="02020603050405020304" pitchFamily="18" charset="0"/>
              </a:rPr>
              <a:t>учить </a:t>
            </a:r>
            <a:r>
              <a:rPr lang="ru-RU" sz="3800" dirty="0">
                <a:latin typeface="Times New Roman" panose="02020603050405020304" pitchFamily="18" charset="0"/>
                <a:cs typeface="Times New Roman" panose="02020603050405020304" pitchFamily="18" charset="0"/>
              </a:rPr>
              <a:t>создавать реалистичные, стилизованные и абстрактные образы, доступные в соответствии с возрастом и индивидуальными возможно­стями;</a:t>
            </a:r>
          </a:p>
          <a:p>
            <a:pPr lvl="0" algn="just">
              <a:lnSpc>
                <a:spcPct val="120000"/>
              </a:lnSpc>
            </a:pPr>
            <a:r>
              <a:rPr lang="ru-RU" sz="3800" dirty="0">
                <a:latin typeface="Times New Roman" panose="02020603050405020304" pitchFamily="18" charset="0"/>
                <a:cs typeface="Times New Roman" panose="02020603050405020304" pitchFamily="18" charset="0"/>
              </a:rPr>
              <a:t>составлять простой орнамент и выполнять элементарные узоры на разных формах;</a:t>
            </a:r>
          </a:p>
          <a:p>
            <a:pPr algn="just">
              <a:lnSpc>
                <a:spcPct val="120000"/>
              </a:lnSpc>
            </a:pPr>
            <a:r>
              <a:rPr lang="ru-RU" sz="3800" dirty="0">
                <a:latin typeface="Times New Roman" panose="02020603050405020304" pitchFamily="18" charset="0"/>
                <a:cs typeface="Times New Roman" panose="02020603050405020304" pitchFamily="18" charset="0"/>
              </a:rPr>
              <a:t>в процессе рисования создавать из простых форм более сложные</a:t>
            </a:r>
          </a:p>
          <a:p>
            <a:pPr algn="just">
              <a:lnSpc>
                <a:spcPct val="100000"/>
              </a:lnSpc>
            </a:pP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586967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64405" y="341523"/>
            <a:ext cx="8736376" cy="6331200"/>
          </a:xfrm>
        </p:spPr>
        <p:txBody>
          <a:bodyPr>
            <a:noAutofit/>
          </a:bodyPr>
          <a:lstStyle/>
          <a:p>
            <a:pPr lvl="0" algn="just">
              <a:lnSpc>
                <a:spcPct val="100000"/>
              </a:lnSpc>
            </a:pPr>
            <a:r>
              <a:rPr lang="ru-RU" sz="2400" dirty="0">
                <a:latin typeface="Times New Roman" panose="02020603050405020304" pitchFamily="18" charset="0"/>
                <a:cs typeface="Times New Roman" panose="02020603050405020304" pitchFamily="18" charset="0"/>
              </a:rPr>
              <a:t>учить создавать реалистичные, стилизованные и абстрактные образы, доступные в соответствии с возрастом и индивидуальными возможно­стями;</a:t>
            </a:r>
          </a:p>
          <a:p>
            <a:pPr lvl="0" algn="just">
              <a:lnSpc>
                <a:spcPct val="100000"/>
              </a:lnSpc>
            </a:pPr>
            <a:r>
              <a:rPr lang="ru-RU" sz="2400" dirty="0">
                <a:latin typeface="Times New Roman" panose="02020603050405020304" pitchFamily="18" charset="0"/>
                <a:cs typeface="Times New Roman" panose="02020603050405020304" pitchFamily="18" charset="0"/>
              </a:rPr>
              <a:t>составлять простой орнамент и выполнять элементарные узоры на разных формах;</a:t>
            </a:r>
          </a:p>
          <a:p>
            <a:pPr algn="just">
              <a:lnSpc>
                <a:spcPct val="100000"/>
              </a:lnSpc>
            </a:pPr>
            <a:r>
              <a:rPr lang="ru-RU" sz="2400" dirty="0">
                <a:latin typeface="Times New Roman" panose="02020603050405020304" pitchFamily="18" charset="0"/>
                <a:cs typeface="Times New Roman" panose="02020603050405020304" pitchFamily="18" charset="0"/>
              </a:rPr>
              <a:t>в процессе рисования создавать из простых форм более </a:t>
            </a:r>
            <a:r>
              <a:rPr lang="ru-RU" sz="2400" dirty="0" smtClean="0">
                <a:latin typeface="Times New Roman" panose="02020603050405020304" pitchFamily="18" charset="0"/>
                <a:cs typeface="Times New Roman" panose="02020603050405020304" pitchFamily="18" charset="0"/>
              </a:rPr>
              <a:t>сложные.</a:t>
            </a:r>
            <a:endParaRPr lang="ru-RU" sz="2400" dirty="0">
              <a:latin typeface="Times New Roman" panose="02020603050405020304" pitchFamily="18" charset="0"/>
              <a:cs typeface="Times New Roman" panose="02020603050405020304" pitchFamily="18" charset="0"/>
            </a:endParaRPr>
          </a:p>
          <a:p>
            <a:pPr algn="just"/>
            <a:r>
              <a:rPr lang="ru-RU" sz="2400" dirty="0">
                <a:latin typeface="Times New Roman" panose="02020603050405020304" pitchFamily="18" charset="0"/>
                <a:cs typeface="Times New Roman" panose="02020603050405020304" pitchFamily="18" charset="0"/>
              </a:rPr>
              <a:t>развивать наглядно-образное мышление в процессе </a:t>
            </a:r>
            <a:r>
              <a:rPr lang="ru-RU" sz="2400" dirty="0" err="1">
                <a:latin typeface="Times New Roman" panose="02020603050405020304" pitchFamily="18" charset="0"/>
                <a:cs typeface="Times New Roman" panose="02020603050405020304" pitchFamily="18" charset="0"/>
              </a:rPr>
              <a:t>дорисовывания</a:t>
            </a:r>
            <a:r>
              <a:rPr lang="ru-RU" sz="2400" dirty="0">
                <a:latin typeface="Times New Roman" panose="02020603050405020304" pitchFamily="18" charset="0"/>
                <a:cs typeface="Times New Roman" panose="02020603050405020304" pitchFamily="18" charset="0"/>
              </a:rPr>
              <a:t> пятен, рассматривания абстрактных композиций; наглядно-действенное мышление в процессе изобразительных поисков для получения об­раза;</a:t>
            </a:r>
          </a:p>
          <a:p>
            <a:pPr lvl="0" algn="just"/>
            <a:r>
              <a:rPr lang="ru-RU" sz="2400" dirty="0">
                <a:latin typeface="Times New Roman" panose="02020603050405020304" pitchFamily="18" charset="0"/>
                <a:cs typeface="Times New Roman" panose="02020603050405020304" pitchFamily="18" charset="0"/>
              </a:rPr>
              <a:t>расширять словарь ребенка специальными понятиями: «цвет», «светлый оттенок», «темный оттенок», «смешение цвета», «композиции», «линия горизонта», «блик», «далеко», «близко»;</a:t>
            </a:r>
          </a:p>
          <a:p>
            <a:pPr lvl="0" algn="just"/>
            <a:r>
              <a:rPr lang="ru-RU" sz="2400" dirty="0">
                <a:latin typeface="Times New Roman" panose="02020603050405020304" pitchFamily="18" charset="0"/>
                <a:cs typeface="Times New Roman" panose="02020603050405020304" pitchFamily="18" charset="0"/>
              </a:rPr>
              <a:t>развивать память, воображение.</a:t>
            </a:r>
          </a:p>
          <a:p>
            <a:pPr marL="0" indent="0">
              <a:buNone/>
            </a:pPr>
            <a:endParaRPr lang="ru-RU" sz="2400" dirty="0">
              <a:latin typeface="Times New Roman" panose="02020603050405020304" pitchFamily="18" charset="0"/>
              <a:cs typeface="Times New Roman" panose="02020603050405020304" pitchFamily="18" charset="0"/>
            </a:endParaRPr>
          </a:p>
          <a:p>
            <a:pPr algn="just">
              <a:lnSpc>
                <a:spcPct val="100000"/>
              </a:lnSpc>
            </a:pPr>
            <a:endParaRPr lang="ru-RU" sz="2400" dirty="0">
              <a:latin typeface="Times New Roman" panose="02020603050405020304" pitchFamily="18" charset="0"/>
              <a:cs typeface="Times New Roman" panose="02020603050405020304" pitchFamily="18" charset="0"/>
            </a:endParaRPr>
          </a:p>
          <a:p>
            <a:pPr marL="0" indent="0" algn="ctr">
              <a:buNone/>
            </a:pPr>
            <a:endParaRPr lang="ru-RU" sz="2400"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333022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28650" y="407624"/>
            <a:ext cx="7886700" cy="6202496"/>
          </a:xfrm>
        </p:spPr>
        <p:txBody>
          <a:bodyPr>
            <a:normAutofit/>
          </a:bodyPr>
          <a:lstStyle/>
          <a:p>
            <a:pPr marL="0" indent="0" algn="ctr">
              <a:buNone/>
            </a:pPr>
            <a:r>
              <a:rPr lang="ru-RU" sz="4000" i="1" dirty="0" smtClean="0"/>
              <a:t> </a:t>
            </a:r>
          </a:p>
          <a:p>
            <a:pPr marL="0" indent="0" algn="ctr">
              <a:buNone/>
            </a:pPr>
            <a:r>
              <a:rPr lang="ru-RU" sz="4800" b="1" i="1" dirty="0" smtClean="0">
                <a:latin typeface="Times New Roman" panose="02020603050405020304" pitchFamily="18" charset="0"/>
                <a:cs typeface="Times New Roman" panose="02020603050405020304" pitchFamily="18" charset="0"/>
              </a:rPr>
              <a:t>Развивающие </a:t>
            </a:r>
            <a:r>
              <a:rPr lang="ru-RU" sz="4800" b="1" i="1" dirty="0">
                <a:latin typeface="Times New Roman" panose="02020603050405020304" pitchFamily="18" charset="0"/>
                <a:cs typeface="Times New Roman" panose="02020603050405020304" pitchFamily="18" charset="0"/>
              </a:rPr>
              <a:t>задачи</a:t>
            </a:r>
            <a:r>
              <a:rPr lang="ru-RU" sz="4800" b="1" i="1" dirty="0" smtClean="0">
                <a:latin typeface="Times New Roman" panose="02020603050405020304" pitchFamily="18" charset="0"/>
                <a:cs typeface="Times New Roman" panose="02020603050405020304" pitchFamily="18" charset="0"/>
              </a:rPr>
              <a:t>:</a:t>
            </a:r>
            <a:endParaRPr lang="ru-RU" sz="4800" b="1" dirty="0">
              <a:latin typeface="Times New Roman" panose="02020603050405020304" pitchFamily="18" charset="0"/>
              <a:cs typeface="Times New Roman" panose="02020603050405020304" pitchFamily="18" charset="0"/>
            </a:endParaRPr>
          </a:p>
          <a:p>
            <a:pPr lvl="0" algn="just">
              <a:lnSpc>
                <a:spcPct val="100000"/>
              </a:lnSpc>
            </a:pPr>
            <a:r>
              <a:rPr lang="ru-RU" dirty="0">
                <a:latin typeface="Times New Roman" panose="02020603050405020304" pitchFamily="18" charset="0"/>
                <a:cs typeface="Times New Roman" panose="02020603050405020304" pitchFamily="18" charset="0"/>
              </a:rPr>
              <a:t>продолжать формировать умение смешивать цвета разными способа­ми;</a:t>
            </a:r>
          </a:p>
          <a:p>
            <a:pPr lvl="0" algn="just">
              <a:lnSpc>
                <a:spcPct val="100000"/>
              </a:lnSpc>
            </a:pPr>
            <a:r>
              <a:rPr lang="ru-RU" dirty="0">
                <a:latin typeface="Times New Roman" panose="02020603050405020304" pitchFamily="18" charset="0"/>
                <a:cs typeface="Times New Roman" panose="02020603050405020304" pitchFamily="18" charset="0"/>
              </a:rPr>
              <a:t>развивать формообразующие движения: нанесение точек, проведение прямых, волнистых, изогнутых, спиралеобразных, замкнутых и смешан­ных линий;</a:t>
            </a:r>
          </a:p>
          <a:p>
            <a:pPr lvl="0" algn="just">
              <a:lnSpc>
                <a:spcPct val="100000"/>
              </a:lnSpc>
            </a:pPr>
            <a:r>
              <a:rPr lang="ru-RU" dirty="0">
                <a:latin typeface="Times New Roman" panose="02020603050405020304" pitchFamily="18" charset="0"/>
                <a:cs typeface="Times New Roman" panose="02020603050405020304" pitchFamily="18" charset="0"/>
              </a:rPr>
              <a:t>формировать чувство цвета, формы; композиционные умения;</a:t>
            </a:r>
          </a:p>
          <a:p>
            <a:pPr marL="0" lvl="0" indent="0">
              <a:buNone/>
            </a:pPr>
            <a:endParaRPr lang="ru-RU" sz="2400" dirty="0"/>
          </a:p>
        </p:txBody>
      </p:sp>
    </p:spTree>
    <p:extLst>
      <p:ext uri="{BB962C8B-B14F-4D97-AF65-F5344CB8AC3E}">
        <p14:creationId xmlns:p14="http://schemas.microsoft.com/office/powerpoint/2010/main" val="36584427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84742" y="539827"/>
            <a:ext cx="8527055" cy="5541484"/>
          </a:xfrm>
        </p:spPr>
        <p:txBody>
          <a:bodyPr>
            <a:noAutofit/>
          </a:bodyPr>
          <a:lstStyle/>
          <a:p>
            <a:pPr lvl="0" algn="just">
              <a:lnSpc>
                <a:spcPct val="100000"/>
              </a:lnSpc>
            </a:pPr>
            <a:r>
              <a:rPr lang="ru-RU" dirty="0">
                <a:latin typeface="Times New Roman" panose="02020603050405020304" pitchFamily="18" charset="0"/>
                <a:cs typeface="Times New Roman" panose="02020603050405020304" pitchFamily="18" charset="0"/>
              </a:rPr>
              <a:t>развивать наглядно-образное мышление в процессе </a:t>
            </a:r>
            <a:r>
              <a:rPr lang="ru-RU" dirty="0" err="1">
                <a:latin typeface="Times New Roman" panose="02020603050405020304" pitchFamily="18" charset="0"/>
                <a:cs typeface="Times New Roman" panose="02020603050405020304" pitchFamily="18" charset="0"/>
              </a:rPr>
              <a:t>дорисовывания</a:t>
            </a:r>
            <a:r>
              <a:rPr lang="ru-RU" dirty="0">
                <a:latin typeface="Times New Roman" panose="02020603050405020304" pitchFamily="18" charset="0"/>
                <a:cs typeface="Times New Roman" panose="02020603050405020304" pitchFamily="18" charset="0"/>
              </a:rPr>
              <a:t> пятен, рассматривания произведений живописи, графики; </a:t>
            </a:r>
            <a:r>
              <a:rPr lang="ru-RU" dirty="0" smtClean="0">
                <a:latin typeface="Times New Roman" panose="02020603050405020304" pitchFamily="18" charset="0"/>
                <a:cs typeface="Times New Roman" panose="02020603050405020304" pitchFamily="18" charset="0"/>
              </a:rPr>
              <a:t>наглядно - </a:t>
            </a:r>
            <a:r>
              <a:rPr lang="ru-RU" dirty="0">
                <a:latin typeface="Times New Roman" panose="02020603050405020304" pitchFamily="18" charset="0"/>
                <a:cs typeface="Times New Roman" panose="02020603050405020304" pitchFamily="18" charset="0"/>
              </a:rPr>
              <a:t>действенное мышление в процессе составления композиций;</a:t>
            </a:r>
          </a:p>
          <a:p>
            <a:pPr lvl="0" algn="just">
              <a:lnSpc>
                <a:spcPct val="100000"/>
              </a:lnSpc>
            </a:pPr>
            <a:r>
              <a:rPr lang="ru-RU" dirty="0">
                <a:latin typeface="Times New Roman" panose="02020603050405020304" pitchFamily="18" charset="0"/>
                <a:cs typeface="Times New Roman" panose="02020603050405020304" pitchFamily="18" charset="0"/>
              </a:rPr>
              <a:t>закреплять понятия, употребившиеся педагогом на предыдущем воз­растном этапе;</a:t>
            </a:r>
          </a:p>
          <a:p>
            <a:pPr lvl="0" algn="just">
              <a:lnSpc>
                <a:spcPct val="100000"/>
              </a:lnSpc>
            </a:pPr>
            <a:r>
              <a:rPr lang="ru-RU" dirty="0">
                <a:latin typeface="Times New Roman" panose="02020603050405020304" pitchFamily="18" charset="0"/>
                <a:cs typeface="Times New Roman" panose="02020603050405020304" pitchFamily="18" charset="0"/>
              </a:rPr>
              <a:t>расширять словарь ребенка новыми специальными понятиями: «оттенок», «наложение цветов», «равновесие», «симметрия», «передний (средний, дальний) план»;</a:t>
            </a:r>
          </a:p>
          <a:p>
            <a:pPr lvl="0" algn="just">
              <a:lnSpc>
                <a:spcPct val="100000"/>
              </a:lnSpc>
            </a:pPr>
            <a:r>
              <a:rPr lang="ru-RU" dirty="0">
                <a:latin typeface="Times New Roman" panose="02020603050405020304" pitchFamily="18" charset="0"/>
                <a:cs typeface="Times New Roman" panose="02020603050405020304" pitchFamily="18" charset="0"/>
              </a:rPr>
              <a:t>развивать память, воображение.</a:t>
            </a:r>
          </a:p>
          <a:p>
            <a:pPr marL="0" indent="0">
              <a:buNone/>
            </a:pPr>
            <a:endParaRPr lang="ru-RU" dirty="0">
              <a:latin typeface="Times New Roman" panose="02020603050405020304" pitchFamily="18" charset="0"/>
              <a:cs typeface="Times New Roman" panose="02020603050405020304" pitchFamily="18" charset="0"/>
            </a:endParaRPr>
          </a:p>
          <a:p>
            <a:pPr marL="0" indent="0" algn="just">
              <a:lnSpc>
                <a:spcPct val="100000"/>
              </a:lnSpc>
              <a:buNone/>
            </a:pPr>
            <a:endParaRPr lang="ru-RU" dirty="0"/>
          </a:p>
        </p:txBody>
      </p:sp>
    </p:spTree>
    <p:extLst>
      <p:ext uri="{BB962C8B-B14F-4D97-AF65-F5344CB8AC3E}">
        <p14:creationId xmlns:p14="http://schemas.microsoft.com/office/powerpoint/2010/main" val="21203774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1"/>
          <p:cNvSpPr>
            <a:spLocks noGrp="1"/>
          </p:cNvSpPr>
          <p:nvPr>
            <p:ph idx="1"/>
          </p:nvPr>
        </p:nvSpPr>
        <p:spPr>
          <a:xfrm>
            <a:off x="220337" y="1057620"/>
            <a:ext cx="8714341" cy="5376230"/>
          </a:xfrm>
        </p:spPr>
        <p:txBody>
          <a:bodyPr>
            <a:noAutofit/>
          </a:bodyPr>
          <a:lstStyle/>
          <a:p>
            <a:pPr marL="0" indent="0" algn="ctr">
              <a:buNone/>
            </a:pPr>
            <a:r>
              <a:rPr lang="ru-RU" sz="4400" b="1" i="1" dirty="0">
                <a:latin typeface="Times New Roman" panose="02020603050405020304" pitchFamily="18" charset="0"/>
                <a:cs typeface="Times New Roman" panose="02020603050405020304" pitchFamily="18" charset="0"/>
              </a:rPr>
              <a:t>Воспитательные задачи</a:t>
            </a:r>
            <a:r>
              <a:rPr lang="ru-RU" sz="4400" b="1" i="1" dirty="0" smtClean="0">
                <a:latin typeface="Times New Roman" panose="02020603050405020304" pitchFamily="18" charset="0"/>
                <a:cs typeface="Times New Roman" panose="02020603050405020304" pitchFamily="18" charset="0"/>
              </a:rPr>
              <a:t>:</a:t>
            </a:r>
          </a:p>
          <a:p>
            <a:pPr marL="0" indent="0" algn="ctr">
              <a:buNone/>
            </a:pPr>
            <a:endParaRPr lang="ru-RU" sz="4400" b="1" i="1" dirty="0">
              <a:latin typeface="Times New Roman" panose="02020603050405020304" pitchFamily="18" charset="0"/>
              <a:cs typeface="Times New Roman" panose="02020603050405020304" pitchFamily="18" charset="0"/>
            </a:endParaRPr>
          </a:p>
          <a:p>
            <a:pPr lvl="0" algn="just">
              <a:lnSpc>
                <a:spcPct val="100000"/>
              </a:lnSpc>
            </a:pPr>
            <a:r>
              <a:rPr lang="ru-RU" sz="2400" dirty="0">
                <a:latin typeface="Times New Roman" panose="02020603050405020304" pitchFamily="18" charset="0"/>
                <a:cs typeface="Times New Roman" panose="02020603050405020304" pitchFamily="18" charset="0"/>
              </a:rPr>
              <a:t>стимулировать интерес к процессу творчества в рисовании;</a:t>
            </a:r>
          </a:p>
          <a:p>
            <a:pPr lvl="0" algn="just">
              <a:lnSpc>
                <a:spcPct val="100000"/>
              </a:lnSpc>
            </a:pPr>
            <a:r>
              <a:rPr lang="ru-RU" sz="2400" dirty="0">
                <a:latin typeface="Times New Roman" panose="02020603050405020304" pitchFamily="18" charset="0"/>
                <a:cs typeface="Times New Roman" panose="02020603050405020304" pitchFamily="18" charset="0"/>
              </a:rPr>
              <a:t>воспитывать эстетический вкус в процессе создания выразительных образов;</a:t>
            </a:r>
          </a:p>
          <a:p>
            <a:pPr lvl="0" algn="just">
              <a:lnSpc>
                <a:spcPct val="100000"/>
              </a:lnSpc>
            </a:pPr>
            <a:r>
              <a:rPr lang="ru-RU" sz="2400" dirty="0">
                <a:latin typeface="Times New Roman" panose="02020603050405020304" pitchFamily="18" charset="0"/>
                <a:cs typeface="Times New Roman" panose="02020603050405020304" pitchFamily="18" charset="0"/>
              </a:rPr>
              <a:t>продолжать воспитывать аккуратность при работе с изобразительными материалами и инструментами;</a:t>
            </a:r>
          </a:p>
          <a:p>
            <a:pPr lvl="0" algn="just">
              <a:lnSpc>
                <a:spcPct val="100000"/>
              </a:lnSpc>
            </a:pPr>
            <a:r>
              <a:rPr lang="ru-RU" sz="2400" dirty="0">
                <a:latin typeface="Times New Roman" panose="02020603050405020304" pitchFamily="18" charset="0"/>
                <a:cs typeface="Times New Roman" panose="02020603050405020304" pitchFamily="18" charset="0"/>
              </a:rPr>
              <a:t>воспитывать умение выполнять общую работу;</a:t>
            </a:r>
          </a:p>
          <a:p>
            <a:pPr lvl="0" algn="just">
              <a:lnSpc>
                <a:spcPct val="100000"/>
              </a:lnSpc>
            </a:pPr>
            <a:r>
              <a:rPr lang="ru-RU" sz="2400" dirty="0">
                <a:latin typeface="Times New Roman" panose="02020603050405020304" pitchFamily="18" charset="0"/>
                <a:cs typeface="Times New Roman" panose="02020603050405020304" pitchFamily="18" charset="0"/>
              </a:rPr>
              <a:t>продолжать воспитывать умение выполнять определенные действия по словесной инструкции педагога</a:t>
            </a:r>
            <a:r>
              <a:rPr lang="ru-RU" sz="2400" dirty="0" smtClean="0">
                <a:latin typeface="Times New Roman" panose="02020603050405020304" pitchFamily="18" charset="0"/>
                <a:cs typeface="Times New Roman" panose="02020603050405020304" pitchFamily="18" charset="0"/>
              </a:rPr>
              <a:t>.</a:t>
            </a:r>
            <a:endParaRPr lang="ru-RU" sz="2400" dirty="0">
              <a:latin typeface="Times New Roman" panose="02020603050405020304" pitchFamily="18" charset="0"/>
              <a:cs typeface="Times New Roman" panose="02020603050405020304" pitchFamily="18" charset="0"/>
            </a:endParaRPr>
          </a:p>
          <a:p>
            <a:pPr marL="0" indent="0" algn="just">
              <a:lnSpc>
                <a:spcPct val="120000"/>
              </a:lnSpc>
              <a:buNone/>
            </a:pPr>
            <a:endParaRPr lang="ru-RU" sz="2600" dirty="0"/>
          </a:p>
        </p:txBody>
      </p:sp>
    </p:spTree>
    <p:extLst>
      <p:ext uri="{BB962C8B-B14F-4D97-AF65-F5344CB8AC3E}">
        <p14:creationId xmlns:p14="http://schemas.microsoft.com/office/powerpoint/2010/main" val="21117376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28650" y="484742"/>
            <a:ext cx="7886700" cy="5692221"/>
          </a:xfrm>
        </p:spPr>
        <p:txBody>
          <a:bodyPr>
            <a:normAutofit lnSpcReduction="10000"/>
          </a:bodyPr>
          <a:lstStyle/>
          <a:p>
            <a:pPr marL="0" indent="0" algn="ctr">
              <a:lnSpc>
                <a:spcPct val="100000"/>
              </a:lnSpc>
              <a:buNone/>
            </a:pPr>
            <a:r>
              <a:rPr lang="ru-RU" sz="3200" b="1" dirty="0">
                <a:latin typeface="Times New Roman" panose="02020603050405020304" pitchFamily="18" charset="0"/>
                <a:cs typeface="Times New Roman" panose="02020603050405020304" pitchFamily="18" charset="0"/>
              </a:rPr>
              <a:t>Особенности обучения.</a:t>
            </a:r>
            <a:r>
              <a:rPr lang="ru-RU" sz="3200" dirty="0">
                <a:latin typeface="Times New Roman" panose="02020603050405020304" pitchFamily="18" charset="0"/>
                <a:cs typeface="Times New Roman" panose="02020603050405020304" pitchFamily="18" charset="0"/>
              </a:rPr>
              <a:t> </a:t>
            </a:r>
            <a:endParaRPr lang="ru-RU" sz="3200" dirty="0" smtClean="0">
              <a:latin typeface="Times New Roman" panose="02020603050405020304" pitchFamily="18" charset="0"/>
              <a:cs typeface="Times New Roman" panose="02020603050405020304" pitchFamily="18" charset="0"/>
            </a:endParaRPr>
          </a:p>
          <a:p>
            <a:pPr marL="0" indent="0" algn="just">
              <a:lnSpc>
                <a:spcPct val="110000"/>
              </a:lnSpc>
              <a:buNone/>
            </a:pPr>
            <a:r>
              <a:rPr lang="ru-RU" sz="3000" dirty="0">
                <a:latin typeface="Times New Roman" panose="02020603050405020304" pitchFamily="18" charset="0"/>
                <a:cs typeface="Times New Roman" panose="02020603050405020304" pitchFamily="18" charset="0"/>
              </a:rPr>
              <a:t>На этом этапе важно не только расши­рять познавательную сферу, изобразительный опыт, но и закреплять полученные умения. Достижения, которые стали неким </a:t>
            </a:r>
            <a:r>
              <a:rPr lang="ru-RU" sz="3000" dirty="0" smtClean="0">
                <a:latin typeface="Times New Roman" panose="02020603050405020304" pitchFamily="18" charset="0"/>
                <a:cs typeface="Times New Roman" panose="02020603050405020304" pitchFamily="18" charset="0"/>
              </a:rPr>
              <a:t>опытом   ре­бёнка</a:t>
            </a:r>
            <a:r>
              <a:rPr lang="ru-RU" sz="3000" dirty="0">
                <a:latin typeface="Times New Roman" panose="02020603050405020304" pitchFamily="18" charset="0"/>
                <a:cs typeface="Times New Roman" panose="02020603050405020304" pitchFamily="18" charset="0"/>
              </a:rPr>
              <a:t>, становятся основой его дальнейшего обучения. В этом случае, чтобы обеспечить преемственность между знаниями, умениями и навыками в области рисования, необходимо планировать занятия. Их содержание должно способствовать раскрытию опыта и освоению новых умений.</a:t>
            </a:r>
          </a:p>
          <a:p>
            <a:pPr marL="0" indent="0" algn="ctr">
              <a:lnSpc>
                <a:spcPct val="100000"/>
              </a:lnSpc>
              <a:buNone/>
            </a:pPr>
            <a:endParaRPr lang="ru-RU"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460233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40675" y="550843"/>
            <a:ext cx="8482987" cy="5626120"/>
          </a:xfrm>
        </p:spPr>
        <p:txBody>
          <a:bodyPr>
            <a:normAutofit fontScale="25000" lnSpcReduction="20000"/>
          </a:bodyPr>
          <a:lstStyle/>
          <a:p>
            <a:pPr marL="0" indent="0" algn="just">
              <a:lnSpc>
                <a:spcPct val="120000"/>
              </a:lnSpc>
              <a:buNone/>
            </a:pPr>
            <a:endParaRPr lang="ru-RU" sz="4400" dirty="0" smtClean="0">
              <a:latin typeface="Times New Roman" panose="02020603050405020304" pitchFamily="18" charset="0"/>
              <a:cs typeface="Times New Roman" panose="02020603050405020304" pitchFamily="18" charset="0"/>
            </a:endParaRPr>
          </a:p>
          <a:p>
            <a:pPr marL="0" indent="0" algn="just">
              <a:lnSpc>
                <a:spcPct val="120000"/>
              </a:lnSpc>
              <a:buNone/>
            </a:pPr>
            <a:r>
              <a:rPr lang="ru-RU" sz="10400" dirty="0" smtClean="0">
                <a:latin typeface="Times New Roman" panose="02020603050405020304" pitchFamily="18" charset="0"/>
                <a:cs typeface="Times New Roman" panose="02020603050405020304" pitchFamily="18" charset="0"/>
              </a:rPr>
              <a:t>Учитывая</a:t>
            </a:r>
            <a:r>
              <a:rPr lang="ru-RU" sz="10400" dirty="0">
                <a:latin typeface="Times New Roman" panose="02020603050405020304" pitchFamily="18" charset="0"/>
                <a:cs typeface="Times New Roman" panose="02020603050405020304" pitchFamily="18" charset="0"/>
              </a:rPr>
              <a:t>, что в младшем дошкольном возрасте замысел ребенка неустойчив, а его изобразительные умения требуют постоянного за­крепления, целесообразно использовать систему упражнений. Их характер меняется в зависимости от задач, решаемых в данный конкретный период. Активность взрослого не должна приводить к при­митивизму детских рисунков.</a:t>
            </a:r>
          </a:p>
          <a:p>
            <a:pPr marL="0" indent="0" algn="just">
              <a:lnSpc>
                <a:spcPct val="120000"/>
              </a:lnSpc>
              <a:buNone/>
            </a:pPr>
            <a:r>
              <a:rPr lang="ru-RU" sz="10400" dirty="0">
                <a:latin typeface="Times New Roman" panose="02020603050405020304" pitchFamily="18" charset="0"/>
                <a:cs typeface="Times New Roman" panose="02020603050405020304" pitchFamily="18" charset="0"/>
              </a:rPr>
              <a:t>Зачастую на занятии педагог предоставляет детям возможность нанести приманиванием листья на заранее им нарисованное дерево. В чем же состоит творческое развитие детей на таком занятии? В том, чтобы дети обозначили мазком листья в пределах кроны? </a:t>
            </a:r>
            <a:endParaRPr lang="ru-RU" dirty="0"/>
          </a:p>
        </p:txBody>
      </p:sp>
    </p:spTree>
    <p:extLst>
      <p:ext uri="{BB962C8B-B14F-4D97-AF65-F5344CB8AC3E}">
        <p14:creationId xmlns:p14="http://schemas.microsoft.com/office/powerpoint/2010/main" val="833122922"/>
      </p:ext>
    </p:extLst>
  </p:cSld>
  <p:clrMapOvr>
    <a:masterClrMapping/>
  </p:clrMapOvr>
</p:sld>
</file>

<file path=ppt/theme/theme1.xml><?xml version="1.0" encoding="utf-8"?>
<a:theme xmlns:a="http://schemas.openxmlformats.org/drawingml/2006/main" name="дети4">
  <a:themeElements>
    <a:clrScheme name="Тема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Тема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дети3.potx" id="{8D83A0E8-0064-461C-ABE6-01FB33E13143}" vid="{171E7B72-3678-4B19-9363-C6717CB3234D}"/>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дети4</Template>
  <TotalTime>226</TotalTime>
  <Words>2059</Words>
  <Application>Microsoft Office PowerPoint</Application>
  <PresentationFormat>Экран (4:3)</PresentationFormat>
  <Paragraphs>63</Paragraphs>
  <Slides>22</Slides>
  <Notes>1</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22</vt:i4>
      </vt:variant>
    </vt:vector>
  </HeadingPairs>
  <TitlesOfParts>
    <vt:vector size="27" baseType="lpstr">
      <vt:lpstr>Arial</vt:lpstr>
      <vt:lpstr>Calibri</vt:lpstr>
      <vt:lpstr>Graceful Mazurka</vt:lpstr>
      <vt:lpstr>Times New Roman</vt:lpstr>
      <vt:lpstr>дети4</vt:lpstr>
      <vt:lpstr>  Методика развития детского живописно-графического творчества и рисовании </vt:lpstr>
      <vt:lpstr>Задачи и особенности обучения рисованию Младший возраст</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Спасибо за внимание!</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Детский</dc:title>
  <dc:creator>Марина</dc:creator>
  <cp:lastModifiedBy>Admin</cp:lastModifiedBy>
  <cp:revision>26</cp:revision>
  <dcterms:created xsi:type="dcterms:W3CDTF">2019-09-18T13:32:53Z</dcterms:created>
  <dcterms:modified xsi:type="dcterms:W3CDTF">2022-01-28T19:24:09Z</dcterms:modified>
</cp:coreProperties>
</file>