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9" r:id="rId9"/>
    <p:sldId id="270" r:id="rId10"/>
    <p:sldId id="264" r:id="rId11"/>
    <p:sldId id="266" r:id="rId12"/>
    <p:sldId id="267" r:id="rId13"/>
    <p:sldId id="268" r:id="rId14"/>
    <p:sldId id="257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14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1374738">
            <a:off x="1401005" y="1464134"/>
            <a:ext cx="6277445" cy="250589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1379302">
            <a:off x="1753004" y="4125543"/>
            <a:ext cx="5538922" cy="1226204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444200"/>
                </a:solidFill>
                <a:latin typeface="Graceful Mazurka" panose="02000606080000020004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6D86-F345-4C74-9547-FB378BF9EAD1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08945-B574-4852-814B-C9950B528B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493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6D86-F345-4C74-9547-FB378BF9EAD1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08945-B574-4852-814B-C9950B528B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4848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6D86-F345-4C74-9547-FB378BF9EAD1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08945-B574-4852-814B-C9950B528B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9476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6D86-F345-4C74-9547-FB378BF9EAD1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08945-B574-4852-814B-C9950B528B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1115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7748">
            <a:off x="1508079" y="1455128"/>
            <a:ext cx="6264070" cy="258845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217748">
            <a:off x="1518213" y="4204805"/>
            <a:ext cx="6104080" cy="1171434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444200"/>
                </a:solidFill>
                <a:effectLst/>
                <a:latin typeface="Graceful Mazurka" panose="02000606080000020004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6D86-F345-4C74-9547-FB378BF9EAD1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08945-B574-4852-814B-C9950B528B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9081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6D86-F345-4C74-9547-FB378BF9EAD1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08945-B574-4852-814B-C9950B528B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3286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6D86-F345-4C74-9547-FB378BF9EAD1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08945-B574-4852-814B-C9950B528B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1231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6D86-F345-4C74-9547-FB378BF9EAD1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08945-B574-4852-814B-C9950B528B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8150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6D86-F345-4C74-9547-FB378BF9EAD1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08945-B574-4852-814B-C9950B528B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1854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6D86-F345-4C74-9547-FB378BF9EAD1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08945-B574-4852-814B-C9950B528B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96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6D86-F345-4C74-9547-FB378BF9EAD1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08945-B574-4852-814B-C9950B528B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9293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morning" dir="t"/>
            </a:scene3d>
            <a:sp3d extrusionH="57150" contourW="12700" prstMaterial="matte">
              <a:bevelT w="38100" h="38100"/>
              <a:contourClr>
                <a:srgbClr val="808000"/>
              </a:contourClr>
            </a:sp3d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86D86-F345-4C74-9547-FB378BF9EAD1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08945-B574-4852-814B-C9950B528B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4173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5400" kern="1200">
          <a:solidFill>
            <a:srgbClr val="A29E00"/>
          </a:solidFill>
          <a:latin typeface="Graceful Mazurka" panose="02000606080000020004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8329DCC-28F2-441D-A1E0-AE38C0211A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21374738">
            <a:off x="1354309" y="1430447"/>
            <a:ext cx="6277445" cy="3098648"/>
          </a:xfrm>
        </p:spPr>
        <p:txBody>
          <a:bodyPr>
            <a:noAutofit/>
          </a:bodyPr>
          <a:lstStyle/>
          <a:p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Методика развития детского живописно-графического творчества и рисовании </a:t>
            </a: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78ED19EC-9E57-4B87-8C0D-820143C780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21379302">
            <a:off x="4930783" y="4624734"/>
            <a:ext cx="2875349" cy="513036"/>
          </a:xfrm>
        </p:spPr>
        <p:txBody>
          <a:bodyPr>
            <a:normAutofit fontScale="92500"/>
          </a:bodyPr>
          <a:lstStyle/>
          <a:p>
            <a:pPr algn="l"/>
            <a:r>
              <a:rPr lang="ru-RU" sz="1600" b="1" dirty="0" smtClean="0"/>
              <a:t>Подготовила:</a:t>
            </a:r>
            <a:r>
              <a:rPr lang="en-US" sz="1600" b="1" dirty="0" smtClean="0"/>
              <a:t> </a:t>
            </a:r>
            <a:r>
              <a:rPr lang="ru-RU" sz="1600" b="1" dirty="0" err="1" smtClean="0"/>
              <a:t>Муркина</a:t>
            </a:r>
            <a:r>
              <a:rPr lang="ru-RU" sz="1600" b="1" dirty="0" smtClean="0"/>
              <a:t> М.В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0367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220337" y="341522"/>
            <a:ext cx="8714341" cy="6092327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работе с детьми данной возрастной категории важно уметь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бы­стро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реагировать на складывающуюся ситуацию, разрешая ее в кон­тексте с поставленными задачами и желаниями ребенка. Педагог — связующее звено между миром взрослых и миром ребенка.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Любой метод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который применяет педагог в процессе обучения детей раннего возраста рисованию, должен использоваться в ком­плексе с другими методами и приемами.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примеру, если педагог показывает выполнение кисточкой мазка, необходимы словесные пояснения. Речь должна быть эмоционально окрашена и образна. Важно также вовлечь самого ребенка в процесс совместного нанесе­ния мазков, т. е. когда педагог управляет изобразительными движе­ниями малыша. Таким образом, задействованными становятся все анализаторы, что положительно сказывается на уровне овладения ребенком определенными изобразительными умениями.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1173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2371" y="727114"/>
            <a:ext cx="8747393" cy="5993176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Качество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зависит еще и от того, насколько часто вслух педагог проговаривает изучаемые приемы, выполняет формообразующие движения. Не стоит бояться употреблять в речи понятия, характеризующие основы изобразительной грамоты. Дети, несмотря на возраст, очень быстро и легко запоминают. </a:t>
            </a: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запоми­нание не механическое, основанное на многократном повторении, а образное, так как каждый раз понятие произносят только при со­ответствующем действии, чтобы малыши слышали и видели его про­явление одновременно. 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297628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8809" y="330506"/>
            <a:ext cx="8262651" cy="6169445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этом случае происходит постепенное овладение основными понятиями, используемыми в искусстве.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Сло­во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подкрепленное наглядным материалом, поможет ребенку проана­лизировать изучаемое явление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На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детей раннего возраста положительное влияние ока­зывает использование различных игровых моментов. Включение игровых ситуаций позволяет сделать процесс рисования живым и интересным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Постепенно от совместной деятельности с педагогом малыши научаются самостоятельно выделять в пятнах знакомые предметы, объекты и дорисовывать, делая их более наглядными. Ранее мы ука­зывали, что в раннем возрасте степень реализма рисунков пока еще недостаточно высока. </a:t>
            </a:r>
          </a:p>
          <a:p>
            <a:pPr marL="0" indent="0">
              <a:lnSpc>
                <a:spcPct val="110000"/>
              </a:lnSpc>
              <a:buNone/>
            </a:pP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576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86439"/>
            <a:ext cx="8239928" cy="589052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 это свойственно для детей данной воз­растной категории. Если в работах появляется хоть какое-нибудь сходство с реальными объектами, это уже свидетельствует о динами­ке формирования образа у детей.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раннем возрасте дети, как правило, стараются изображать очень сложные по своему характеру объекты (человека, животных). Для малышей интересен сам процесс рисования, а не его результат. По­этому все свои действия они сопровождают звукоподражаниями, словами, мимикой и телодвижениями. Для них рисование превра­щается не только в игру, но и в общение со взрослыми, поскольку в рисунке они пытаются рассказать о том, что уже знают, чувствуют.</a:t>
            </a:r>
          </a:p>
          <a:p>
            <a:pPr algn="just">
              <a:lnSpc>
                <a:spcPct val="110000"/>
              </a:lnSpc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00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200DD983-E4E7-45E4-BBF6-04C202D9B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7748">
            <a:off x="1464011" y="1961904"/>
            <a:ext cx="6264070" cy="2588458"/>
          </a:xfrm>
        </p:spPr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0758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564AF921-ECB4-4371-9BC6-7B6B1A67E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2372"/>
            <a:ext cx="7886700" cy="2313542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>
                <a:solidFill>
                  <a:srgbClr val="FFCC99"/>
                </a:solidFill>
              </a:rPr>
              <a:t>Задачи и особенности обучения рисованию</a:t>
            </a:r>
            <a:r>
              <a:rPr lang="ru-RU" dirty="0" smtClean="0">
                <a:solidFill>
                  <a:srgbClr val="FFCC99"/>
                </a:solidFill>
              </a:rPr>
              <a:t/>
            </a:r>
            <a:br>
              <a:rPr lang="ru-RU" dirty="0" smtClean="0">
                <a:solidFill>
                  <a:srgbClr val="FFCC99"/>
                </a:solidFill>
              </a:rPr>
            </a:br>
            <a:r>
              <a:rPr lang="ru-RU" sz="4000" u="sng" dirty="0" smtClean="0">
                <a:solidFill>
                  <a:srgbClr val="FF0000"/>
                </a:solidFill>
              </a:rPr>
              <a:t>Ранний возраст </a:t>
            </a:r>
            <a:endParaRPr lang="ru-RU" sz="4000" u="sng" dirty="0">
              <a:solidFill>
                <a:srgbClr val="FF0000"/>
              </a:solidFill>
            </a:endParaRPr>
          </a:p>
        </p:txBody>
      </p:sp>
      <p:sp>
        <p:nvSpPr>
          <p:cNvPr id="5" name="Объект 4">
            <a:extLst>
              <a:ext uri="{FF2B5EF4-FFF2-40B4-BE49-F238E27FC236}">
                <a16:creationId xmlns="" xmlns:a16="http://schemas.microsoft.com/office/drawing/2014/main" id="{16F34E79-9DCA-461B-A1C8-389162EBD5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507" y="2555914"/>
            <a:ext cx="8571122" cy="3977088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sz="9600" b="1" i="1" dirty="0"/>
              <a:t> </a:t>
            </a:r>
            <a:r>
              <a:rPr lang="ru-RU" sz="9600" b="1" i="1" dirty="0" smtClean="0"/>
              <a:t>   </a:t>
            </a:r>
            <a:r>
              <a:rPr lang="ru-RU" sz="16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задачи</a:t>
            </a:r>
            <a:r>
              <a:rPr lang="ru-RU" sz="16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6000" dirty="0">
              <a:solidFill>
                <a:srgbClr val="FF0000"/>
              </a:solidFill>
            </a:endParaRPr>
          </a:p>
          <a:p>
            <a:pPr lvl="0"/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познакомить </a:t>
            </a:r>
            <a:r>
              <a:rPr lang="ru-R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 с изобразительными материалами, инструментами и техниками доступными в этом возрасте;</a:t>
            </a:r>
          </a:p>
          <a:p>
            <a:pPr lvl="0"/>
            <a:r>
              <a:rPr lang="ru-R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учить соотносить рисовальные движения с речевой установкой, харак­теристикой изображаемого предмета, объекта, явления;</a:t>
            </a:r>
          </a:p>
          <a:p>
            <a:r>
              <a:rPr lang="ru-R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показать выразительные возможности цвета;</a:t>
            </a:r>
          </a:p>
          <a:p>
            <a:pPr lvl="0"/>
            <a:r>
              <a:rPr lang="ru-R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учить экспериментировать в работе с цветом: смешивать цвета разны­ми способами;</a:t>
            </a:r>
          </a:p>
          <a:p>
            <a:pPr lvl="0"/>
            <a:r>
              <a:rPr lang="ru-R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передавать с помощью цвета свое настроение, ощущения (слуховые, тактильные, осязательные</a:t>
            </a:r>
            <a:r>
              <a:rPr lang="ru-RU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1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33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561860"/>
            <a:ext cx="8184844" cy="5615103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преобразовывать каракули (совместно с педагогом и самостоятельно), создавая как реалистичный рисунок, так и стилизованный;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работать от пятна, добиваясь получения какого-нибудь изображения, имеющего общее сходство с реальными предметами, объектами;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выполнять простые приемы рисования (мазки: тычком,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примакивание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заливка, отмывка);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наносить точки, как одинаковые, так и разные по форме, используя при этом разную степень их группировки (то плотно лежащих друг к другу, то свободно располагающихся на плоскости);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познакомить с рисованием различных линий; дать возможность попро­бовать их провести;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выделять при восприятии и рисовании знакомые геометрические формы в предметах;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передавать ритм (пятен, мазков, штрихов, точек).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869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6616" y="1255923"/>
            <a:ext cx="7886700" cy="54168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Развивающие задачи</a:t>
            </a:r>
            <a:r>
              <a:rPr lang="ru-RU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умение пользоваться изобразительными материалами;</a:t>
            </a:r>
          </a:p>
          <a:p>
            <a:pPr lvl="0"/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смешивать цвета разными способами: наложение, вливание, смеще­ние;</a:t>
            </a:r>
          </a:p>
          <a:p>
            <a:pPr lvl="0"/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формообразующие движения: нанесение точек, проведение простых линий;</a:t>
            </a:r>
          </a:p>
          <a:p>
            <a:pPr lvl="0"/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чувство цвета, формы, элементарные композиционные умения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302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870333"/>
            <a:ext cx="7886700" cy="4252510"/>
          </a:xfrm>
        </p:spPr>
        <p:txBody>
          <a:bodyPr>
            <a:normAutofit/>
          </a:bodyPr>
          <a:lstStyle/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наглядно-образное мышление в процессе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дорисовывания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пятен, рассматривания абстрактных композиций; наглядно-действенное мышление в процессе изобразительных поисков для получения об­раза;</a:t>
            </a:r>
          </a:p>
          <a:p>
            <a:pPr lvl="0"/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расширять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словарь ребенка специальными понятиями: «цвет», «светлый оттенок», «темный оттенок», «смешение цвета», «композиции», «линия горизонта», «блик», «далеко», «близко»;</a:t>
            </a:r>
          </a:p>
          <a:p>
            <a:pPr lvl="0"/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память, воображение.</a:t>
            </a:r>
          </a:p>
          <a:p>
            <a:pPr marL="0" indent="0">
              <a:buNone/>
            </a:pP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4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277957"/>
            <a:ext cx="7886700" cy="4274544"/>
          </a:xfrm>
        </p:spPr>
        <p:txBody>
          <a:bodyPr/>
          <a:lstStyle/>
          <a:p>
            <a:pPr marL="0" indent="0">
              <a:buNone/>
            </a:pPr>
            <a:r>
              <a:rPr lang="ru-RU" sz="4000" i="1" dirty="0" smtClean="0"/>
              <a:t>    </a:t>
            </a:r>
            <a:r>
              <a:rPr lang="ru-RU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Воспитательные </a:t>
            </a:r>
            <a: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стимулировать интерес к занятию рисованием;</a:t>
            </a:r>
          </a:p>
          <a:p>
            <a:pPr lvl="0"/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эстетический вкус при работе с цветом (гармонизировать цветовые пятна);</a:t>
            </a:r>
          </a:p>
          <a:p>
            <a:pPr lvl="0"/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аккуратность при работе с изобразительными материала­ми и инструментами;</a:t>
            </a:r>
          </a:p>
          <a:p>
            <a:pPr lvl="0"/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слушать, выполнять определенные действия по словесным ин­струкциям педагога.</a:t>
            </a:r>
          </a:p>
          <a:p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44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обучения.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9489" y="1432193"/>
            <a:ext cx="8692308" cy="521097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Активность принадлежит педагогу, по­скольку именно он направляет малыша в его изобразительных по­исках и экспериментах. И от того, насколько интересно и познава­тельно будет проходить совместная работа в области рисования, за­висит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самостоятельное творчество ребёнка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последующих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возраст­ных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этапах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стоит упрощать и усложнять педагогический процесс, выдумывая какие-то особые формы работы. Самое главное — не превращать процесс обучения в назидание и строгий контроль с це­лью достижения желаемого со стороны взрослого результата. Важно идти от потребностей и возможностей детей, не забывая при этом учить. Если в процессе рисования малыш отказывается от какого бы то ни было участия взрослого, не стоит настаивать, поскольку дав­ление может привести к потере интереса.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2037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4742" y="495759"/>
            <a:ext cx="8328752" cy="6081311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Дима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г. 3 мес.) изучает краски, опуская поочередно в каждую баночку кисточку. Мама пытается отнять кисточку, объясняя малышу, что так нель­зя рисовать, все краски будут грязными, и ими уже сложно будет рисовать. Дима в слезах снова хватает кисть и продолжает свое «исследование». В этом случае важно не прекратить такой процесс, а направить его в нужное русло. Во-первых, ребенок делает это не потому, что хочет досадить маме, а по­тому, что он изучает свойства красок, как они обволакивают кисть и как затем расплываются в емкости. В этом случае перед ребенком можно по­ставить несколько баночек с краской одного цвета, чтобы сохранить ис­следовательский интерес, но не портить художественные материалы. Во- вторых, малыш совершает данные действия потому, что ему нравится процесс погружения кисти в емкость.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602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616945"/>
            <a:ext cx="7886700" cy="55600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можно предложить ему разные не­глубокие прозрачные емкости, в которых были бы видны результаты его экспериментов. В-третьих, дайте ему плоскости, на которые ребенок по­ставит разные отпечатки от кисти. Важно подчеркнуть меняющийся харак­тер отпечатков в зависимости от поверхности. Таким образом, можно при­думать множество вариантов как без давления помочь ребенку осуществить то или иное экспериментирование, которое имело бы положительный по­тенциал для дальнейшей деятельности, а не превращалось бы в бесполезную трату художественных материалов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1155740"/>
      </p:ext>
    </p:extLst>
  </p:cSld>
  <p:clrMapOvr>
    <a:masterClrMapping/>
  </p:clrMapOvr>
</p:sld>
</file>

<file path=ppt/theme/theme1.xml><?xml version="1.0" encoding="utf-8"?>
<a:theme xmlns:a="http://schemas.openxmlformats.org/drawingml/2006/main" name="дети4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дети3.potx" id="{8D83A0E8-0064-461C-ABE6-01FB33E13143}" vid="{171E7B72-3678-4B19-9363-C6717CB323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дети4</Template>
  <TotalTime>116</TotalTime>
  <Words>1105</Words>
  <Application>Microsoft Office PowerPoint</Application>
  <PresentationFormat>Экран (4:3)</PresentationFormat>
  <Paragraphs>44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Graceful Mazurka</vt:lpstr>
      <vt:lpstr>Times New Roman</vt:lpstr>
      <vt:lpstr>дети4</vt:lpstr>
      <vt:lpstr>  Методика развития детского живописно-графического творчества и рисовании </vt:lpstr>
      <vt:lpstr>Задачи и особенности обучения рисованию Ранний возраст </vt:lpstr>
      <vt:lpstr>Презентация PowerPoint</vt:lpstr>
      <vt:lpstr>Презентация PowerPoint</vt:lpstr>
      <vt:lpstr>Презентация PowerPoint</vt:lpstr>
      <vt:lpstr>Презентация PowerPoint</vt:lpstr>
      <vt:lpstr>Особенности обучения.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Детский</dc:title>
  <dc:creator>Марина</dc:creator>
  <cp:lastModifiedBy>Admin</cp:lastModifiedBy>
  <cp:revision>17</cp:revision>
  <dcterms:created xsi:type="dcterms:W3CDTF">2019-09-18T13:32:53Z</dcterms:created>
  <dcterms:modified xsi:type="dcterms:W3CDTF">2022-01-28T19:37:18Z</dcterms:modified>
</cp:coreProperties>
</file>