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83" r:id="rId3"/>
    <p:sldId id="289" r:id="rId4"/>
    <p:sldId id="284" r:id="rId5"/>
    <p:sldId id="290" r:id="rId6"/>
    <p:sldId id="286" r:id="rId7"/>
    <p:sldId id="291" r:id="rId8"/>
    <p:sldId id="282" r:id="rId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90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405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7254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244777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948148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299242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6021175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54127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542689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61439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0554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41156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95535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5947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49502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36264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8499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34785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10000">
              <a:schemeClr val="tx2">
                <a:lumMod val="60000"/>
                <a:lumOff val="40000"/>
              </a:schemeClr>
            </a:gs>
            <a:gs pos="100000">
              <a:schemeClr val="bg2">
                <a:shade val="96000"/>
                <a:satMod val="120000"/>
                <a:lumMod val="90000"/>
              </a:schemeClr>
            </a:gs>
          </a:gsLst>
          <a:lin ang="612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B106E36-FD25-4E2D-B0AA-010F637433A0}" type="datetimeFigureOut">
              <a:rPr lang="ru-RU" smtClean="0"/>
              <a:pPr/>
              <a:t>02.06.2022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927622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403648" y="1844824"/>
            <a:ext cx="67687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КОЛЛЕКТИВНАЯ ИЗОБРАЗИТЕЛЬНАЯ ДЕЯТЕЛЬНОСТЬ НА ОСНОВЕ СОВМЕСТНОПОСЛЕДОВАТЕЛЬНОЙ ФОРМЫ ОРГАНИЗАЦИИ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084168" y="4941168"/>
            <a:ext cx="214513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Выполнила</a:t>
            </a:r>
          </a:p>
          <a:p>
            <a:r>
              <a:rPr lang="ru-RU" dirty="0" smtClean="0"/>
              <a:t>Корнева Наталья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395536" y="476672"/>
            <a:ext cx="8496944" cy="55707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1400" dirty="0">
              <a:solidFill>
                <a:srgbClr val="002060"/>
              </a:solidFill>
            </a:endParaRPr>
          </a:p>
          <a:p>
            <a:pPr algn="just"/>
            <a:r>
              <a:rPr lang="ru-RU" sz="1400" dirty="0">
                <a:solidFill>
                  <a:srgbClr val="002060"/>
                </a:solidFill>
              </a:rPr>
              <a:t>	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Совместно-последовательная форма организации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деятельности,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последовательное выполнение действий участниками, когда результат действия выполненного одним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участником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становится предметом деятельности другого. По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этому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принципу действует производственный конвейер, этот же принцип лежит в основе спортивных эстафет.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художественной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взрослых данная форма также находит применение, например, в художественной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промышленности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(кто-то разрабатывает форму керамических чашек, кто-то их формует, а кто-то делает роспись и т. д.).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-образовательной практике такая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находит применение в трудовом обучении, так как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позволяет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игровой форме воспроизвести конвейерную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линию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Демонстрация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образца способа организации позволяет детям лучше понять специфику и характер организации производства.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Кроме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того, эта форма — действенное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средство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решения задач нравственного воспитания. </a:t>
            </a:r>
            <a:endParaRPr lang="ru-RU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данной формы организации совместной деятельности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разработана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методика диагностики готовности к сотрудничеству младших школьников. Она успешно применялась в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исследованиях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О. С. Богдановой.</a:t>
            </a:r>
          </a:p>
          <a:p>
            <a:pPr algn="just"/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8882312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136626"/>
            <a:ext cx="7920880" cy="6690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ct val="150000"/>
              </a:lnSpc>
            </a:pP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Многие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специалисты, в том числе и те, что разрабатывали проблемы коллективной изобразительной деятельности (И. Н. </a:t>
            </a:r>
            <a:r>
              <a:rPr lang="ru-RU" dirty="0" err="1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Турро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др.), относятся к ней весьма скептически. Виной тому ассоциации с производственным конвейером, который не только не предполагает в своем традиционном виде проявлении творчества, а напротив — исключает их.</a:t>
            </a:r>
          </a:p>
          <a:p>
            <a:pPr lvl="0" algn="just"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Наша опытно-экспериментальная работа показала, что используя совместно-последовательную форму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организации совместной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в изобразительном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творчестве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детей, вовсе не обязательно копировать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производственный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конвейер. И при этом способе организации действия детей могут иметь не просто коллективный, а творческий характер.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Переход от совместно-индивидуальной к совместно-последовательной форме организации коллективной изобразительной деятельности на практике должен быть постепенным, поэтому первые задания, разработанные на </a:t>
            </a:r>
            <a:r>
              <a:rPr lang="ru-RU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основе </a:t>
            </a: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формы организации деятельности, несколько на поминают предыдущие по организационной структуре.</a:t>
            </a:r>
          </a:p>
          <a:p>
            <a:pPr>
              <a:lnSpc>
                <a:spcPct val="150000"/>
              </a:lnSpc>
            </a:pPr>
            <a:r>
              <a:rPr lang="ru-RU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9336099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806489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200" dirty="0">
                <a:solidFill>
                  <a:srgbClr val="002060"/>
                </a:solidFill>
              </a:rPr>
              <a:t>	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качестве примера подобного занятия рассмотрим процесс выполнения работы на тему «Мы пишем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книжку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». Это занятие синтезирует коллективное литературное и изобразительное творчество.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Перед началом работы все дети получают одинаковые листочки бумаги — странички будущей книжки. В ходе коллективного обсуждения определяем главного героя, намечаем сюжет будущего рассказа (сказки). Затем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сидящий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 первой партой называет свое предложение, напри мер: « В одной сказочной стране жил-был волшебник». Второй: « У него был большой, красивый дворец». Третий: «Прилетела к нему однажды сказочная синяя птица», за тем четвертый и т. д.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Высказанное ребенком предложение записывается педагогом, а если тема решается в школе и дети умеют писать — то ими самими, а затем иллюстрируется на по лученном листочке бумаги. Страничкам присваивается соответствующий номер — 1, 2, 3… Одному из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участников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(а можно и двум-трем, чтобы выбрать более интересную) надо поручить изготовление обложки. После завершения рисунков странички скрепляются и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получается 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книжка, написанная и проиллюстрированная </a:t>
            </a:r>
            <a:r>
              <a:rPr lang="ru-RU" sz="16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коллективно</a:t>
            </a: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>
              <a:lnSpc>
                <a:spcPct val="150000"/>
              </a:lnSpc>
            </a:pPr>
            <a:r>
              <a:rPr lang="ru-RU" sz="1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3589901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7544" y="0"/>
            <a:ext cx="8280920" cy="70942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Рассмотрим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другой пример.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тему «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Фабрика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игрушек».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Предлагаемая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рассчитана на старших дошкольников и самых маленьких школьников — первоклассников и может быть успешно реализована на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занятиях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во внеклассной работе.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Занятие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представляет со бой коллективную игру, процесс совместной работы детей построен по принципу «производственного конвейера».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этой игры — не только сообщить детям знания,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углубить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умения и навыки, полученные на занятиях по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изобразительному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искусству и труду, но в первую очередь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приобщать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детей к совместной работе, учить их взаимодействию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проведения занятия необходимо проделать следующую подготовительную работу:</a:t>
            </a:r>
          </a:p>
          <a:p>
            <a:pPr lvl="0" algn="just">
              <a:lnSpc>
                <a:spcPct val="150000"/>
              </a:lnSpc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•заполните образцы в этом вам помогут схемы предложенные на рисунках;</a:t>
            </a:r>
          </a:p>
          <a:p>
            <a:pPr lvl="0" algn="just">
              <a:lnSpc>
                <a:spcPct val="150000"/>
              </a:lnSpc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•заготовьте цилиндры из  плотной белой (чертежной) бумаги, оптимальный размер заготовки для цилиндра — 1/2 обычного листа из альбома для рисования (черчения);</a:t>
            </a:r>
          </a:p>
          <a:p>
            <a:pPr lvl="0" algn="just">
              <a:lnSpc>
                <a:spcPct val="150000"/>
              </a:lnSpc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•из цветной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бумаги для аппликаций выполните детали так, как показано на рисунках. Подготовленные детали сложите в конверты и подпишите.</a:t>
            </a:r>
          </a:p>
          <a:p>
            <a:pPr lvl="0" algn="just">
              <a:lnSpc>
                <a:spcPct val="150000"/>
              </a:lnSpc>
            </a:pP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Перед началом занятия столы для детей удобнее по ставить так, чтобы они напоминали конвейерную линию. Наш опыт показывает, что количество детей, работающих на одной «конвейерной линии», не должно превышать 6 —10 человек.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Следовательно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для проведения занятия с большим количеством детей одновременно (25—30 чело век) необходимо несколько «линий».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lnSpc>
                <a:spcPct val="150000"/>
              </a:lnSpc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линия будет делать свою игрушку и соревноваться с другими в качестве и скорости выполнения работы.</a:t>
            </a:r>
          </a:p>
          <a:p>
            <a:pPr lvl="0"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2930898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323528" y="188640"/>
            <a:ext cx="8496944" cy="6963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Начать занятие лучше всего с краткого рассказа о промышленном производстве, о работе конвейеров. Не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лишними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здесь будут фотографии и репродукции, изображающие труд людей на современных промышленных предприятиях.</a:t>
            </a:r>
          </a:p>
          <a:p>
            <a:pPr lvl="0"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Выдайте каждой конвейерной линии сделанные вами образец и заготовки-детали. Каждый участник таким об разом получает конверт с деталью, которую ему надлежит приклеивать. Опыт показывает, что количество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заготовок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можно считать оптимальным, если из него может быть сделано от 8 до 12 игрушек. Общее число самих деталей, составляющих все изображение (а, следовательно, и число работающих на одной конвейерной линии), можно увеличить (либо уменьшить), например, хо холок попугая или хвостик петушка можно составить не из одной, а из нескольких цветных бумажек; щенку или котенку можно дополнительно приклеить бант, воротничок и др.</a:t>
            </a:r>
          </a:p>
          <a:p>
            <a:pPr lvl="0"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Задача, стоящая перед ребенком, проста: приклеить свою деталь точно на место, так, как это сделано на образце, при этом свою операцию надо выполнить в нужном ритме: быстро и аккуратно. Заострите внимание участников на том, что от того, как каждый из них выполнит свою работу, зависит результат деятельности всей «конвейерной линии».</a:t>
            </a:r>
          </a:p>
          <a:p>
            <a:pPr lvl="0" algn="just"/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Задание детям можно усложнить, если выдать им не готовые детали, а шаблоны из плотной бумаги (картона) 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цветную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бумагу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Ребенку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в этом случае, надо сделать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деталь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а затем приклеить ее. Для того, чтобы работы сделать разнообразными, можно предложить детям выполнять де тали по одному шаблону, но из бумаги разного цвета. </a:t>
            </a: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пример, у одного «петушка» крылья могут быть сделаны из зеленой бумаги, у другого из синей и т.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д.</a:t>
            </a:r>
          </a:p>
          <a:p>
            <a:pPr lvl="0" algn="just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представленных рисунках вы видите образцы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объемных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игрушек из бумаги, выполнены они на основе про стой формы — бумажного цилиндра. Любая из них может быть сделана в ходе игры-занятия «фабрика игрушек». Для этого могут быть пригодны и другие разработки, предлагаемые нами — лишь один из бесчисленных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вариантов.</a:t>
            </a:r>
          </a:p>
          <a:p>
            <a:pPr lvl="0" algn="just"/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Готовые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могут быть использованы как счетный материал на уроках математики, они могут стать «участниками» каких-то новых детских игр, ими можно украсить классную комнату или помещение группы в детском саду и т. д. Сфера их применения достаточно широка, но главное конечно же не сами эти игрушки, а те воспитательные возможности, которые сосредоточены в самом процессе коллективного взаимодействия.</a:t>
            </a:r>
          </a:p>
          <a:p>
            <a:pPr marL="114300" algn="just">
              <a:lnSpc>
                <a:spcPct val="115000"/>
              </a:lnSpc>
              <a:spcAft>
                <a:spcPts val="1000"/>
              </a:spcAft>
            </a:pPr>
            <a:endParaRPr lang="ru-RU" sz="1400" dirty="0" smtClean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algn="just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27332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16632"/>
            <a:ext cx="7200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	</a:t>
            </a:r>
            <a:endParaRPr lang="ru-RU" sz="1100" dirty="0">
              <a:solidFill>
                <a:srgbClr val="00206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116632"/>
            <a:ext cx="8568952" cy="681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совместно-последовательной формы организации совместной деятельности может иметь и более творческий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характер.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качестве примера рассмотрим занятие на тему «фабрика Деда Мороза». В процессе этого занятия дети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делали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объемные игрушки для украшения Новогодней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елки.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Столы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для участников надо расставить так же, как и в предыдущем случае. Детей тоже надо поделить так же как и раньше — на группы по 8—10 человек. Задача участника на этом занятии несколько отличалась от предыдущего. У ребенка не только не было заготовок, но даже шаблона для их изготовления. Все детали каждый должен был делать сам из белой и цветной бумаги. Единственное ограничение — один человек делает только одну деталь изображения, например, только шляпу, только нос или только глаза 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др.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Каждая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линия получала образец, подобный тем, что изображены на рисунках. Если линии доставался «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мушкетер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(смотрите рисунок), то на первом этапе дети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договаривались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кому делать шляпы, кому перья на эти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шляпы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кому глаза, нос и др. Затем, держа в поле зрения образец, каждый делает свою заготовку и по мере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готовности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монтирует ее на общую работу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."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"	 Обратите внимание детей на то, что в зависимости от формы и цвета отдельных деталей, от их взаимного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сочетания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каждый раз получается портрет с новым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настроением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один — веселый, другой — суровый и др. Теперь,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дети увидели эти возможности, усложним задачу: предложим сделать первую игрушку, например — «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веселой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»: вторую — «обиженной»; третью — «строгой» и т.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соответствии с этим заданием каждый ребенок дол жен подготовить порученную ему деталь и когда подойдет его очередь, наклеить ее, учитывая то, что сделано до него другими. Причем выполнить свою операцию каждый дол жен так. чтобы придать изображению нужную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нравственную окраску.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Данная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форма организации совместной деятельности создает прекрасные условия для формирования умений координировать совместные действия, в этих условиях не удача одного ребенка неизбежно приводит к нарушению ритма всей работы, к обшей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неудаче.</a:t>
            </a:r>
          </a:p>
          <a:p>
            <a:pPr marL="114300" lvl="0">
              <a:spcAft>
                <a:spcPts val="1000"/>
              </a:spcAft>
            </a:pP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основе совместно-последовательной формы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организации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коллективной деятельности можно разработать </a:t>
            </a:r>
            <a:r>
              <a:rPr lang="ru-RU" sz="1400" dirty="0" smtClean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массу </a:t>
            </a:r>
            <a:r>
              <a:rPr lang="ru-RU" sz="1400" dirty="0">
                <a:solidFill>
                  <a:schemeClr val="bg1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оригинальных, разнообразных по тематике занятий. Предложенные примеры помогут вам в вашем творчестве."</a:t>
            </a:r>
          </a:p>
          <a:p>
            <a:pPr marL="114300" lvl="0" algn="ctr">
              <a:lnSpc>
                <a:spcPct val="115000"/>
              </a:lnSpc>
              <a:spcAft>
                <a:spcPts val="1000"/>
              </a:spcAft>
            </a:pPr>
            <a:endParaRPr lang="ru-RU" sz="14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0783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idx="1"/>
          </p:nvPr>
        </p:nvSpPr>
        <p:spPr>
          <a:xfrm>
            <a:off x="2051720" y="1988840"/>
            <a:ext cx="4824536" cy="1892824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Спасибо за </a:t>
            </a:r>
            <a:r>
              <a:rPr lang="ru-RU" sz="7200" b="1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внимание</a:t>
            </a:r>
            <a:endParaRPr lang="ru-RU" sz="72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Сектор">
  <a:themeElements>
    <a:clrScheme name="Сектор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Сектор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ектор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43</TotalTime>
  <Words>1522</Words>
  <Application>Microsoft Office PowerPoint</Application>
  <PresentationFormat>Экран (4:3)</PresentationFormat>
  <Paragraphs>47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Century Gothic</vt:lpstr>
      <vt:lpstr>Times New Roman</vt:lpstr>
      <vt:lpstr>Wingdings 3</vt:lpstr>
      <vt:lpstr>Сектор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Основы и виды декоративного творчества </dc:title>
  <dc:creator>чюсик</dc:creator>
  <cp:lastModifiedBy>Пользователь</cp:lastModifiedBy>
  <cp:revision>8</cp:revision>
  <dcterms:created xsi:type="dcterms:W3CDTF">2022-01-31T12:00:31Z</dcterms:created>
  <dcterms:modified xsi:type="dcterms:W3CDTF">2022-06-02T17:35:40Z</dcterms:modified>
</cp:coreProperties>
</file>