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0" r:id="rId1"/>
  </p:sldMasterIdLst>
  <p:notesMasterIdLst>
    <p:notesMasterId r:id="rId18"/>
  </p:notesMasterIdLst>
  <p:sldIdLst>
    <p:sldId id="257" r:id="rId2"/>
    <p:sldId id="288" r:id="rId3"/>
    <p:sldId id="296" r:id="rId4"/>
    <p:sldId id="289" r:id="rId5"/>
    <p:sldId id="290" r:id="rId6"/>
    <p:sldId id="291" r:id="rId7"/>
    <p:sldId id="292" r:id="rId8"/>
    <p:sldId id="293" r:id="rId9"/>
    <p:sldId id="294" r:id="rId10"/>
    <p:sldId id="308" r:id="rId11"/>
    <p:sldId id="295" r:id="rId12"/>
    <p:sldId id="303" r:id="rId13"/>
    <p:sldId id="304" r:id="rId14"/>
    <p:sldId id="305" r:id="rId15"/>
    <p:sldId id="306" r:id="rId16"/>
    <p:sldId id="28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82" autoAdjust="0"/>
    <p:restoredTop sz="94660"/>
  </p:normalViewPr>
  <p:slideViewPr>
    <p:cSldViewPr>
      <p:cViewPr varScale="1">
        <p:scale>
          <a:sx n="105" d="100"/>
          <a:sy n="105" d="100"/>
        </p:scale>
        <p:origin x="9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68C212B-54B7-40B1-8FAC-1868D36A87F4}" type="datetimeFigureOut">
              <a:rPr lang="ru-RU"/>
              <a:pPr>
                <a:defRPr/>
              </a:pPr>
              <a:t>02.06.2022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E1B64D6-AABA-44DB-94FF-C19286001F58}" type="slidenum">
              <a:rPr lang="ru-RU"/>
              <a:pPr>
                <a:defRPr/>
              </a:pPr>
              <a:t>‹#›</a:t>
            </a:fld>
            <a:endParaRPr lang="ru-RU"/>
          </a:p>
        </p:txBody>
      </p:sp>
    </p:spTree>
    <p:extLst>
      <p:ext uri="{BB962C8B-B14F-4D97-AF65-F5344CB8AC3E}">
        <p14:creationId xmlns:p14="http://schemas.microsoft.com/office/powerpoint/2010/main" val="18011559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fld id="{7D1BD198-63F1-4196-BD83-4D5ED019E3A5}"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6A7883BF-CCF9-44BA-9CA4-BE07763E12C4}" type="slidenum">
              <a:rPr lang="ru-RU" smtClean="0"/>
              <a:pPr>
                <a:defRPr/>
              </a:pPr>
              <a:t>‹#›</a:t>
            </a:fld>
            <a:endParaRPr lang="ru-RU"/>
          </a:p>
        </p:txBody>
      </p:sp>
    </p:spTree>
    <p:extLst>
      <p:ext uri="{BB962C8B-B14F-4D97-AF65-F5344CB8AC3E}">
        <p14:creationId xmlns:p14="http://schemas.microsoft.com/office/powerpoint/2010/main" val="367020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3052988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3419167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70883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1357534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76008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36880886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6D36FB02-FB0D-4E8B-AC2E-EA324446CC64}"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FAA14FB6-E22E-40FC-B78D-90B029F14F86}" type="slidenum">
              <a:rPr lang="ru-RU" smtClean="0"/>
              <a:pPr>
                <a:defRPr/>
              </a:pPr>
              <a:t>‹#›</a:t>
            </a:fld>
            <a:endParaRPr lang="ru-RU"/>
          </a:p>
        </p:txBody>
      </p:sp>
    </p:spTree>
    <p:extLst>
      <p:ext uri="{BB962C8B-B14F-4D97-AF65-F5344CB8AC3E}">
        <p14:creationId xmlns:p14="http://schemas.microsoft.com/office/powerpoint/2010/main" val="253215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2758749F-E9BA-4D86-8B8D-D0F762FBEBF6}"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201690C2-8AFD-4F61-A01E-0C857CC3B074}" type="slidenum">
              <a:rPr lang="ru-RU" smtClean="0"/>
              <a:pPr>
                <a:defRPr/>
              </a:pPr>
              <a:t>‹#›</a:t>
            </a:fld>
            <a:endParaRPr lang="ru-RU"/>
          </a:p>
        </p:txBody>
      </p:sp>
    </p:spTree>
    <p:extLst>
      <p:ext uri="{BB962C8B-B14F-4D97-AF65-F5344CB8AC3E}">
        <p14:creationId xmlns:p14="http://schemas.microsoft.com/office/powerpoint/2010/main" val="3061475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fld id="{C74BB3A8-1FCF-4C4D-8A3F-BC1BD04E05DD}"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3F1FC551-8114-455D-9297-C2CA71F28B9D}" type="slidenum">
              <a:rPr lang="ru-RU" smtClean="0"/>
              <a:pPr>
                <a:defRPr/>
              </a:pPr>
              <a:t>‹#›</a:t>
            </a:fld>
            <a:endParaRPr lang="ru-RU"/>
          </a:p>
        </p:txBody>
      </p:sp>
    </p:spTree>
    <p:extLst>
      <p:ext uri="{BB962C8B-B14F-4D97-AF65-F5344CB8AC3E}">
        <p14:creationId xmlns:p14="http://schemas.microsoft.com/office/powerpoint/2010/main" val="1738806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fld id="{E59CDC9F-33E5-4CC9-A80A-8D37394A4433}" type="datetimeFigureOut">
              <a:rPr lang="ru-RU" smtClean="0"/>
              <a:pPr>
                <a:defRPr/>
              </a:pPr>
              <a:t>02.06.2022</a:t>
            </a:fld>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pPr>
              <a:defRPr/>
            </a:pPr>
            <a:fld id="{43A539EB-243A-4F23-AE37-4839C5335427}" type="slidenum">
              <a:rPr lang="ru-RU" smtClean="0"/>
              <a:pPr>
                <a:defRPr/>
              </a:pPr>
              <a:t>‹#›</a:t>
            </a:fld>
            <a:endParaRPr lang="ru-RU"/>
          </a:p>
        </p:txBody>
      </p:sp>
    </p:spTree>
    <p:extLst>
      <p:ext uri="{BB962C8B-B14F-4D97-AF65-F5344CB8AC3E}">
        <p14:creationId xmlns:p14="http://schemas.microsoft.com/office/powerpoint/2010/main" val="37599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106544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fld id="{E878771F-36A1-4E41-AEA4-720E9C9FF5A5}" type="datetimeFigureOut">
              <a:rPr lang="ru-RU" smtClean="0"/>
              <a:pPr>
                <a:defRPr/>
              </a:pPr>
              <a:t>02.06.2022</a:t>
            </a:fld>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pPr>
              <a:defRPr/>
            </a:pPr>
            <a:fld id="{6E8426BF-4295-4007-A7A5-1AD32AE29EFE}" type="slidenum">
              <a:rPr lang="ru-RU" smtClean="0"/>
              <a:pPr>
                <a:defRPr/>
              </a:pPr>
              <a:t>‹#›</a:t>
            </a:fld>
            <a:endParaRPr lang="ru-RU"/>
          </a:p>
        </p:txBody>
      </p:sp>
    </p:spTree>
    <p:extLst>
      <p:ext uri="{BB962C8B-B14F-4D97-AF65-F5344CB8AC3E}">
        <p14:creationId xmlns:p14="http://schemas.microsoft.com/office/powerpoint/2010/main" val="3344790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pPr>
              <a:defRPr/>
            </a:pPr>
            <a:fld id="{26D00562-CE5E-456D-A76A-294321E089D4}" type="datetimeFigureOut">
              <a:rPr lang="ru-RU" smtClean="0"/>
              <a:pPr>
                <a:defRPr/>
              </a:pPr>
              <a:t>02.06.2022</a:t>
            </a:fld>
            <a:endParaRPr lang="ru-RU"/>
          </a:p>
        </p:txBody>
      </p:sp>
      <p:sp>
        <p:nvSpPr>
          <p:cNvPr id="4" name="Footer Placeholder 3"/>
          <p:cNvSpPr>
            <a:spLocks noGrp="1"/>
          </p:cNvSpPr>
          <p:nvPr>
            <p:ph type="ftr" sz="quarter" idx="11"/>
          </p:nvPr>
        </p:nvSpPr>
        <p:spPr/>
        <p:txBody>
          <a:bodyPr/>
          <a:lstStyle/>
          <a:p>
            <a:pPr>
              <a:defRPr/>
            </a:pPr>
            <a:endParaRPr lang="ru-RU"/>
          </a:p>
        </p:txBody>
      </p:sp>
      <p:sp>
        <p:nvSpPr>
          <p:cNvPr id="5" name="Slide Number Placeholder 4"/>
          <p:cNvSpPr>
            <a:spLocks noGrp="1"/>
          </p:cNvSpPr>
          <p:nvPr>
            <p:ph type="sldNum" sz="quarter" idx="12"/>
          </p:nvPr>
        </p:nvSpPr>
        <p:spPr/>
        <p:txBody>
          <a:bodyPr/>
          <a:lstStyle/>
          <a:p>
            <a:pPr>
              <a:defRPr/>
            </a:pPr>
            <a:fld id="{F5679886-B9BE-4E42-B826-85AF1065A929}" type="slidenum">
              <a:rPr lang="ru-RU" smtClean="0"/>
              <a:pPr>
                <a:defRPr/>
              </a:pPr>
              <a:t>‹#›</a:t>
            </a:fld>
            <a:endParaRPr lang="ru-RU"/>
          </a:p>
        </p:txBody>
      </p:sp>
    </p:spTree>
    <p:extLst>
      <p:ext uri="{BB962C8B-B14F-4D97-AF65-F5344CB8AC3E}">
        <p14:creationId xmlns:p14="http://schemas.microsoft.com/office/powerpoint/2010/main" val="2130657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637A5D4-5640-4293-AA5A-EE7589BA3871}" type="datetimeFigureOut">
              <a:rPr lang="ru-RU" smtClean="0"/>
              <a:pPr>
                <a:defRPr/>
              </a:pPr>
              <a:t>02.06.2022</a:t>
            </a:fld>
            <a:endParaRPr lang="ru-RU"/>
          </a:p>
        </p:txBody>
      </p:sp>
      <p:sp>
        <p:nvSpPr>
          <p:cNvPr id="3" name="Footer Placeholder 2"/>
          <p:cNvSpPr>
            <a:spLocks noGrp="1"/>
          </p:cNvSpPr>
          <p:nvPr>
            <p:ph type="ftr" sz="quarter" idx="11"/>
          </p:nvPr>
        </p:nvSpPr>
        <p:spPr/>
        <p:txBody>
          <a:bodyPr/>
          <a:lstStyle/>
          <a:p>
            <a:pPr>
              <a:defRPr/>
            </a:pPr>
            <a:endParaRPr lang="ru-RU"/>
          </a:p>
        </p:txBody>
      </p:sp>
      <p:sp>
        <p:nvSpPr>
          <p:cNvPr id="4" name="Slide Number Placeholder 3"/>
          <p:cNvSpPr>
            <a:spLocks noGrp="1"/>
          </p:cNvSpPr>
          <p:nvPr>
            <p:ph type="sldNum" sz="quarter" idx="12"/>
          </p:nvPr>
        </p:nvSpPr>
        <p:spPr/>
        <p:txBody>
          <a:bodyPr/>
          <a:lstStyle/>
          <a:p>
            <a:pPr>
              <a:defRPr/>
            </a:pPr>
            <a:fld id="{91B23BB1-D47B-4585-B3BE-835E23B7FACA}" type="slidenum">
              <a:rPr lang="ru-RU" smtClean="0"/>
              <a:pPr>
                <a:defRPr/>
              </a:pPr>
              <a:t>‹#›</a:t>
            </a:fld>
            <a:endParaRPr lang="ru-RU"/>
          </a:p>
        </p:txBody>
      </p:sp>
    </p:spTree>
    <p:extLst>
      <p:ext uri="{BB962C8B-B14F-4D97-AF65-F5344CB8AC3E}">
        <p14:creationId xmlns:p14="http://schemas.microsoft.com/office/powerpoint/2010/main" val="368650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FD62FC06-0DEC-4CD8-A35E-724493B75F27}" type="datetimeFigureOut">
              <a:rPr lang="ru-RU" smtClean="0"/>
              <a:pPr>
                <a:defRPr/>
              </a:pPr>
              <a:t>02.06.2022</a:t>
            </a:fld>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48331BDD-8E09-4919-A4EA-62EDF9A859BA}" type="slidenum">
              <a:rPr lang="ru-RU" smtClean="0"/>
              <a:pPr>
                <a:defRPr/>
              </a:pPr>
              <a:t>‹#›</a:t>
            </a:fld>
            <a:endParaRPr lang="ru-RU"/>
          </a:p>
        </p:txBody>
      </p:sp>
    </p:spTree>
    <p:extLst>
      <p:ext uri="{BB962C8B-B14F-4D97-AF65-F5344CB8AC3E}">
        <p14:creationId xmlns:p14="http://schemas.microsoft.com/office/powerpoint/2010/main" val="143498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pPr>
              <a:defRPr/>
            </a:pPr>
            <a:fld id="{1BD4C2A2-77FC-45E9-B71D-C2F8C61487DC}" type="datetimeFigureOut">
              <a:rPr lang="ru-RU" smtClean="0"/>
              <a:pPr>
                <a:defRPr/>
              </a:pPr>
              <a:t>02.06.2022</a:t>
            </a:fld>
            <a:endParaRPr lang="ru-RU"/>
          </a:p>
        </p:txBody>
      </p:sp>
      <p:sp>
        <p:nvSpPr>
          <p:cNvPr id="6" name="Footer Placeholder 5"/>
          <p:cNvSpPr>
            <a:spLocks noGrp="1"/>
          </p:cNvSpPr>
          <p:nvPr>
            <p:ph type="ftr" sz="quarter" idx="11"/>
          </p:nvPr>
        </p:nvSpPr>
        <p:spPr>
          <a:xfrm>
            <a:off x="533400" y="6172200"/>
            <a:ext cx="5811724" cy="365125"/>
          </a:xfrm>
        </p:spPr>
        <p:txBody>
          <a:bodyPr/>
          <a:lstStyle/>
          <a:p>
            <a:pPr>
              <a:defRPr/>
            </a:pPr>
            <a:endParaRPr lang="ru-RU"/>
          </a:p>
        </p:txBody>
      </p:sp>
      <p:sp>
        <p:nvSpPr>
          <p:cNvPr id="7" name="Slide Number Placeholder 6"/>
          <p:cNvSpPr>
            <a:spLocks noGrp="1"/>
          </p:cNvSpPr>
          <p:nvPr>
            <p:ph type="sldNum" sz="quarter" idx="12"/>
          </p:nvPr>
        </p:nvSpPr>
        <p:spPr/>
        <p:txBody>
          <a:body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948597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9500">
              <a:schemeClr val="tx2">
                <a:lumMod val="75000"/>
              </a:schemeClr>
            </a:gs>
            <a:gs pos="63000">
              <a:schemeClr val="tx2">
                <a:lumMod val="60000"/>
                <a:lumOff val="40000"/>
              </a:schemeClr>
            </a:gs>
            <a:gs pos="96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fld id="{1BD4C2A2-77FC-45E9-B71D-C2F8C61487DC}" type="datetimeFigureOut">
              <a:rPr lang="ru-RU" smtClean="0"/>
              <a:pPr>
                <a:defRPr/>
              </a:pPr>
              <a:t>02.06.2022</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3F951CCA-786E-4F9E-83C9-884C28B27A9A}" type="slidenum">
              <a:rPr lang="ru-RU" smtClean="0"/>
              <a:pPr>
                <a:defRPr/>
              </a:pPr>
              <a:t>‹#›</a:t>
            </a:fld>
            <a:endParaRPr lang="ru-RU"/>
          </a:p>
        </p:txBody>
      </p:sp>
    </p:spTree>
    <p:extLst>
      <p:ext uri="{BB962C8B-B14F-4D97-AF65-F5344CB8AC3E}">
        <p14:creationId xmlns:p14="http://schemas.microsoft.com/office/powerpoint/2010/main" val="4061336973"/>
      </p:ext>
    </p:extLst>
  </p:cSld>
  <p:clrMap bg1="dk1" tx1="lt1" bg2="dk2" tx2="lt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 id="2147483814" r:id="rId14"/>
    <p:sldLayoutId id="2147483815" r:id="rId15"/>
    <p:sldLayoutId id="2147483816" r:id="rId16"/>
    <p:sldLayoutId id="214748381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1640" y="1556792"/>
            <a:ext cx="6696744" cy="2554545"/>
          </a:xfrm>
          <a:prstGeom prst="rect">
            <a:avLst/>
          </a:prstGeom>
        </p:spPr>
        <p:txBody>
          <a:bodyPr wrap="square">
            <a:prstTxWarp prst="textInflate">
              <a:avLst/>
            </a:prstTxWarp>
            <a:spAutoFit/>
          </a:bodyPr>
          <a:lstStyle/>
          <a:p>
            <a:pPr algn="ctr"/>
            <a:r>
              <a:rPr lang="ru-RU" sz="4000" b="1" dirty="0">
                <a:ln w="22225">
                  <a:solidFill>
                    <a:schemeClr val="accent2"/>
                  </a:solidFill>
                  <a:prstDash val="solid"/>
                </a:ln>
                <a:solidFill>
                  <a:schemeClr val="accent2">
                    <a:lumMod val="40000"/>
                    <a:lumOff val="60000"/>
                  </a:schemeClr>
                </a:solidFill>
                <a:latin typeface="Trebuchet ms" panose="020B0603020202020204" pitchFamily="34" charset="0"/>
              </a:rPr>
              <a:t>Пуантилизм. Нетрадиционная техника рисования ватными </a:t>
            </a:r>
            <a:r>
              <a:rPr lang="ru-RU" sz="4000" b="1" dirty="0" smtClean="0">
                <a:ln w="22225">
                  <a:solidFill>
                    <a:schemeClr val="accent2"/>
                  </a:solidFill>
                  <a:prstDash val="solid"/>
                </a:ln>
                <a:solidFill>
                  <a:schemeClr val="accent2">
                    <a:lumMod val="40000"/>
                    <a:lumOff val="60000"/>
                  </a:schemeClr>
                </a:solidFill>
                <a:latin typeface="Trebuchet ms" panose="020B0603020202020204" pitchFamily="34" charset="0"/>
              </a:rPr>
              <a:t>палочками</a:t>
            </a:r>
            <a:endParaRPr lang="ru-RU" sz="4000" b="1" dirty="0">
              <a:ln w="22225">
                <a:solidFill>
                  <a:schemeClr val="accent2"/>
                </a:solidFill>
                <a:prstDash val="solid"/>
              </a:ln>
              <a:solidFill>
                <a:schemeClr val="accent2">
                  <a:lumMod val="40000"/>
                  <a:lumOff val="60000"/>
                </a:schemeClr>
              </a:solidFill>
            </a:endParaRPr>
          </a:p>
        </p:txBody>
      </p:sp>
      <p:sp>
        <p:nvSpPr>
          <p:cNvPr id="3" name="TextBox 2"/>
          <p:cNvSpPr txBox="1"/>
          <p:nvPr/>
        </p:nvSpPr>
        <p:spPr>
          <a:xfrm>
            <a:off x="6061119" y="5013176"/>
            <a:ext cx="2145139" cy="646331"/>
          </a:xfrm>
          <a:prstGeom prst="rect">
            <a:avLst/>
          </a:prstGeom>
          <a:noFill/>
        </p:spPr>
        <p:txBody>
          <a:bodyPr wrap="none" rtlCol="0">
            <a:spAutoFit/>
          </a:bodyPr>
          <a:lstStyle/>
          <a:p>
            <a:r>
              <a:rPr lang="ru-RU" dirty="0" smtClean="0">
                <a:solidFill>
                  <a:schemeClr val="bg1">
                    <a:lumMod val="65000"/>
                    <a:lumOff val="35000"/>
                  </a:schemeClr>
                </a:solidFill>
              </a:rPr>
              <a:t>Выполнила</a:t>
            </a:r>
          </a:p>
          <a:p>
            <a:r>
              <a:rPr lang="ru-RU" dirty="0" smtClean="0">
                <a:solidFill>
                  <a:schemeClr val="bg1">
                    <a:lumMod val="65000"/>
                    <a:lumOff val="35000"/>
                  </a:schemeClr>
                </a:solidFill>
              </a:rPr>
              <a:t>Корнева Наталья</a:t>
            </a:r>
            <a:endParaRPr lang="ru-RU"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cstate="email"/>
          <a:srcRect/>
          <a:stretch>
            <a:fillRect/>
          </a:stretch>
        </p:blipFill>
        <p:spPr bwMode="auto">
          <a:xfrm>
            <a:off x="2051720" y="116632"/>
            <a:ext cx="5451475" cy="6604000"/>
          </a:xfrm>
          <a:prstGeom prst="rect">
            <a:avLst/>
          </a:prstGeom>
          <a:noFill/>
          <a:ln w="9525">
            <a:noFill/>
            <a:miter lim="800000"/>
            <a:headEnd/>
            <a:tailEnd/>
          </a:ln>
        </p:spPr>
      </p:pic>
      <p:sp>
        <p:nvSpPr>
          <p:cNvPr id="6" name="Прямоугольник 5"/>
          <p:cNvSpPr/>
          <p:nvPr/>
        </p:nvSpPr>
        <p:spPr>
          <a:xfrm>
            <a:off x="2771800" y="4005064"/>
            <a:ext cx="4086200" cy="2862322"/>
          </a:xfrm>
          <a:prstGeom prst="rect">
            <a:avLst/>
          </a:prstGeom>
        </p:spPr>
        <p:txBody>
          <a:bodyPr wrap="square">
            <a:spAutoFit/>
          </a:bodyPr>
          <a:lstStyle/>
          <a:p>
            <a:pPr lvl="0" algn="ctr" defTabSz="914400">
              <a:defRPr/>
            </a:pPr>
            <a:r>
              <a:rPr lang="ru-RU" sz="3600" b="1" dirty="0">
                <a:ln w="22225">
                  <a:solidFill>
                    <a:schemeClr val="accent2"/>
                  </a:solidFill>
                  <a:prstDash val="solid"/>
                </a:ln>
                <a:solidFill>
                  <a:schemeClr val="accent2">
                    <a:lumMod val="40000"/>
                    <a:lumOff val="60000"/>
                  </a:schemeClr>
                </a:solidFill>
                <a:latin typeface="Calibri"/>
              </a:rPr>
              <a:t>Попробуем  этот стиль живопись точками?</a:t>
            </a:r>
          </a:p>
          <a:p>
            <a:pPr lvl="0" defTabSz="914400">
              <a:defRPr/>
            </a:pPr>
            <a:endParaRPr lang="ru-RU" sz="36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Calibri"/>
            </a:endParaRPr>
          </a:p>
          <a:p>
            <a:pPr lvl="0" defTabSz="914400">
              <a:defRPr/>
            </a:pPr>
            <a:r>
              <a:rPr lang="ru-RU" sz="36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Calibri"/>
              </a:rPr>
              <a:t>                   </a:t>
            </a:r>
            <a:endParaRPr lang="ru-RU" sz="36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Calibri"/>
            </a:endParaRPr>
          </a:p>
        </p:txBody>
      </p:sp>
    </p:spTree>
    <p:extLst>
      <p:ext uri="{BB962C8B-B14F-4D97-AF65-F5344CB8AC3E}">
        <p14:creationId xmlns:p14="http://schemas.microsoft.com/office/powerpoint/2010/main" val="27099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55776" y="548680"/>
            <a:ext cx="4572000" cy="1200329"/>
          </a:xfrm>
          <a:prstGeom prst="rect">
            <a:avLst/>
          </a:prstGeom>
        </p:spPr>
        <p:txBody>
          <a:bodyPr>
            <a:spAutoFit/>
          </a:bodyPr>
          <a:lstStyle/>
          <a:p>
            <a:r>
              <a:rPr lang="ru-RU" b="1" dirty="0">
                <a:solidFill>
                  <a:srgbClr val="000000"/>
                </a:solidFill>
                <a:latin typeface="Helvetica Neue"/>
              </a:rPr>
              <a:t>Для работы нам понадобится:</a:t>
            </a:r>
            <a:r>
              <a:rPr lang="ru-RU" dirty="0"/>
              <a:t/>
            </a:r>
            <a:br>
              <a:rPr lang="ru-RU" dirty="0"/>
            </a:br>
            <a:r>
              <a:rPr lang="ru-RU" dirty="0">
                <a:solidFill>
                  <a:srgbClr val="000000"/>
                </a:solidFill>
                <a:latin typeface="Helvetica Neue"/>
              </a:rPr>
              <a:t>-гуашь,</a:t>
            </a:r>
            <a:r>
              <a:rPr lang="ru-RU" dirty="0"/>
              <a:t/>
            </a:r>
            <a:br>
              <a:rPr lang="ru-RU" dirty="0"/>
            </a:br>
            <a:r>
              <a:rPr lang="ru-RU" dirty="0">
                <a:solidFill>
                  <a:srgbClr val="000000"/>
                </a:solidFill>
                <a:latin typeface="Helvetica Neue"/>
              </a:rPr>
              <a:t>-ватные палочки,</a:t>
            </a:r>
            <a:r>
              <a:rPr lang="ru-RU" dirty="0"/>
              <a:t/>
            </a:r>
            <a:br>
              <a:rPr lang="ru-RU" dirty="0"/>
            </a:br>
            <a:r>
              <a:rPr lang="ru-RU" dirty="0">
                <a:solidFill>
                  <a:srgbClr val="000000"/>
                </a:solidFill>
                <a:latin typeface="Helvetica Neue"/>
              </a:rPr>
              <a:t>-листы бумаги с готовым шаблоном.</a:t>
            </a:r>
            <a:endParaRPr lang="ru-RU" dirty="0"/>
          </a:p>
        </p:txBody>
      </p:sp>
      <p:pic>
        <p:nvPicPr>
          <p:cNvPr id="5122" name="Picture 2" descr="https://ped-kopilka.ru/upload/blogs2/2019/2/3583_1294d7219328868a21b55a2bfd4dab3d.jpg.jpg"/>
          <p:cNvPicPr>
            <a:picLocks noChangeAspect="1" noChangeArrowheads="1"/>
          </p:cNvPicPr>
          <p:nvPr/>
        </p:nvPicPr>
        <p:blipFill rotWithShape="1">
          <a:blip r:embed="rId2">
            <a:extLst>
              <a:ext uri="{28A0092B-C50C-407E-A947-70E740481C1C}">
                <a14:useLocalDpi xmlns:a14="http://schemas.microsoft.com/office/drawing/2010/main" val="0"/>
              </a:ext>
            </a:extLst>
          </a:blip>
          <a:srcRect t="14445" b="4899"/>
          <a:stretch/>
        </p:blipFill>
        <p:spPr bwMode="auto">
          <a:xfrm>
            <a:off x="827584" y="2276872"/>
            <a:ext cx="3766195" cy="40501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5124" name="Picture 4" descr="https://ped-kopilka.ru/upload/blogs2/2019/2/3583_3674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7039" y="2276872"/>
            <a:ext cx="3694561" cy="40501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4520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404664"/>
            <a:ext cx="7776864" cy="1754326"/>
          </a:xfrm>
          <a:prstGeom prst="rect">
            <a:avLst/>
          </a:prstGeom>
        </p:spPr>
        <p:txBody>
          <a:bodyPr wrap="square">
            <a:spAutoFit/>
          </a:bodyPr>
          <a:lstStyle/>
          <a:p>
            <a:pPr algn="just"/>
            <a:r>
              <a:rPr lang="ru-RU" dirty="0">
                <a:solidFill>
                  <a:srgbClr val="000000"/>
                </a:solidFill>
                <a:latin typeface="Helvetica Neue"/>
              </a:rPr>
              <a:t>Перед тем как приступить к работе</a:t>
            </a:r>
            <a:r>
              <a:rPr lang="ru-RU" dirty="0" smtClean="0">
                <a:solidFill>
                  <a:srgbClr val="000000"/>
                </a:solidFill>
                <a:latin typeface="Helvetica Neue"/>
              </a:rPr>
              <a:t>, напоминаем </a:t>
            </a:r>
            <a:r>
              <a:rPr lang="ru-RU" dirty="0">
                <a:solidFill>
                  <a:srgbClr val="000000"/>
                </a:solidFill>
                <a:latin typeface="Helvetica Neue"/>
              </a:rPr>
              <a:t>детям о том</a:t>
            </a:r>
            <a:r>
              <a:rPr lang="ru-RU" dirty="0" smtClean="0">
                <a:solidFill>
                  <a:srgbClr val="000000"/>
                </a:solidFill>
                <a:latin typeface="Helvetica Neue"/>
              </a:rPr>
              <a:t>, что </a:t>
            </a:r>
            <a:r>
              <a:rPr lang="ru-RU" dirty="0">
                <a:solidFill>
                  <a:srgbClr val="000000"/>
                </a:solidFill>
                <a:latin typeface="Helvetica Neue"/>
              </a:rPr>
              <a:t>нужно менять ватные палочки по мере надобности и тогда когда меняем цвет гуаши для работы.</a:t>
            </a:r>
            <a:r>
              <a:rPr lang="ru-RU" dirty="0"/>
              <a:t/>
            </a:r>
            <a:br>
              <a:rPr lang="ru-RU" dirty="0"/>
            </a:br>
            <a:r>
              <a:rPr lang="ru-RU" dirty="0">
                <a:solidFill>
                  <a:srgbClr val="000000"/>
                </a:solidFill>
                <a:latin typeface="Helvetica Neue"/>
              </a:rPr>
              <a:t>Морской конек у нас будет необычного яркого окраса</a:t>
            </a:r>
            <a:r>
              <a:rPr lang="ru-RU" dirty="0" smtClean="0">
                <a:solidFill>
                  <a:srgbClr val="000000"/>
                </a:solidFill>
                <a:latin typeface="Helvetica Neue"/>
              </a:rPr>
              <a:t>. Для </a:t>
            </a:r>
            <a:r>
              <a:rPr lang="ru-RU" dirty="0">
                <a:solidFill>
                  <a:srgbClr val="000000"/>
                </a:solidFill>
                <a:latin typeface="Helvetica Neue"/>
              </a:rPr>
              <a:t>этого мы разведем гуашь оранжевого цвета с небольшим количеством воды и аккуратно ватной палочкой будем рисовать точки, начнем мы с носика.</a:t>
            </a:r>
            <a:endParaRPr lang="ru-RU" dirty="0"/>
          </a:p>
        </p:txBody>
      </p:sp>
      <p:pic>
        <p:nvPicPr>
          <p:cNvPr id="6146" name="Picture 2" descr="https://ped-kopilka.ru/upload/blogs2/2019/2/3583_cbaffb00b2642953747fcaf9105d6a24.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381826"/>
            <a:ext cx="3024336" cy="40324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788024" y="2420888"/>
            <a:ext cx="4572000" cy="923330"/>
          </a:xfrm>
          <a:prstGeom prst="rect">
            <a:avLst/>
          </a:prstGeom>
        </p:spPr>
        <p:txBody>
          <a:bodyPr>
            <a:spAutoFit/>
          </a:bodyPr>
          <a:lstStyle/>
          <a:p>
            <a:r>
              <a:rPr lang="ru-RU" dirty="0">
                <a:solidFill>
                  <a:srgbClr val="000000"/>
                </a:solidFill>
                <a:latin typeface="Helvetica Neue"/>
              </a:rPr>
              <a:t>А чтобы морской конек не был у нас однотонным, добавим немного синего цвета.</a:t>
            </a:r>
            <a:endParaRPr lang="ru-RU" dirty="0"/>
          </a:p>
        </p:txBody>
      </p:sp>
      <p:pic>
        <p:nvPicPr>
          <p:cNvPr id="6148" name="Picture 4" descr="https://ped-kopilka.ru/upload/blogs2/2019/2/3583_924e058c9bb69326ff7618db7aed0248.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144" y="3140968"/>
            <a:ext cx="2592288" cy="345638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45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620688"/>
            <a:ext cx="6840760" cy="369332"/>
          </a:xfrm>
          <a:prstGeom prst="rect">
            <a:avLst/>
          </a:prstGeom>
        </p:spPr>
        <p:txBody>
          <a:bodyPr wrap="square">
            <a:spAutoFit/>
          </a:bodyPr>
          <a:lstStyle/>
          <a:p>
            <a:r>
              <a:rPr lang="ru-RU" dirty="0">
                <a:solidFill>
                  <a:srgbClr val="000000"/>
                </a:solidFill>
                <a:latin typeface="Helvetica Neue"/>
              </a:rPr>
              <a:t>Плавник морского конька нарисуем гуашью бордового цвета.</a:t>
            </a:r>
            <a:endParaRPr lang="ru-RU" dirty="0"/>
          </a:p>
        </p:txBody>
      </p:sp>
      <p:pic>
        <p:nvPicPr>
          <p:cNvPr id="7170" name="Picture 2" descr="https://ped-kopilka.ru/upload/blogs2/2019/2/3583_aecff0e844199aadfd341472e99bb9a1.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1484784"/>
            <a:ext cx="3800310" cy="506708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25324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548680"/>
            <a:ext cx="6696744" cy="923330"/>
          </a:xfrm>
          <a:prstGeom prst="rect">
            <a:avLst/>
          </a:prstGeom>
        </p:spPr>
        <p:txBody>
          <a:bodyPr wrap="square">
            <a:spAutoFit/>
          </a:bodyPr>
          <a:lstStyle/>
          <a:p>
            <a:pPr algn="just"/>
            <a:r>
              <a:rPr lang="ru-RU" dirty="0">
                <a:solidFill>
                  <a:srgbClr val="000000"/>
                </a:solidFill>
                <a:latin typeface="Helvetica Neue"/>
              </a:rPr>
              <a:t>Теперь разукрасим водоросли. Для контура мы возьмем краску темно-зеленого цвета, а внутренняя часть водорослей будет светло-зеленого цвета.</a:t>
            </a:r>
            <a:endParaRPr lang="ru-RU" dirty="0"/>
          </a:p>
        </p:txBody>
      </p:sp>
      <p:pic>
        <p:nvPicPr>
          <p:cNvPr id="8194" name="Picture 2" descr="https://ped-kopilka.ru/upload/blogs2/2019/2/3583_75aa52f66e60cbc4c323d10092c4a9fc.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026008"/>
            <a:ext cx="3094186" cy="41255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pic>
        <p:nvPicPr>
          <p:cNvPr id="8196" name="Picture 4" descr="https://ped-kopilka.ru/upload/blogs2/2019/2/3583_a894d20bdc0597f54adcd8ffddc422cd.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7908" y="2087582"/>
            <a:ext cx="3048005" cy="40640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3484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32"/>
            <a:ext cx="4536504" cy="923330"/>
          </a:xfrm>
          <a:prstGeom prst="rect">
            <a:avLst/>
          </a:prstGeom>
        </p:spPr>
        <p:txBody>
          <a:bodyPr wrap="square">
            <a:spAutoFit/>
          </a:bodyPr>
          <a:lstStyle/>
          <a:p>
            <a:r>
              <a:rPr lang="ru-RU" dirty="0">
                <a:solidFill>
                  <a:srgbClr val="000000"/>
                </a:solidFill>
                <a:latin typeface="Helvetica Neue"/>
              </a:rPr>
              <a:t>Далее рисуем фон нашей картины, для этого нам понадобится гуашь синего и голубого цвета.</a:t>
            </a:r>
            <a:endParaRPr lang="ru-RU" dirty="0"/>
          </a:p>
        </p:txBody>
      </p:sp>
      <p:pic>
        <p:nvPicPr>
          <p:cNvPr id="9218" name="Picture 2" descr="https://ped-kopilka.ru/upload/blogs2/2019/2/3583_732dad2ea7421e31e000d6e79b9fbfbe.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412776"/>
            <a:ext cx="3310210" cy="504056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pic>
        <p:nvPicPr>
          <p:cNvPr id="9220" name="Picture 4" descr="https://ped-kopilka.ru/upload/blogs2/2019/2/3583_17dcc09b6c1ce237e22598557ec3de6e.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1628801"/>
            <a:ext cx="3079151" cy="478098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508104" y="116632"/>
            <a:ext cx="3779912" cy="646331"/>
          </a:xfrm>
          <a:prstGeom prst="rect">
            <a:avLst/>
          </a:prstGeom>
        </p:spPr>
        <p:txBody>
          <a:bodyPr wrap="square">
            <a:spAutoFit/>
          </a:bodyPr>
          <a:lstStyle/>
          <a:p>
            <a:pPr lvl="0" algn="ctr"/>
            <a:r>
              <a:rPr lang="ru-RU" dirty="0">
                <a:solidFill>
                  <a:srgbClr val="000000"/>
                </a:solidFill>
                <a:latin typeface="Helvetica Neue"/>
              </a:rPr>
              <a:t>Картина в технике «пуантилизм»: Морской конек готова!</a:t>
            </a:r>
            <a:endParaRPr lang="ru-RU" dirty="0">
              <a:solidFill>
                <a:prstClr val="white"/>
              </a:solidFill>
            </a:endParaRPr>
          </a:p>
        </p:txBody>
      </p:sp>
      <p:pic>
        <p:nvPicPr>
          <p:cNvPr id="6" name="Picture 2" descr="https://ped-kopilka.ru/upload/blogs2/2019/2/3583_c780857c8fc13de498dcb7733e9daac7.jp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9933" y="1844824"/>
            <a:ext cx="3200552" cy="45649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1961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2492896"/>
            <a:ext cx="8136904" cy="830997"/>
          </a:xfrm>
          <a:prstGeom prst="rect">
            <a:avLst/>
          </a:prstGeom>
          <a:noFill/>
        </p:spPr>
        <p:txBody>
          <a:bodyPr wrap="square" rtlCol="0">
            <a:prstTxWarp prst="textTriangleInverted">
              <a:avLst/>
            </a:prstTxWarp>
            <a:spAutoFit/>
          </a:bodyPr>
          <a:lstStyle/>
          <a:p>
            <a:r>
              <a:rPr lang="ru-RU" sz="4800" b="1" dirty="0" smtClean="0">
                <a:ln w="22225">
                  <a:solidFill>
                    <a:schemeClr val="accent2"/>
                  </a:solidFill>
                  <a:prstDash val="solid"/>
                </a:ln>
                <a:solidFill>
                  <a:schemeClr val="accent2">
                    <a:lumMod val="40000"/>
                    <a:lumOff val="60000"/>
                  </a:schemeClr>
                </a:solidFill>
              </a:rPr>
              <a:t>СПАСИБО ЗА ВНИМАНИЕ!</a:t>
            </a:r>
            <a:endParaRPr lang="ru-RU" sz="48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7939170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908720"/>
            <a:ext cx="7416824" cy="2400657"/>
          </a:xfrm>
          <a:prstGeom prst="rect">
            <a:avLst/>
          </a:prstGeom>
        </p:spPr>
        <p:txBody>
          <a:bodyPr wrap="square">
            <a:spAutoFit/>
            <a:scene3d>
              <a:camera prst="obliqueTopLeft"/>
              <a:lightRig rig="threePt" dir="t"/>
            </a:scene3d>
          </a:bodyPr>
          <a:lstStyle/>
          <a:p>
            <a:pPr>
              <a:lnSpc>
                <a:spcPct val="150000"/>
              </a:lnSpc>
            </a:pPr>
            <a:r>
              <a:rPr lang="ru-RU" sz="20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rPr>
              <a:t>«Истоки способностей и дарования детей - на кончиках пальцев. От пальцев, образно говоря, идут тончайшие нити – ручейки, которые питают источник творческой мысли. Другими словами, чем больше мастерства в детской руке, тем умнее ребёнок».</a:t>
            </a:r>
          </a:p>
          <a:p>
            <a:pPr algn="r">
              <a:lnSpc>
                <a:spcPct val="150000"/>
              </a:lnSpc>
            </a:pPr>
            <a:r>
              <a:rPr lang="ru-RU" sz="200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rPr>
              <a:t>В. А. Сухомлинский</a:t>
            </a:r>
            <a:endParaRPr lang="ru-RU" sz="2000" i="0" dirty="0">
              <a:ln w="0"/>
              <a:solidFill>
                <a:srgbClr val="002060"/>
              </a:solidFill>
              <a:effectLst>
                <a:outerShdw blurRad="38100" dist="25400" dir="5400000" algn="ctr" rotWithShape="0">
                  <a:srgbClr val="6E747A">
                    <a:alpha val="43000"/>
                  </a:srgbClr>
                </a:outerShdw>
              </a:effectLst>
              <a:latin typeface="Times New Roman" panose="02020603050405020304" pitchFamily="18" charset="0"/>
            </a:endParaRPr>
          </a:p>
        </p:txBody>
      </p:sp>
    </p:spTree>
    <p:extLst>
      <p:ext uri="{BB962C8B-B14F-4D97-AF65-F5344CB8AC3E}">
        <p14:creationId xmlns:p14="http://schemas.microsoft.com/office/powerpoint/2010/main" val="2297668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404664"/>
            <a:ext cx="7776864" cy="5574988"/>
          </a:xfrm>
          <a:prstGeom prst="rect">
            <a:avLst/>
          </a:prstGeom>
        </p:spPr>
        <p:txBody>
          <a:bodyPr wrap="square">
            <a:spAutoFit/>
          </a:bodyPr>
          <a:lstStyle/>
          <a:p>
            <a:pPr>
              <a:lnSpc>
                <a:spcPct val="150000"/>
              </a:lnSpc>
            </a:pPr>
            <a:r>
              <a:rPr lang="ru-RU" sz="2000" b="1" dirty="0">
                <a:solidFill>
                  <a:srgbClr val="000000"/>
                </a:solidFill>
                <a:latin typeface="Helvetica Neue"/>
              </a:rPr>
              <a:t>Цель:</a:t>
            </a:r>
            <a:r>
              <a:rPr lang="ru-RU" sz="2000" dirty="0">
                <a:solidFill>
                  <a:srgbClr val="000000"/>
                </a:solidFill>
                <a:latin typeface="Helvetica Neue"/>
              </a:rPr>
              <a:t> развитие фантазии и воображения у детей посредством нетрадиционной техники рисования: ватными палочками.</a:t>
            </a:r>
            <a:r>
              <a:rPr lang="ru-RU" sz="2000" dirty="0"/>
              <a:t/>
            </a:r>
            <a:br>
              <a:rPr lang="ru-RU" sz="2000" dirty="0"/>
            </a:br>
            <a:r>
              <a:rPr lang="ru-RU" sz="2000" b="1" dirty="0">
                <a:solidFill>
                  <a:srgbClr val="000000"/>
                </a:solidFill>
                <a:latin typeface="Helvetica Neue"/>
              </a:rPr>
              <a:t>Задачи:</a:t>
            </a:r>
            <a:r>
              <a:rPr lang="ru-RU" sz="2000" dirty="0"/>
              <a:t/>
            </a:r>
            <a:br>
              <a:rPr lang="ru-RU" sz="2000" dirty="0"/>
            </a:br>
            <a:r>
              <a:rPr lang="ru-RU" sz="2000" dirty="0">
                <a:solidFill>
                  <a:srgbClr val="000000"/>
                </a:solidFill>
                <a:latin typeface="Helvetica Neue"/>
              </a:rPr>
              <a:t>- познакомить с течением изобразительного искусства «пуантилизм»;</a:t>
            </a:r>
            <a:r>
              <a:rPr lang="ru-RU" sz="2000" dirty="0"/>
              <a:t/>
            </a:r>
            <a:br>
              <a:rPr lang="ru-RU" sz="2000" dirty="0"/>
            </a:br>
            <a:r>
              <a:rPr lang="ru-RU" sz="2000" dirty="0">
                <a:solidFill>
                  <a:srgbClr val="000000"/>
                </a:solidFill>
                <a:latin typeface="Helvetica Neue"/>
              </a:rPr>
              <a:t>- расширять знания через знакомство с нетрадиционными техниками рисования, как средством развития интереса детей к изобразительному творчеству.</a:t>
            </a:r>
            <a:r>
              <a:rPr lang="ru-RU" sz="2000" dirty="0"/>
              <a:t/>
            </a:r>
            <a:br>
              <a:rPr lang="ru-RU" sz="2000" dirty="0"/>
            </a:br>
            <a:r>
              <a:rPr lang="ru-RU" sz="2000" dirty="0">
                <a:solidFill>
                  <a:srgbClr val="000000"/>
                </a:solidFill>
                <a:latin typeface="Helvetica Neue"/>
              </a:rPr>
              <a:t>- научить практическим умениям в области изобразительной деятельности с использованием ватных палочек;</a:t>
            </a:r>
            <a:r>
              <a:rPr lang="ru-RU" sz="2000" dirty="0"/>
              <a:t/>
            </a:r>
            <a:br>
              <a:rPr lang="ru-RU" sz="2000" dirty="0"/>
            </a:br>
            <a:r>
              <a:rPr lang="ru-RU" sz="2000" dirty="0">
                <a:solidFill>
                  <a:srgbClr val="000000"/>
                </a:solidFill>
                <a:latin typeface="Helvetica Neue"/>
              </a:rPr>
              <a:t>- создать условия для самореализации и стимулирования роста творческого потенциала детей.</a:t>
            </a:r>
            <a:endParaRPr lang="ru-RU" sz="2000" dirty="0"/>
          </a:p>
        </p:txBody>
      </p:sp>
    </p:spTree>
    <p:extLst>
      <p:ext uri="{BB962C8B-B14F-4D97-AF65-F5344CB8AC3E}">
        <p14:creationId xmlns:p14="http://schemas.microsoft.com/office/powerpoint/2010/main" val="883683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15616" y="260648"/>
            <a:ext cx="7272808" cy="6278642"/>
          </a:xfrm>
          <a:prstGeom prst="rect">
            <a:avLst/>
          </a:prstGeom>
        </p:spPr>
        <p:txBody>
          <a:bodyPr wrap="square">
            <a:spAutoFit/>
          </a:bodyPr>
          <a:lstStyle/>
          <a:p>
            <a:pPr algn="just">
              <a:lnSpc>
                <a:spcPct val="150000"/>
              </a:lnSpc>
            </a:pPr>
            <a:r>
              <a:rPr lang="ru-RU" sz="1600" dirty="0">
                <a:solidFill>
                  <a:srgbClr val="000000"/>
                </a:solidFill>
                <a:latin typeface="Times New Roman" panose="02020603050405020304" pitchFamily="18" charset="0"/>
              </a:rPr>
              <a:t>В древности существовала легенда, что раньше у человека были глаза в кончиках пальцев. Многие знают о том, что через руки, через кончики пальцев проходят меридианы, то есть те таинственные каналы, по которым течёт энергия, переходя из одного канала в другой.</a:t>
            </a:r>
          </a:p>
          <a:p>
            <a:pPr algn="just">
              <a:lnSpc>
                <a:spcPct val="150000"/>
              </a:lnSpc>
            </a:pPr>
            <a:r>
              <a:rPr lang="ru-RU" sz="1600" dirty="0">
                <a:solidFill>
                  <a:srgbClr val="000000"/>
                </a:solidFill>
                <a:latin typeface="Times New Roman" panose="02020603050405020304" pitchFamily="18" charset="0"/>
              </a:rPr>
              <a:t>Давайте поговорим о нетрадиционных техниках рисования. Именно нетрадиционные техники рисования создают атмосферу непринуждённости, открытости, содействуют развитию инициативы, самостоятельности, создают эмоционально - благоприятное отношение к деятельности у детей. Результат изобразительной деятельности – это очень увлекательная, завораживающая деятельность, которая удивляет и восхищает детей, в ней не может быть плохим или хороших работ, работа каждого ребёнка индивидуальна и неповторима</a:t>
            </a:r>
            <a:r>
              <a:rPr lang="ru-RU" sz="1600" dirty="0" smtClean="0">
                <a:solidFill>
                  <a:srgbClr val="000000"/>
                </a:solidFill>
                <a:latin typeface="Times New Roman" panose="02020603050405020304" pitchFamily="18" charset="0"/>
              </a:rPr>
              <a:t>.</a:t>
            </a:r>
            <a:r>
              <a:rPr lang="ru-RU" sz="1600" dirty="0">
                <a:solidFill>
                  <a:srgbClr val="000000"/>
                </a:solidFill>
                <a:latin typeface="Times New Roman" panose="02020603050405020304" pitchFamily="18" charset="0"/>
              </a:rPr>
              <a:t> В процессе рисования дети учатся рассуждать, делать выводы. Происходит обогащение их словарного запаса.</a:t>
            </a:r>
          </a:p>
          <a:p>
            <a:pPr algn="just">
              <a:lnSpc>
                <a:spcPct val="150000"/>
              </a:lnSpc>
            </a:pPr>
            <a:r>
              <a:rPr lang="ru-RU" sz="1600" dirty="0">
                <a:solidFill>
                  <a:srgbClr val="000000"/>
                </a:solidFill>
                <a:latin typeface="Times New Roman" panose="02020603050405020304" pitchFamily="18" charset="0"/>
              </a:rPr>
              <a:t>Работая с изобразительным материалом, находя удачные цветовые сочетания, узнавая предметы в рисунке, дети получают удовлетворение, у них возникают положительные эмоции, усиливается работа воображения.</a:t>
            </a:r>
          </a:p>
          <a:p>
            <a:endParaRPr lang="ru-RU"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968817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116632"/>
            <a:ext cx="7920880" cy="6326732"/>
          </a:xfrm>
          <a:prstGeom prst="rect">
            <a:avLst/>
          </a:prstGeom>
        </p:spPr>
        <p:txBody>
          <a:bodyPr wrap="square">
            <a:spAutoFit/>
          </a:bodyPr>
          <a:lstStyle/>
          <a:p>
            <a:pPr algn="just">
              <a:lnSpc>
                <a:spcPct val="150000"/>
              </a:lnSpc>
            </a:pPr>
            <a:r>
              <a:rPr lang="ru-RU" sz="1600" dirty="0">
                <a:solidFill>
                  <a:srgbClr val="000000"/>
                </a:solidFill>
                <a:latin typeface="Times New Roman" panose="02020603050405020304" pitchFamily="18" charset="0"/>
              </a:rPr>
              <a:t>Есть такая техника, которая получила название «Пуантилизм».</a:t>
            </a:r>
          </a:p>
          <a:p>
            <a:pPr algn="just">
              <a:lnSpc>
                <a:spcPct val="150000"/>
              </a:lnSpc>
            </a:pPr>
            <a:r>
              <a:rPr lang="ru-RU" sz="1600" dirty="0">
                <a:solidFill>
                  <a:srgbClr val="000000"/>
                </a:solidFill>
                <a:latin typeface="Times New Roman" panose="02020603050405020304" pitchFamily="18" charset="0"/>
              </a:rPr>
              <a:t>Слово «Пуантилизм» произошло от французского слова ,что означает «точка».</a:t>
            </a:r>
          </a:p>
          <a:p>
            <a:pPr algn="just">
              <a:lnSpc>
                <a:spcPct val="150000"/>
              </a:lnSpc>
            </a:pPr>
            <a:r>
              <a:rPr lang="ru-RU" sz="1600" dirty="0">
                <a:solidFill>
                  <a:srgbClr val="000000"/>
                </a:solidFill>
                <a:latin typeface="Times New Roman" panose="02020603050405020304" pitchFamily="18" charset="0"/>
              </a:rPr>
              <a:t>«Пуантилизм» (фр. </a:t>
            </a:r>
            <a:r>
              <a:rPr lang="ru-RU" sz="1600" dirty="0" err="1">
                <a:solidFill>
                  <a:srgbClr val="000000"/>
                </a:solidFill>
                <a:latin typeface="Times New Roman" panose="02020603050405020304" pitchFamily="18" charset="0"/>
              </a:rPr>
              <a:t>Pointillisme</a:t>
            </a:r>
            <a:r>
              <a:rPr lang="ru-RU" sz="1600" dirty="0">
                <a:solidFill>
                  <a:srgbClr val="000000"/>
                </a:solidFill>
                <a:latin typeface="Times New Roman" panose="02020603050405020304" pitchFamily="18" charset="0"/>
              </a:rPr>
              <a:t>, буквально «</a:t>
            </a:r>
            <a:r>
              <a:rPr lang="ru-RU" sz="1600" dirty="0" err="1">
                <a:solidFill>
                  <a:srgbClr val="000000"/>
                </a:solidFill>
                <a:latin typeface="Times New Roman" panose="02020603050405020304" pitchFamily="18" charset="0"/>
              </a:rPr>
              <a:t>точечность</a:t>
            </a:r>
            <a:r>
              <a:rPr lang="ru-RU" sz="1600" dirty="0">
                <a:solidFill>
                  <a:srgbClr val="000000"/>
                </a:solidFill>
                <a:latin typeface="Times New Roman" panose="02020603050405020304" pitchFamily="18" charset="0"/>
              </a:rPr>
              <a:t>», фр. </a:t>
            </a:r>
            <a:r>
              <a:rPr lang="ru-RU" sz="1600" dirty="0" err="1">
                <a:solidFill>
                  <a:srgbClr val="000000"/>
                </a:solidFill>
                <a:latin typeface="Times New Roman" panose="02020603050405020304" pitchFamily="18" charset="0"/>
              </a:rPr>
              <a:t>point</a:t>
            </a:r>
            <a:r>
              <a:rPr lang="ru-RU" sz="1600" dirty="0">
                <a:solidFill>
                  <a:srgbClr val="000000"/>
                </a:solidFill>
                <a:latin typeface="Times New Roman" panose="02020603050405020304" pitchFamily="18" charset="0"/>
              </a:rPr>
              <a:t> — точка) – это направление в изобразительном искусстве, родоначальником которого считается французский художник-неоимпрессионизм Жорж </a:t>
            </a:r>
            <a:r>
              <a:rPr lang="ru-RU" sz="1600" dirty="0" err="1">
                <a:solidFill>
                  <a:srgbClr val="000000"/>
                </a:solidFill>
                <a:latin typeface="Times New Roman" panose="02020603050405020304" pitchFamily="18" charset="0"/>
              </a:rPr>
              <a:t>Сёра</a:t>
            </a:r>
            <a:r>
              <a:rPr lang="ru-RU" sz="1600" dirty="0">
                <a:solidFill>
                  <a:srgbClr val="000000"/>
                </a:solidFill>
                <a:latin typeface="Times New Roman" panose="02020603050405020304" pitchFamily="18" charset="0"/>
              </a:rPr>
              <a:t>. Как очевидно из названия, пуантилизм – это рисование точками (точечными мазками). И, следовательно, эта техника вполне по силам детям дошкольного возраста. Но, чем же тогда отличается пуантилизм от техники рисования тычком или, например, пальчиковой живописи? Кроме очевидного, на первый взгляд (</a:t>
            </a:r>
            <a:r>
              <a:rPr lang="ru-RU" sz="1600" dirty="0" err="1">
                <a:solidFill>
                  <a:srgbClr val="000000"/>
                </a:solidFill>
                <a:latin typeface="Times New Roman" panose="02020603050405020304" pitchFamily="18" charset="0"/>
              </a:rPr>
              <a:t>точечность</a:t>
            </a:r>
            <a:r>
              <a:rPr lang="ru-RU" sz="1600" dirty="0">
                <a:solidFill>
                  <a:srgbClr val="000000"/>
                </a:solidFill>
                <a:latin typeface="Times New Roman" panose="02020603050405020304" pitchFamily="18" charset="0"/>
              </a:rPr>
              <a:t>), пуантилизм основан на строгой научной физико-математической базе, краски на палитре не смешиваются, яркие, контрастные цвета наносятся точками и подразумевается, что смешение красок происходит за счет оптического эффекта прямо на сетчатке глаза. И если зритель смотрит на картину с близкого расстояния, то рисунок совсем не виден, но если глянуть издалека, то сразу видна картина целиком. То есть, рисуя дерево, мы на ствол можем нанести красные, зелёные, жёлтые точки (получаем коричневый цвет, а крону нарисовать жёлтыми и синими точками) зелёный, или взять красный и жёлтый (осеннее дерево</a:t>
            </a:r>
            <a:r>
              <a:rPr lang="ru-RU" sz="1600" dirty="0" smtClean="0">
                <a:solidFill>
                  <a:srgbClr val="000000"/>
                </a:solidFill>
                <a:latin typeface="Times New Roman" panose="02020603050405020304" pitchFamily="18" charset="0"/>
              </a:rPr>
              <a:t>).</a:t>
            </a:r>
            <a:endParaRPr lang="ru-RU" sz="1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197375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620688"/>
            <a:ext cx="7344816" cy="4653005"/>
          </a:xfrm>
          <a:prstGeom prst="rect">
            <a:avLst/>
          </a:prstGeom>
        </p:spPr>
        <p:txBody>
          <a:bodyPr wrap="square">
            <a:spAutoFit/>
          </a:bodyPr>
          <a:lstStyle/>
          <a:p>
            <a:pPr algn="just">
              <a:lnSpc>
                <a:spcPct val="150000"/>
              </a:lnSpc>
            </a:pPr>
            <a:r>
              <a:rPr lang="ru-RU" sz="2000" dirty="0">
                <a:solidFill>
                  <a:srgbClr val="000000"/>
                </a:solidFill>
                <a:latin typeface="Times New Roman" panose="02020603050405020304" pitchFamily="18" charset="0"/>
              </a:rPr>
              <a:t>Особенность техники "пуантилизм"- это отказ от смешения красок на палитре, использование точечных мазков чистых цветов, смешение которых происходит на некотором расстоянии. Пространственное смешение цветов получается, если посмотреть на некотором расстоянии на небольшие, касающиеся друг друга цветовые пятна. Эти пятна сольются в одно сплошное пятно, которое будет иметь цвет, полученный от смешения цветов мелких участков. Слияние цветов на расстоянии объясняется светорассеянием, особенностями строения глаза человека и происходит по правилам оптического смешения.</a:t>
            </a:r>
            <a:endParaRPr lang="ru-RU" sz="2000" dirty="0"/>
          </a:p>
        </p:txBody>
      </p:sp>
    </p:spTree>
    <p:extLst>
      <p:ext uri="{BB962C8B-B14F-4D97-AF65-F5344CB8AC3E}">
        <p14:creationId xmlns:p14="http://schemas.microsoft.com/office/powerpoint/2010/main" val="1547213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836712"/>
            <a:ext cx="6984776" cy="4401205"/>
          </a:xfrm>
          <a:prstGeom prst="rect">
            <a:avLst/>
          </a:prstGeom>
        </p:spPr>
        <p:txBody>
          <a:bodyPr wrap="square">
            <a:spAutoFit/>
          </a:bodyPr>
          <a:lstStyle/>
          <a:p>
            <a:pPr algn="just"/>
            <a:r>
              <a:rPr lang="ru-RU" sz="2000" b="1" dirty="0">
                <a:solidFill>
                  <a:srgbClr val="000000"/>
                </a:solidFill>
                <a:latin typeface="Times New Roman" panose="02020603050405020304" pitchFamily="18" charset="0"/>
              </a:rPr>
              <a:t>Для того чтобы провести занятие с использованием данных техник, нам понадобится</a:t>
            </a:r>
            <a:r>
              <a:rPr lang="ru-RU" sz="2000" dirty="0">
                <a:solidFill>
                  <a:srgbClr val="000000"/>
                </a:solidFill>
                <a:latin typeface="Times New Roman" panose="02020603050405020304" pitchFamily="18" charset="0"/>
              </a:rPr>
              <a:t>:</a:t>
            </a:r>
          </a:p>
          <a:p>
            <a:pPr algn="just"/>
            <a:r>
              <a:rPr lang="ru-RU" sz="2000" dirty="0">
                <a:solidFill>
                  <a:srgbClr val="000000"/>
                </a:solidFill>
                <a:latin typeface="Times New Roman" panose="02020603050405020304" pitchFamily="18" charset="0"/>
              </a:rPr>
              <a:t>цветная или белая бумага, краски: акварель или гуашь, ватные палочки, можно использовать маркеры (фломастеры), восковые мелки</a:t>
            </a:r>
            <a:r>
              <a:rPr lang="ru-RU" sz="2000" dirty="0" smtClean="0">
                <a:solidFill>
                  <a:srgbClr val="000000"/>
                </a:solidFill>
                <a:latin typeface="Times New Roman" panose="02020603050405020304" pitchFamily="18" charset="0"/>
              </a:rPr>
              <a:t>.</a:t>
            </a:r>
            <a:endParaRPr lang="ru-RU" sz="2000" dirty="0">
              <a:solidFill>
                <a:srgbClr val="000000"/>
              </a:solidFill>
              <a:latin typeface="Times New Roman" panose="02020603050405020304" pitchFamily="18" charset="0"/>
            </a:endParaRPr>
          </a:p>
          <a:p>
            <a:pPr algn="just"/>
            <a:r>
              <a:rPr lang="ru-RU" sz="2000" dirty="0">
                <a:solidFill>
                  <a:srgbClr val="000000"/>
                </a:solidFill>
                <a:latin typeface="Times New Roman" panose="02020603050405020304" pitchFamily="18" charset="0"/>
              </a:rPr>
              <a:t>1. На бумаге рисуем простым карандашом шаблон рисунка.</a:t>
            </a:r>
          </a:p>
          <a:p>
            <a:pPr algn="just"/>
            <a:r>
              <a:rPr lang="ru-RU" sz="2000" dirty="0">
                <a:solidFill>
                  <a:srgbClr val="000000"/>
                </a:solidFill>
                <a:latin typeface="Times New Roman" panose="02020603050405020304" pitchFamily="18" charset="0"/>
              </a:rPr>
              <a:t>2. На ватную палочку наносим краску, предварительно разбавленную небольшим количеством воды.</a:t>
            </a:r>
          </a:p>
          <a:p>
            <a:pPr algn="just"/>
            <a:r>
              <a:rPr lang="ru-RU" sz="2000" dirty="0">
                <a:solidFill>
                  <a:srgbClr val="000000"/>
                </a:solidFill>
                <a:latin typeface="Times New Roman" panose="02020603050405020304" pitchFamily="18" charset="0"/>
              </a:rPr>
              <a:t>3. Обводим рисунок по контуру, обмакивая ватную палочку в краску.</a:t>
            </a:r>
          </a:p>
          <a:p>
            <a:pPr algn="just"/>
            <a:r>
              <a:rPr lang="ru-RU" sz="2000" dirty="0">
                <a:solidFill>
                  <a:srgbClr val="000000"/>
                </a:solidFill>
                <a:latin typeface="Times New Roman" panose="02020603050405020304" pitchFamily="18" charset="0"/>
              </a:rPr>
              <a:t>4. Заполняем точками по всему рисунку. Если нужен объём: с краю часто, в центре редко ставим точки ватными палочками.</a:t>
            </a:r>
          </a:p>
          <a:p>
            <a:pPr algn="just"/>
            <a:r>
              <a:rPr lang="ru-RU" sz="2000" dirty="0">
                <a:solidFill>
                  <a:srgbClr val="000000"/>
                </a:solidFill>
                <a:latin typeface="Times New Roman" panose="02020603050405020304" pitchFamily="18" charset="0"/>
              </a:rPr>
              <a:t>5. Когда вся фигура заполнена, ребенку можно дать задание оформить все пространство вокруг фигуры.</a:t>
            </a:r>
            <a:endParaRPr lang="ru-RU" sz="20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89414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7624" y="908720"/>
            <a:ext cx="7056784" cy="4612481"/>
          </a:xfrm>
          <a:prstGeom prst="rect">
            <a:avLst/>
          </a:prstGeom>
        </p:spPr>
        <p:txBody>
          <a:bodyPr wrap="square">
            <a:spAutoFit/>
          </a:bodyPr>
          <a:lstStyle/>
          <a:p>
            <a:pPr algn="just">
              <a:lnSpc>
                <a:spcPct val="150000"/>
              </a:lnSpc>
            </a:pPr>
            <a:r>
              <a:rPr lang="ru-RU" dirty="0">
                <a:solidFill>
                  <a:srgbClr val="000000"/>
                </a:solidFill>
                <a:latin typeface="Times New Roman" panose="02020603050405020304" pitchFamily="18" charset="0"/>
              </a:rPr>
              <a:t>В ходе работы стоит рассказать ребенку об особой технике рисования. Суть техники проста: рисунок выполняется точками. Важно обозначить детали: краски не смешиваются. Переход цвета происходит оптически, при рассматривании работы. Кружочки ватными палочками можно ставить по-разному: близко или далеко. Так же в данной технике создаются и переходы от светлого к темному и наоборот. Обязательно нужно показать ребенку, что выполнять работу можно не только ватными палочками, но и кончиками пальцев, фломастерами (маркерами) или цветными ручками. Выполните несколько работ разными материалами для сравнения или работайте одним, как вам будет удобно!</a:t>
            </a:r>
            <a:endParaRPr lang="ru-RU" dirty="0"/>
          </a:p>
        </p:txBody>
      </p:sp>
    </p:spTree>
    <p:extLst>
      <p:ext uri="{BB962C8B-B14F-4D97-AF65-F5344CB8AC3E}">
        <p14:creationId xmlns:p14="http://schemas.microsoft.com/office/powerpoint/2010/main" val="3517622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620688"/>
            <a:ext cx="7344816" cy="4577985"/>
          </a:xfrm>
          <a:prstGeom prst="rect">
            <a:avLst/>
          </a:prstGeom>
        </p:spPr>
        <p:txBody>
          <a:bodyPr wrap="square">
            <a:spAutoFit/>
          </a:bodyPr>
          <a:lstStyle/>
          <a:p>
            <a:pPr algn="just">
              <a:lnSpc>
                <a:spcPct val="150000"/>
              </a:lnSpc>
            </a:pPr>
            <a:r>
              <a:rPr lang="ru-RU" sz="1400" dirty="0">
                <a:solidFill>
                  <a:srgbClr val="000000"/>
                </a:solidFill>
                <a:latin typeface="Times New Roman" panose="02020603050405020304" pitchFamily="18" charset="0"/>
              </a:rPr>
              <a:t>Детей младшего школьного возраста можно учить рисовать ватными палочками, тем более, что для них пока еще трудно рисовать кистью в технике пуантилизм. А вот ватная палочка удобнее и проще, кроме того, ее не нужно мыть. Однако несмотря на кажущуюся простоту, это тоже большой труд. Во время рисования в технике пуантилизм тренируются координация движений, точность и аккуратность, развивается мелкая моторика рук. С детками постарше можно более подробно рассмотреть работы художников пуантилистов, а сюжеты для рисования выбирать более сложные - пейзажи, натюрморты, рисование домашних питомцев, даже портрет. Очень эффектно смотрятся рисунки, дополненные точками, например, готовые, нарисованные акварелью или гуашью пейзажи, где снег, дождь или части растений, животных и птиц дорисованы уже по высохшему красочному слою при помощи ватных палочек. Кроме того в работе можно использовать не только гуашь и ватные палочки, стоит поэкспериментировать, пуская в ход маркеры с разной толщиной стержня, фломастеры, цветные гелиевые ручки, а также расплавленные восковые карандаши.</a:t>
            </a:r>
          </a:p>
          <a:p>
            <a:pPr algn="just">
              <a:lnSpc>
                <a:spcPct val="150000"/>
              </a:lnSpc>
            </a:pPr>
            <a:r>
              <a:rPr lang="ru-RU" sz="1400" dirty="0">
                <a:solidFill>
                  <a:srgbClr val="000000"/>
                </a:solidFill>
                <a:latin typeface="Times New Roman" panose="02020603050405020304" pitchFamily="18" charset="0"/>
              </a:rPr>
              <a:t> Техника рисования точками необычна, интересна и довольно проста.</a:t>
            </a:r>
            <a:endParaRPr lang="ru-RU" sz="14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508359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204</TotalTime>
  <Words>1166</Words>
  <Application>Microsoft Office PowerPoint</Application>
  <PresentationFormat>Экран (4:3)</PresentationFormat>
  <Paragraphs>34</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Century Gothic</vt:lpstr>
      <vt:lpstr>Helvetica Neue</vt:lpstr>
      <vt:lpstr>Times New Roman</vt:lpstr>
      <vt:lpstr>Trebuchet MS</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Дом радости</dc:creator>
  <cp:lastModifiedBy>Пользователь</cp:lastModifiedBy>
  <cp:revision>34</cp:revision>
  <dcterms:created xsi:type="dcterms:W3CDTF">2016-11-21T07:11:26Z</dcterms:created>
  <dcterms:modified xsi:type="dcterms:W3CDTF">2022-06-02T16:29:54Z</dcterms:modified>
</cp:coreProperties>
</file>