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9" r:id="rId3"/>
    <p:sldId id="270" r:id="rId4"/>
    <p:sldId id="271" r:id="rId5"/>
    <p:sldId id="272" r:id="rId6"/>
    <p:sldId id="273" r:id="rId7"/>
    <p:sldId id="275" r:id="rId8"/>
    <p:sldId id="276" r:id="rId9"/>
    <p:sldId id="277" r:id="rId10"/>
    <p:sldId id="27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DEDF5-E139-4B7A-AD63-120823C25A06}" type="datetimeFigureOut">
              <a:rPr lang="ru-RU" smtClean="0"/>
              <a:t>28.01.2022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FB0EA2-92C3-46C0-9D26-4A82381DAE02}" type="slidenum">
              <a:rPr lang="ru-RU" smtClean="0"/>
              <a:t>‹#›</a:t>
            </a:fld>
            <a:endParaRPr lang="ru-RU"/>
          </a:p>
        </p:txBody>
      </p:sp>
    </p:spTree>
    <p:extLst>
      <p:ext uri="{BB962C8B-B14F-4D97-AF65-F5344CB8AC3E}">
        <p14:creationId xmlns:p14="http://schemas.microsoft.com/office/powerpoint/2010/main" val="1150373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0334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877953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212527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58942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A6554D9-CC52-4868-848D-7A7094291528}" type="datetimeFigureOut">
              <a:rPr lang="ru-RU" smtClean="0"/>
              <a:t>28.01.2022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7F06D37-D2F2-418E-AD0D-16A1DD70C89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1467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2473074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A6554D9-CC52-4868-848D-7A7094291528}" type="datetimeFigureOut">
              <a:rPr lang="ru-RU" smtClean="0"/>
              <a:t>28.01.2022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5269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A6554D9-CC52-4868-848D-7A7094291528}" type="datetimeFigureOut">
              <a:rPr lang="ru-RU" smtClean="0"/>
              <a:t>28.01.2022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10033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A6554D9-CC52-4868-848D-7A7094291528}" type="datetimeFigureOut">
              <a:rPr lang="ru-RU" smtClean="0"/>
              <a:t>28.01.2022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588928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7F06D37-D2F2-418E-AD0D-16A1DD70C893}" type="slidenum">
              <a:rPr lang="ru-RU" smtClean="0"/>
              <a:t>‹#›</a:t>
            </a:fld>
            <a:endParaRPr lang="ru-RU"/>
          </a:p>
        </p:txBody>
      </p:sp>
    </p:spTree>
    <p:extLst>
      <p:ext uri="{BB962C8B-B14F-4D97-AF65-F5344CB8AC3E}">
        <p14:creationId xmlns:p14="http://schemas.microsoft.com/office/powerpoint/2010/main" val="318561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6554D9-CC52-4868-848D-7A7094291528}" type="datetimeFigureOut">
              <a:rPr lang="ru-RU" smtClean="0"/>
              <a:t>28.01.2022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7F06D37-D2F2-418E-AD0D-16A1DD70C893}" type="slidenum">
              <a:rPr lang="ru-RU" smtClean="0"/>
              <a:t>‹#›</a:t>
            </a:fld>
            <a:endParaRPr lang="ru-RU"/>
          </a:p>
        </p:txBody>
      </p:sp>
    </p:spTree>
    <p:extLst>
      <p:ext uri="{BB962C8B-B14F-4D97-AF65-F5344CB8AC3E}">
        <p14:creationId xmlns:p14="http://schemas.microsoft.com/office/powerpoint/2010/main" val="349994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A6554D9-CC52-4868-848D-7A7094291528}" type="datetimeFigureOut">
              <a:rPr lang="ru-RU" smtClean="0"/>
              <a:t>28.01.2022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7F06D37-D2F2-418E-AD0D-16A1DD70C893}"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425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82715" y="1863969"/>
            <a:ext cx="7744264" cy="2030320"/>
          </a:xfrm>
        </p:spPr>
        <p:txBody>
          <a:bodyPr/>
          <a:lstStyle/>
          <a:p>
            <a:pPr algn="ctr"/>
            <a: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Задачи и особенности </a:t>
            </a:r>
            <a: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
            </a:r>
            <a:b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br>
            <a: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обучения </a:t>
            </a:r>
            <a: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рисованию </a:t>
            </a:r>
            <a:b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br>
            <a:r>
              <a:rPr lang="ru-RU" sz="4900" spc="0" dirty="0" smtClean="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старший </a:t>
            </a:r>
            <a:r>
              <a:rPr lang="ru-RU" sz="4900" spc="0" dirty="0">
                <a:ln w="0"/>
                <a:solidFill>
                  <a:srgbClr val="E48312"/>
                </a:solidFill>
                <a:effectLst>
                  <a:outerShdw blurRad="38100" dist="25400" dir="5400000" algn="ctr" rotWithShape="0">
                    <a:srgbClr val="6E747A">
                      <a:alpha val="43000"/>
                    </a:srgbClr>
                  </a:outerShdw>
                </a:effectLst>
                <a:latin typeface="Times New Roman" panose="02020603050405020304" pitchFamily="18" charset="0"/>
                <a:ea typeface="Arial Unicode MS" panose="020B0604020202020204" pitchFamily="34" charset="-128"/>
              </a:rPr>
              <a:t>возраст</a:t>
            </a:r>
            <a:endParaRPr lang="ru-RU" dirty="0">
              <a:solidFill>
                <a:schemeClr val="accent1"/>
              </a:solidFill>
            </a:endParaRPr>
          </a:p>
        </p:txBody>
      </p:sp>
      <p:sp>
        <p:nvSpPr>
          <p:cNvPr id="3" name="Подзаголовок 2"/>
          <p:cNvSpPr>
            <a:spLocks noGrp="1"/>
          </p:cNvSpPr>
          <p:nvPr>
            <p:ph type="subTitle" idx="1"/>
          </p:nvPr>
        </p:nvSpPr>
        <p:spPr/>
        <p:txBody>
          <a:bodyPr>
            <a:noAutofit/>
          </a:bodyPr>
          <a:lstStyle/>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Выполнил:</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студент (заочного) отделения</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направление подготовки 44.03.02</a:t>
            </a:r>
            <a:b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«Психолого-педагогическое образование»</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профиль «Дошкольное образование»</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r">
              <a:lnSpc>
                <a:spcPct val="100000"/>
              </a:lnSpc>
              <a:spcBef>
                <a:spcPts val="0"/>
              </a:spcBef>
              <a:spcAft>
                <a:spcPts val="0"/>
              </a:spcAft>
              <a:buClr>
                <a:srgbClr val="E48312"/>
              </a:buClr>
            </a:pPr>
            <a:r>
              <a:rPr lang="ru-RU" sz="1400" cap="none" spc="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Times New Roman" panose="02020603050405020304" pitchFamily="18" charset="0"/>
                <a:cs typeface="Times New Roman" panose="02020603050405020304" pitchFamily="18" charset="0"/>
              </a:rPr>
              <a:t>Корнева Наталья Александровна</a:t>
            </a:r>
            <a:endParaRPr lang="ru-RU" sz="1400" cap="none" spc="0" dirty="0">
              <a:ln w="0"/>
              <a:solidFill>
                <a:srgbClr val="000000"/>
              </a:solidFill>
              <a:effectLst>
                <a:outerShdw blurRad="38100" dist="19050" dir="2700000" algn="tl" rotWithShape="0">
                  <a:srgbClr val="000000">
                    <a:alpha val="40000"/>
                  </a:srgb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9110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6284" y="617595"/>
            <a:ext cx="9777046" cy="4939814"/>
          </a:xfrm>
          <a:prstGeom prst="rect">
            <a:avLst/>
          </a:prstGeom>
        </p:spPr>
        <p:txBody>
          <a:bodyPr wrap="square">
            <a:spAutoFit/>
          </a:bodyPr>
          <a:lstStyle/>
          <a:p>
            <a:pPr marL="12700" marR="12700" algn="just">
              <a:lnSpc>
                <a:spcPct val="150000"/>
              </a:lnSpc>
            </a:pPr>
            <a:r>
              <a:rPr lang="ru-RU" sz="1400" dirty="0">
                <a:latin typeface="Times New Roman" panose="02020603050405020304" pitchFamily="18" charset="0"/>
                <a:ea typeface="Constantia" panose="02030602050306030303" pitchFamily="18" charset="0"/>
              </a:rPr>
              <a:t>Иногда дети создают образы литературных героев, о которых они узнают только из произведения. В этом случае поле их фантазии не ограничивается какими-либо признаками, если только в произведе­нии нет четких указаний на внешнюю характеристику героя. Чтобы детям было легче продумывать композицию рисунка по мотивам литературного произведения, его следует разбить на ряд эпизодов, где текстом определены действующие лица, место и время действия. Самостоятельно дети не всегда могут справиться с этим. Педагог в начале занятия разбирает с ними, какие сюжеты можно нарисовать по данному произведению, что было сначала, потом, чем все закан­чивается. Можно предложить тему какого-либо эпизода или несколь­ких эпизодов. В этом случае педагог косвенно направляет детей, давая им возможность самим проявить себя в творчестве.</a:t>
            </a:r>
            <a:endParaRPr lang="ru-RU" sz="1400" dirty="0">
              <a:latin typeface="Times New Roman" panose="02020603050405020304" pitchFamily="18" charset="0"/>
              <a:ea typeface="Times New Roman" panose="02020603050405020304" pitchFamily="18" charset="0"/>
            </a:endParaRPr>
          </a:p>
          <a:p>
            <a:pPr marL="12700" marR="12700" algn="just">
              <a:lnSpc>
                <a:spcPct val="150000"/>
              </a:lnSpc>
            </a:pPr>
            <a:r>
              <a:rPr lang="ru-RU" sz="1400" dirty="0">
                <a:latin typeface="Times New Roman" panose="02020603050405020304" pitchFamily="18" charset="0"/>
                <a:ea typeface="Constantia" panose="02030602050306030303" pitchFamily="18" charset="0"/>
              </a:rPr>
              <a:t>Анализ своих работ в этом возрасте также не всегда объективен. В основном дети отмечают свои рисунки, работы друга или лидера. И только с помощью наводящих вопросов педагога они могут дать объективную оценку. Однако нужно ли, чтобы при всех были вы­сказаны замечания по поводу ошибок, допущенных ребенком? В этом возрасте дети очень ранимы и эмоционально переживают свои не­удачи, болезненно реагируют на критику. Конечно, это не означает, что все время и за все нужно хвалить. Но в каждой работе необхо­димо отмечать положительное, поскольку это стимулирует детей к дальнейшей деятельности. А вот ошибки корректировать, указывать нужно в процессе рисования ребенка, а не на всеобщем обозрении. И даже отмечая неточности, следует указывать возможные варианты исправления.</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960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19908" y="366116"/>
            <a:ext cx="10119946" cy="6270756"/>
          </a:xfrm>
          <a:prstGeom prst="rect">
            <a:avLst/>
          </a:prstGeom>
        </p:spPr>
        <p:txBody>
          <a:bodyPr wrap="square">
            <a:spAutoFit/>
          </a:bodyPr>
          <a:lstStyle/>
          <a:p>
            <a:pPr marL="38100" indent="190500" algn="just">
              <a:lnSpc>
                <a:spcPct val="150000"/>
              </a:lnSpc>
            </a:pP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Образовательные 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marR="25400" lvl="0" indent="-342900" algn="just">
              <a:lnSpc>
                <a:spcPct val="150000"/>
              </a:lnSpc>
              <a:buClr>
                <a:srgbClr val="000000"/>
              </a:buClr>
              <a:buSzPts val="850"/>
              <a:buFont typeface="Symbol" panose="05050102010706020507" pitchFamily="18" charset="2"/>
              <a:buChar char="-"/>
              <a:tabLst>
                <a:tab pos="1479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закреплять умение работать с различными изобразительными мате­риалами, инструментами и художественными техниками;</a:t>
            </a:r>
          </a:p>
          <a:p>
            <a:pPr marL="342900" lvl="0" indent="-342900" algn="just">
              <a:lnSpc>
                <a:spcPct val="150000"/>
              </a:lnSpc>
              <a:buClr>
                <a:srgbClr val="000000"/>
              </a:buClr>
              <a:buSzPts val="850"/>
              <a:buFont typeface="Symbol" panose="05050102010706020507" pitchFamily="18" charset="2"/>
              <a:buChar char="-"/>
              <a:tabLst>
                <a:tab pos="1384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получать различные оттенки в результате смешения цветов;</a:t>
            </a:r>
          </a:p>
          <a:p>
            <a:pPr marL="342900" lvl="0" indent="-342900" algn="just">
              <a:lnSpc>
                <a:spcPct val="150000"/>
              </a:lnSpc>
              <a:buClr>
                <a:srgbClr val="000000"/>
              </a:buClr>
              <a:buSzPts val="850"/>
              <a:buFont typeface="Symbol" panose="05050102010706020507" pitchFamily="18" charset="2"/>
              <a:buChar char="-"/>
              <a:tabLst>
                <a:tab pos="1384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знакомить с цветовым кругом, цветовыми гармониями;</a:t>
            </a:r>
          </a:p>
          <a:p>
            <a:pPr marL="342900" lvl="0" indent="-342900" algn="just">
              <a:lnSpc>
                <a:spcPct val="150000"/>
              </a:lnSpc>
              <a:buClr>
                <a:srgbClr val="000000"/>
              </a:buClr>
              <a:buSzPts val="850"/>
              <a:buFont typeface="Symbol" panose="05050102010706020507" pitchFamily="18" charset="2"/>
              <a:buChar char="-"/>
              <a:tabLst>
                <a:tab pos="1384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гармонизировать цвета на основе схем и таблиц;</a:t>
            </a:r>
          </a:p>
          <a:p>
            <a:pPr marL="342900" marR="25400" lvl="0" indent="-342900" algn="just">
              <a:lnSpc>
                <a:spcPct val="150000"/>
              </a:lnSpc>
              <a:buClr>
                <a:srgbClr val="000000"/>
              </a:buClr>
              <a:buSzPts val="850"/>
              <a:buFont typeface="Symbol" panose="05050102010706020507" pitchFamily="18" charset="2"/>
              <a:buChar char="-"/>
              <a:tabLst>
                <a:tab pos="15240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передавать с помощью цвета характер создаваемого образа, отражая свое отношение, эмоционально-эстетическое состояние;</a:t>
            </a:r>
          </a:p>
          <a:p>
            <a:pPr marL="342900" marR="25400" lvl="0" indent="-342900" algn="just">
              <a:lnSpc>
                <a:spcPct val="150000"/>
              </a:lnSpc>
              <a:buClr>
                <a:srgbClr val="000000"/>
              </a:buClr>
              <a:buSzPts val="850"/>
              <a:buFont typeface="Symbol" panose="05050102010706020507" pitchFamily="18" charset="2"/>
              <a:buChar char="-"/>
              <a:tabLst>
                <a:tab pos="12954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соподчинять различные выразительные средства для достижения целост­ности образа;</a:t>
            </a:r>
          </a:p>
          <a:p>
            <a:pPr indent="180340" algn="just">
              <a:lnSpc>
                <a:spcPct val="150000"/>
              </a:lnSpc>
            </a:pPr>
            <a:r>
              <a:rPr lang="ru-RU" sz="1400"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продолжать учить приемам рисования;</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marR="127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создавать (с помощью точки, линии, штриха, пятна) различные по характеру образы (реалистичные, стилизованные, абстрактные);</a:t>
            </a:r>
          </a:p>
          <a:p>
            <a:pPr marL="342900" marR="127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знакомить с композиционными закономерностями: фактура, линия горизонта, равновесие, симметрия (асимметрия), ритм, динами­ка (статика), композиционный центр;</a:t>
            </a:r>
          </a:p>
          <a:p>
            <a:pPr marL="3429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элементарному рисованию с натуры</a:t>
            </a:r>
            <a:r>
              <a:rPr lang="ru-RU" sz="1400" dirty="0" smtClean="0">
                <a:latin typeface="Times New Roman" panose="02020603050405020304" pitchFamily="18" charset="0"/>
                <a:ea typeface="Arial" panose="020B0604020202020204" pitchFamily="34" charset="0"/>
                <a:cs typeface="Times New Roman" panose="02020603050405020304" pitchFamily="18" charset="0"/>
              </a:rPr>
              <a:t>;</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знакомить с различными видами росписей их мотивами и элемента­ми;</a:t>
            </a:r>
          </a:p>
          <a:p>
            <a:pPr marL="342900" lvl="0" indent="-342900" algn="just">
              <a:lnSpc>
                <a:spcPct val="150000"/>
              </a:lnSpc>
              <a:buClr>
                <a:srgbClr val="000000"/>
              </a:buClr>
              <a:buSzPts val="850"/>
              <a:buFont typeface="Symbol" panose="05050102010706020507" pitchFamily="18" charset="2"/>
              <a:buChar char="-"/>
              <a:tabLst>
                <a:tab pos="1689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выполнять простые элементы декоративных росписей;</a:t>
            </a:r>
          </a:p>
          <a:p>
            <a:pPr marL="342900" marR="12700" lvl="0" indent="-342900" algn="just">
              <a:lnSpc>
                <a:spcPct val="150000"/>
              </a:lnSpc>
              <a:buClr>
                <a:srgbClr val="000000"/>
              </a:buClr>
              <a:buSzPts val="850"/>
              <a:buFont typeface="Symbol" panose="05050102010706020507" pitchFamily="18" charset="2"/>
              <a:buChar char="-"/>
              <a:tabLst>
                <a:tab pos="15494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составлять орнамент (геометрический, растительный) и выполнять про­стые узоры на разных формах;</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учить выделять в предметах сложной формы более про­стые;</a:t>
            </a:r>
          </a:p>
          <a:p>
            <a:pPr marL="3429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учить составлять элементарную сюжетную композицию.</a:t>
            </a:r>
          </a:p>
          <a:p>
            <a:pPr marL="342900" lvl="0" indent="-342900" algn="just">
              <a:lnSpc>
                <a:spcPts val="1910"/>
              </a:lnSpc>
              <a:spcBef>
                <a:spcPts val="1200"/>
              </a:spcBef>
              <a:spcAft>
                <a:spcPts val="0"/>
              </a:spcAft>
              <a:buClr>
                <a:srgbClr val="000000"/>
              </a:buClr>
              <a:buSzPts val="850"/>
              <a:buFont typeface="Symbol" panose="05050102010706020507" pitchFamily="18" charset="2"/>
              <a:buChar char="-"/>
              <a:tabLst>
                <a:tab pos="159385" algn="l"/>
              </a:tabLst>
            </a:pPr>
            <a:endParaRPr lang="ru-RU" sz="850" u="none" strike="noStrike" spc="0" dirty="0">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902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354015" y="401609"/>
            <a:ext cx="9346223" cy="5586145"/>
          </a:xfrm>
          <a:prstGeom prst="rect">
            <a:avLst/>
          </a:prstGeom>
        </p:spPr>
        <p:txBody>
          <a:bodyPr wrap="square">
            <a:spAutoFit/>
          </a:bodyPr>
          <a:lstStyle/>
          <a:p>
            <a:pPr marL="63500" algn="just">
              <a:lnSpc>
                <a:spcPct val="150000"/>
              </a:lnSpc>
            </a:pP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Развивающие 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формировать умение пользоваться палитрой для получения оттенков;</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развивать формообразующие движения: нанесение точек, проведение прямых, волнистых, изогнутых, спиралеобразных, замкнутых и смешанных линий;</a:t>
            </a: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формировать чувство цвета, формы; композиционные умения;</a:t>
            </a:r>
          </a:p>
          <a:p>
            <a:pPr marL="342900" marR="12700" lvl="0" indent="-342900" algn="just">
              <a:lnSpc>
                <a:spcPct val="150000"/>
              </a:lnSpc>
              <a:buClr>
                <a:srgbClr val="000000"/>
              </a:buClr>
              <a:buSzPts val="850"/>
              <a:buFont typeface="Symbol" panose="05050102010706020507" pitchFamily="18" charset="2"/>
              <a:buChar char="-"/>
              <a:tabLst>
                <a:tab pos="15938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развивать наглядно-образное, наглядно-действенное мышление в про­цессе составления композиций;</a:t>
            </a:r>
          </a:p>
          <a:p>
            <a:pPr marL="342900" marR="12700" lvl="0" indent="-342900" algn="just">
              <a:lnSpc>
                <a:spcPct val="150000"/>
              </a:lnSpc>
              <a:buClr>
                <a:srgbClr val="000000"/>
              </a:buClr>
              <a:buSzPts val="850"/>
              <a:buFont typeface="Symbol" panose="05050102010706020507" pitchFamily="18" charset="2"/>
              <a:buChar char="-"/>
              <a:tabLst>
                <a:tab pos="1689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закреплять понятия, употребляемые педагогом на предыдущем воз­растном этапе;</a:t>
            </a:r>
          </a:p>
          <a:p>
            <a:pPr marL="342900" marR="127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расширять словарь ребенка новыми специальными понятиями: «гармо­ния», «цветовой круг», «колористическая гамма», «лессировка», «свет», «тень», «перспектива», «отражение»;</a:t>
            </a: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развивать память, воображение</a:t>
            </a:r>
            <a:r>
              <a:rPr lang="ru-RU" sz="1400" dirty="0" smtClean="0">
                <a:latin typeface="Times New Roman" panose="02020603050405020304" pitchFamily="18" charset="0"/>
                <a:ea typeface="Arial" panose="020B0604020202020204" pitchFamily="34" charset="0"/>
                <a:cs typeface="Times New Roman" panose="02020603050405020304" pitchFamily="18" charset="0"/>
              </a:rPr>
              <a:t>.</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63500" algn="just">
              <a:lnSpc>
                <a:spcPct val="150000"/>
              </a:lnSpc>
            </a:pPr>
            <a:r>
              <a:rPr lang="ru-RU" sz="1400" b="1" i="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Воспитательные задачи:</a:t>
            </a:r>
            <a:endParaRPr lang="ru-RU" sz="1400" b="1"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3429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стимулировать интерес к процессу творчества в рисовании;</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воспитывать эстетический вкус в процессе создания выразительных образов;</a:t>
            </a:r>
          </a:p>
          <a:p>
            <a:pPr marL="342900" marR="127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воспитывать аккуратность при работе с изобразительными материалами и инструментами;</a:t>
            </a:r>
          </a:p>
          <a:p>
            <a:pPr marL="342900" marR="12700" lvl="0" indent="-342900" algn="just">
              <a:lnSpc>
                <a:spcPct val="150000"/>
              </a:lnSpc>
              <a:buClr>
                <a:srgbClr val="000000"/>
              </a:buClr>
              <a:buSzPts val="850"/>
              <a:buFont typeface="Symbol" panose="05050102010706020507" pitchFamily="18" charset="2"/>
              <a:buChar char="-"/>
              <a:tabLst>
                <a:tab pos="173355"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воспитывать умение договариваться во время создания коллективной работы;</a:t>
            </a:r>
          </a:p>
          <a:p>
            <a:pPr marL="342900" marR="12700" lvl="0" indent="-342900" algn="just">
              <a:lnSpc>
                <a:spcPct val="150000"/>
              </a:lnSpc>
              <a:buClr>
                <a:srgbClr val="000000"/>
              </a:buClr>
              <a:buSzPts val="850"/>
              <a:buFont typeface="Symbol" panose="05050102010706020507" pitchFamily="18" charset="2"/>
              <a:buChar char="-"/>
              <a:tabLst>
                <a:tab pos="16891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чувство взаимопомощи, умения радоваться своим успехам и успехам других;</a:t>
            </a:r>
          </a:p>
          <a:p>
            <a:pPr marL="342900" marR="12700" lvl="0" indent="-342900" algn="just">
              <a:lnSpc>
                <a:spcPct val="150000"/>
              </a:lnSpc>
              <a:buClr>
                <a:srgbClr val="000000"/>
              </a:buClr>
              <a:buSzPts val="850"/>
              <a:buFont typeface="Symbol" panose="05050102010706020507" pitchFamily="18" charset="2"/>
              <a:buChar char="-"/>
              <a:tabLst>
                <a:tab pos="163830" algn="l"/>
              </a:tabLst>
            </a:pPr>
            <a:r>
              <a:rPr lang="ru-RU" sz="1400" dirty="0">
                <a:latin typeface="Times New Roman" panose="02020603050405020304" pitchFamily="18" charset="0"/>
                <a:ea typeface="Arial" panose="020B0604020202020204" pitchFamily="34" charset="0"/>
                <a:cs typeface="Times New Roman" panose="02020603050405020304" pitchFamily="18" charset="0"/>
              </a:rPr>
              <a:t>продолжать воспитывать умение выполнять определенные действия по словесной инструкции педагога.</a:t>
            </a:r>
            <a:endParaRPr lang="ru-RU" sz="1400" u="none" strike="noStrike" spc="0" dirty="0">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487999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7492" y="380101"/>
            <a:ext cx="9961685" cy="5586145"/>
          </a:xfrm>
          <a:prstGeom prst="rect">
            <a:avLst/>
          </a:prstGeom>
        </p:spPr>
        <p:txBody>
          <a:bodyPr wrap="square">
            <a:spAutoFit/>
          </a:bodyPr>
          <a:lstStyle/>
          <a:p>
            <a:pPr marL="50800" marR="12700" algn="just">
              <a:lnSpc>
                <a:spcPct val="150000"/>
              </a:lnSpc>
            </a:pPr>
            <a:r>
              <a:rPr lang="ru-RU" sz="1400" b="1" spc="-50" dirty="0">
                <a:latin typeface="Times New Roman" panose="02020603050405020304" pitchFamily="18" charset="0"/>
                <a:ea typeface="Times New Roman" panose="02020603050405020304" pitchFamily="18" charset="0"/>
                <a:cs typeface="Times New Roman" panose="02020603050405020304" pitchFamily="18" charset="0"/>
              </a:rPr>
              <a:t>Особенности обучения</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a:t>
            </a:r>
            <a:r>
              <a:rPr lang="ru-RU" sz="1400" spc="-50" dirty="0">
                <a:latin typeface="Times New Roman" panose="02020603050405020304" pitchFamily="18" charset="0"/>
                <a:ea typeface="Trebuchet MS" panose="020B0603020202020204" pitchFamily="34" charset="0"/>
                <a:cs typeface="Times New Roman" panose="02020603050405020304" pitchFamily="18" charset="0"/>
              </a:rPr>
              <a:t> В старшем дошкольном возрасте актив­ны в процессе рисования больше сами дети, поэтому необходимо уделять внимание развитию самостоятельного творчества. Посколь­ку в этот период у детей уже накоплен достаточный изобразительный и эмоционально-личностный опыт, чтобы свободно сознательно экс­периментировать над созданием выразительного образа в рамках определенной темы.</a:t>
            </a:r>
            <a:endParaRPr lang="ru-RU" sz="1400" dirty="0">
              <a:latin typeface="Times New Roman" panose="02020603050405020304" pitchFamily="18" charset="0"/>
              <a:ea typeface="Times New Roman" panose="02020603050405020304" pitchFamily="18" charset="0"/>
              <a:cs typeface="Times New Roman" panose="02020603050405020304" pitchFamily="18" charset="0"/>
            </a:endParaRPr>
          </a:p>
          <a:p>
            <a:pPr marL="63500" marR="50800" algn="just">
              <a:lnSpc>
                <a:spcPct val="150000"/>
              </a:lnSpc>
            </a:pPr>
            <a:r>
              <a:rPr lang="ru-RU" sz="1400" spc="-50" dirty="0">
                <a:latin typeface="Times New Roman" panose="02020603050405020304" pitchFamily="18" charset="0"/>
                <a:ea typeface="Arial Unicode MS" panose="020B0604020202020204" pitchFamily="34" charset="-128"/>
                <a:cs typeface="Times New Roman" panose="02020603050405020304" pitchFamily="18" charset="0"/>
              </a:rPr>
              <a:t>Развитие эстетического восприятия — один из центральных во­просов в старшем дошкольном возрасте. Поэтому необходимо ак­туализировать процесс создания выразительного образа на основе воспринятых произведений искусства. Если раньше произведения живописи, графики использовались только с целью решения кон­кретных задач (ознакомление с колоритом, формой, жанрами и т.д.), то теперь следует подчеркивать в них взаимодействие всех вырази­тельных средств, чтобы дети видели, чувствовали и учились </a:t>
            </a:r>
            <a:r>
              <a:rPr lang="ru-RU" sz="1400" spc="-50" dirty="0" err="1">
                <a:latin typeface="Times New Roman" panose="02020603050405020304" pitchFamily="18" charset="0"/>
                <a:ea typeface="Arial Unicode MS" panose="020B0604020202020204" pitchFamily="34" charset="-128"/>
                <a:cs typeface="Times New Roman" panose="02020603050405020304" pitchFamily="18" charset="0"/>
              </a:rPr>
              <a:t>раскры</a:t>
            </a:r>
            <a:r>
              <a:rPr lang="ru-RU" sz="1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1400" spc="-50" dirty="0" err="1">
                <a:latin typeface="Times New Roman" panose="02020603050405020304" pitchFamily="18" charset="0"/>
                <a:ea typeface="Times New Roman" panose="02020603050405020304" pitchFamily="18" charset="0"/>
                <a:cs typeface="Times New Roman" panose="02020603050405020304" pitchFamily="18" charset="0"/>
              </a:rPr>
              <a:t>вать</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 главную идею образа, соподчиняя все компоненты изобрази­тельной грамоты. Зачастую старшие дошкольники в процессе рисо­вания стремятся как можно детальнее рассмотреть центральный образ, забывая о его взаимодействии с фоном, другими, менее зна­чимыми, объектами</a:t>
            </a:r>
            <a:r>
              <a:rPr lang="ru-RU" sz="1400" spc="-5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endParaRPr>
          </a:p>
          <a:p>
            <a:pPr marL="63500" marR="50800" algn="just">
              <a:lnSpc>
                <a:spcPct val="150000"/>
              </a:lnSpc>
            </a:pPr>
            <a:r>
              <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Рисуя иллюстрацию к сказке, Арина (6 лет) увлеченно изображала прин­цессу, не упуская даже таких мелочей, как колье, кольца. Когда же принцес­са была готова, она очень быстро, не задумываясь, закрыла небрежно фон традиционными цветами (небо голубое, трава зеленая). Фон вокруг прин­цессы остался чистым листом бумаги, не закрытым цветами. Когда педагог предложил подумать, какие оттенки более всего подходят к образу принцес­сы, Арина сказала: «Любые. Главное же — принцесса. И вообще я уже устала рисовать». Данный факт свидетельствует о том, что изначально ребе­нок сконцентрировал свое внимание на отдельном объекте, а не целостной композиции.</a:t>
            </a:r>
          </a:p>
        </p:txBody>
      </p:sp>
    </p:spTree>
    <p:extLst>
      <p:ext uri="{BB962C8B-B14F-4D97-AF65-F5344CB8AC3E}">
        <p14:creationId xmlns:p14="http://schemas.microsoft.com/office/powerpoint/2010/main" val="2029943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38653" y="653281"/>
            <a:ext cx="9038493" cy="5262979"/>
          </a:xfrm>
          <a:prstGeom prst="rect">
            <a:avLst/>
          </a:prstGeom>
        </p:spPr>
        <p:txBody>
          <a:bodyPr wrap="square">
            <a:spAutoFit/>
          </a:bodyPr>
          <a:lstStyle/>
          <a:p>
            <a:pPr marL="63500" marR="50800" algn="just">
              <a:lnSpc>
                <a:spcPct val="150000"/>
              </a:lnSpc>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Чтобы избежать подобных ошибок необходимо на примере про­изведений живописи и графики подчеркивать в них единство образа, соподчиненность его элементов. Чем чаще дети будут анализировать произведения, выделяя в них выразительные средства в их взаимо­действии, тем правильнее будут построены их собственные компо­зиции.</a:t>
            </a:r>
            <a:endParaRPr lang="ru-RU" sz="1400" dirty="0">
              <a:latin typeface="Times New Roman" panose="02020603050405020304" pitchFamily="18" charset="0"/>
              <a:ea typeface="Times New Roman" panose="02020603050405020304" pitchFamily="18" charset="0"/>
            </a:endParaRPr>
          </a:p>
          <a:p>
            <a:pPr marL="63500" marR="50800" algn="just">
              <a:lnSpc>
                <a:spcPct val="150000"/>
              </a:lnSpc>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Рисование с натуры также имеет свои качественные изменения. Во-первых, натурные постановки становятся гораздо сложнее и раз­нообразнее. В процессе обучения все больше внимания обращается на правдоподобность изображения предметов, составляющих натюр­морт.</a:t>
            </a:r>
            <a:endParaRPr lang="ru-RU" sz="1400" dirty="0">
              <a:latin typeface="Times New Roman" panose="02020603050405020304" pitchFamily="18" charset="0"/>
              <a:ea typeface="Times New Roman" panose="02020603050405020304" pitchFamily="18" charset="0"/>
            </a:endParaRPr>
          </a:p>
          <a:p>
            <a:pPr marL="63500" marR="50800" algn="just">
              <a:lnSpc>
                <a:spcPct val="150000"/>
              </a:lnSpc>
            </a:pP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Кроме предметов простой формы в старшей группе можно ис­пользовать комнатные растения с крупными листьями и несложным строением; садовые и полевые цветы; плоды; ветки деревьев и ку­старников с листьями или цветами (вербы, мимозы, ели, тополя). Конечно, рисовать такие предметы труднее, чем предметы, имеющие правильные геометрические формы с симметричным построением, однако самое главное в данном случае — научить детей определять общую композицию натюрморта, и только потом, используя различ­ные приемы рисования, выполнять отдельные его компоненты. Рас­положение натуры перед детьми зависит от задания. Если нужно передать правильные пропорции, то натура должна быть в статичном положении, повернута к детям так, чтобы были видны все части.</a:t>
            </a:r>
            <a:endParaRPr lang="ru-RU" sz="1400" dirty="0">
              <a:latin typeface="Times New Roman" panose="02020603050405020304" pitchFamily="18" charset="0"/>
              <a:ea typeface="Times New Roman" panose="02020603050405020304" pitchFamily="18" charset="0"/>
            </a:endParaRPr>
          </a:p>
          <a:p>
            <a:pPr>
              <a:lnSpc>
                <a:spcPct val="150000"/>
              </a:lnSpc>
            </a:pPr>
            <a:r>
              <a:rPr lang="ru-RU" sz="1400" spc="-5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В старшем дошкольном возрасте дети более осознанно использу­ют цвет, форму, композицию рисунка для создания динамичного образа. Если в предыдущих группах динамика в рисунках могла по­являться случайно, то теперь она сознательно включается в образ. </a:t>
            </a:r>
            <a:endParaRPr lang="ru-RU" sz="1400" dirty="0"/>
          </a:p>
        </p:txBody>
      </p:sp>
    </p:spTree>
    <p:extLst>
      <p:ext uri="{BB962C8B-B14F-4D97-AF65-F5344CB8AC3E}">
        <p14:creationId xmlns:p14="http://schemas.microsoft.com/office/powerpoint/2010/main" val="12584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6138" y="303784"/>
            <a:ext cx="10216661" cy="5828519"/>
          </a:xfrm>
          <a:prstGeom prst="rect">
            <a:avLst/>
          </a:prstGeom>
        </p:spPr>
        <p:txBody>
          <a:bodyPr wrap="square">
            <a:spAutoFit/>
          </a:bodyPr>
          <a:lstStyle/>
          <a:p>
            <a:pPr marL="63500" marR="50800" algn="just">
              <a:lnSpc>
                <a:spcPct val="150000"/>
              </a:lnSpc>
              <a:spcAft>
                <a:spcPts val="0"/>
              </a:spcAft>
            </a:pPr>
            <a:r>
              <a:rPr lang="ru-RU" sz="1400" spc="-50" dirty="0">
                <a:latin typeface="Times New Roman" panose="02020603050405020304" pitchFamily="18" charset="0"/>
                <a:ea typeface="Arial Unicode MS" panose="020B0604020202020204" pitchFamily="34" charset="-128"/>
                <a:cs typeface="Times New Roman" panose="02020603050405020304" pitchFamily="18" charset="0"/>
              </a:rPr>
              <a:t>В процессе обучения передачи динамики необходимо раскрыть до­школьникам три правила. </a:t>
            </a:r>
            <a:endParaRPr lang="ru-RU" sz="1400" spc="-50" dirty="0" smtClean="0">
              <a:latin typeface="Times New Roman" panose="02020603050405020304" pitchFamily="18" charset="0"/>
              <a:ea typeface="Arial Unicode MS" panose="020B0604020202020204" pitchFamily="34" charset="-128"/>
              <a:cs typeface="Times New Roman" panose="02020603050405020304" pitchFamily="18" charset="0"/>
            </a:endParaRPr>
          </a:p>
          <a:p>
            <a:pPr marL="63500" marR="50800" algn="just">
              <a:lnSpc>
                <a:spcPct val="150000"/>
              </a:lnSpc>
              <a:spcAft>
                <a:spcPts val="0"/>
              </a:spcAft>
            </a:pPr>
            <a:r>
              <a:rPr lang="ru-RU" sz="1400" spc="-50" dirty="0" smtClean="0">
                <a:latin typeface="Times New Roman" panose="02020603050405020304" pitchFamily="18" charset="0"/>
                <a:ea typeface="Arial Unicode MS" panose="020B0604020202020204" pitchFamily="34" charset="-128"/>
                <a:cs typeface="Times New Roman" panose="02020603050405020304" pitchFamily="18" charset="0"/>
              </a:rPr>
              <a:t>Первое</a:t>
            </a:r>
            <a:r>
              <a:rPr lang="ru-RU" sz="1400" spc="-50" dirty="0">
                <a:latin typeface="Times New Roman" panose="02020603050405020304" pitchFamily="18" charset="0"/>
                <a:ea typeface="Arial Unicode MS" panose="020B0604020202020204" pitchFamily="34" charset="-128"/>
                <a:cs typeface="Times New Roman" panose="02020603050405020304" pitchFamily="18" charset="0"/>
              </a:rPr>
              <a:t>: образ будет динамичным, когда в рисунке в больших количествах используются диагональные и вер­тикальные линии. </a:t>
            </a:r>
            <a:endParaRPr lang="ru-RU" sz="1400" spc="-50" dirty="0" smtClean="0">
              <a:latin typeface="Times New Roman" panose="02020603050405020304" pitchFamily="18" charset="0"/>
              <a:ea typeface="Arial Unicode MS" panose="020B0604020202020204" pitchFamily="34" charset="-128"/>
              <a:cs typeface="Times New Roman" panose="02020603050405020304" pitchFamily="18" charset="0"/>
            </a:endParaRPr>
          </a:p>
          <a:p>
            <a:pPr marL="63500" marR="50800" algn="just">
              <a:lnSpc>
                <a:spcPct val="150000"/>
              </a:lnSpc>
              <a:spcAft>
                <a:spcPts val="0"/>
              </a:spcAft>
            </a:pPr>
            <a:r>
              <a:rPr lang="ru-RU" sz="1400" spc="-50" dirty="0" smtClean="0">
                <a:latin typeface="Times New Roman" panose="02020603050405020304" pitchFamily="18" charset="0"/>
                <a:ea typeface="Arial Unicode MS" panose="020B0604020202020204" pitchFamily="34" charset="-128"/>
                <a:cs typeface="Times New Roman" panose="02020603050405020304" pitchFamily="18" charset="0"/>
              </a:rPr>
              <a:t>Второе</a:t>
            </a:r>
            <a:r>
              <a:rPr lang="ru-RU" sz="1400" spc="-50" dirty="0">
                <a:latin typeface="Times New Roman" panose="02020603050405020304" pitchFamily="18" charset="0"/>
                <a:ea typeface="Arial Unicode MS" panose="020B0604020202020204" pitchFamily="34" charset="-128"/>
                <a:cs typeface="Times New Roman" panose="02020603050405020304" pitchFamily="18" charset="0"/>
              </a:rPr>
              <a:t>: перед движущимся предметом оставляет­ся пространство листа. </a:t>
            </a:r>
            <a:endParaRPr lang="ru-RU" sz="1400" spc="-50" dirty="0">
              <a:latin typeface="Times New Roman" panose="02020603050405020304" pitchFamily="18" charset="0"/>
              <a:ea typeface="Arial Unicode MS" panose="020B0604020202020204" pitchFamily="34" charset="-128"/>
              <a:cs typeface="Times New Roman" panose="02020603050405020304" pitchFamily="18" charset="0"/>
            </a:endParaRPr>
          </a:p>
          <a:p>
            <a:pPr marL="63500" marR="50800" algn="just">
              <a:lnSpc>
                <a:spcPct val="150000"/>
              </a:lnSpc>
              <a:spcAft>
                <a:spcPts val="0"/>
              </a:spcAft>
            </a:pPr>
            <a:r>
              <a:rPr lang="ru-RU" sz="1400" spc="-50" dirty="0" smtClean="0">
                <a:latin typeface="Times New Roman" panose="02020603050405020304" pitchFamily="18" charset="0"/>
                <a:ea typeface="Arial Unicode MS" panose="020B0604020202020204" pitchFamily="34" charset="-128"/>
                <a:cs typeface="Times New Roman" panose="02020603050405020304" pitchFamily="18" charset="0"/>
              </a:rPr>
              <a:t>Третье</a:t>
            </a:r>
            <a:r>
              <a:rPr lang="ru-RU" sz="1400" spc="-50" dirty="0">
                <a:latin typeface="Times New Roman" panose="02020603050405020304" pitchFamily="18" charset="0"/>
                <a:ea typeface="Arial Unicode MS" panose="020B0604020202020204" pitchFamily="34" charset="-128"/>
                <a:cs typeface="Times New Roman" panose="02020603050405020304" pitchFamily="18" charset="0"/>
              </a:rPr>
              <a:t>: движение изображается в самой ха­рактерной для него форме. Для большего уточнения понятия о ха­рактере движения и </a:t>
            </a:r>
            <a:r>
              <a:rPr lang="ru-RU" sz="1400" spc="-50" dirty="0">
                <a:latin typeface="Times New Roman" panose="02020603050405020304" pitchFamily="18" charset="0"/>
                <a:ea typeface="Times New Roman" panose="02020603050405020304" pitchFamily="18" charset="0"/>
                <a:cs typeface="Times New Roman" panose="02020603050405020304" pitchFamily="18" charset="0"/>
              </a:rPr>
              <a:t>связанном с ним положении частей тела можно предложить детям самим принять ту позу, которую они затрудняют­ся изобразить. Рассматривание и анализ характера поз и положений фигуры в пространстве сопровождается также обрисовывающими жестами</a:t>
            </a:r>
            <a:r>
              <a:rPr lang="ru-RU" sz="1400" spc="-5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marL="63500" marR="50800" algn="just">
              <a:lnSpc>
                <a:spcPct val="150000"/>
              </a:lnSpc>
              <a:spcAft>
                <a:spcPts val="0"/>
              </a:spcAft>
            </a:pPr>
            <a:endParaRPr lang="ru-RU" sz="1400" spc="-5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5400" marR="12700" lvl="0" algn="just">
              <a:lnSpc>
                <a:spcPct val="150000"/>
              </a:lnSpc>
            </a:pPr>
            <a:r>
              <a:rPr lang="ru-RU" sz="1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Большую роль в обучении детей рисованию выполняют различные упражнения, позволяющие отработать отдельные приемы. Причем упражнения могут быть как составной частью занятия (использо­ваться в качестве предварительной работы), так и самостоятельным видом деятельности. Форма упражнений различна от простых сло­весных инструкций, которые дети последовательно выполняют, до рабочих тетрадей, которые размещаются в «Уголках творчества» и используются детьми в свободной деятельности.</a:t>
            </a:r>
            <a:endParaRPr lang="ru-RU" sz="1400" dirty="0">
              <a:solidFill>
                <a:srgbClr val="000000"/>
              </a:solidFill>
              <a:latin typeface="Times New Roman" panose="02020603050405020304" pitchFamily="18" charset="0"/>
              <a:ea typeface="Times New Roman" panose="02020603050405020304" pitchFamily="18" charset="0"/>
            </a:endParaRPr>
          </a:p>
          <a:p>
            <a:pPr marL="25400" marR="12700" lvl="0" algn="just">
              <a:lnSpc>
                <a:spcPct val="150000"/>
              </a:lnSpc>
            </a:pPr>
            <a:r>
              <a:rPr lang="ru-RU" sz="1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Педагогические эскизы также применяются педагогом, отличие состоит в их количестве и сложности. Любой экспозиционный ряд должен быть рассчитан на разные уровни творческого развития детей. Необходимо не только отразить разные способы реализации одной темы, но и продемонстрировать динамику развития выразительного образа: от простого к сложному. В этом случае очень важно поддер­живать инициативу детей выбирать сложные композиции для рисо­вания. Однако стоит обратить внимание на такой момент: в старшем возрасте дети очень часто выбирают более легкий путь создания об­раза, не прилагая больших усилий. Для таких детей следует придумать проблемную ситуацию, стимулирующую творческие поиски, рас­крывающие потенциал ребенка.</a:t>
            </a:r>
            <a:endParaRPr lang="ru-RU" sz="1400" dirty="0">
              <a:solidFill>
                <a:srgbClr val="000000"/>
              </a:solidFill>
              <a:latin typeface="Times New Roman" panose="02020603050405020304" pitchFamily="18" charset="0"/>
              <a:ea typeface="Times New Roman" panose="02020603050405020304" pitchFamily="18" charset="0"/>
            </a:endParaRPr>
          </a:p>
          <a:p>
            <a:pPr marL="63500" marR="50800" indent="190500" algn="just">
              <a:lnSpc>
                <a:spcPct val="150000"/>
              </a:lnSpc>
              <a:spcAft>
                <a:spcPts val="0"/>
              </a:spcAft>
            </a:pPr>
            <a:endParaRPr lang="ru-RU"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6427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78169" y="670846"/>
            <a:ext cx="9293469" cy="4893647"/>
          </a:xfrm>
          <a:prstGeom prst="rect">
            <a:avLst/>
          </a:prstGeom>
        </p:spPr>
        <p:txBody>
          <a:bodyPr wrap="square">
            <a:spAutoFit/>
          </a:bodyPr>
          <a:lstStyle/>
          <a:p>
            <a:pPr algn="just">
              <a:lnSpc>
                <a:spcPct val="150000"/>
              </a:lnSpc>
            </a:pPr>
            <a:r>
              <a:rPr lang="ru-RU" sz="1400" spc="-5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В этом возрасте существует опасность потери у детей интереса к рисованию. Причинами этого может стать стереотипность образов, возникающая в результате педагогически неверного обучения, когда дети привыкли рисовать только по образцу педагога. Зачастую эти образцы содержат в себе долю схематизма, отличающего их от реаль­ности. Видя эту разницу между воспринимаемым миром и рисунком, дети начинают испытывать сначала страх, что у них так же красиво не получится, а затем и нежелание что-либо рисовать. В этот период схематизм у многих детей превращает рисунок не в средство художе­ственного самовыражения, а в способ общения и игры. В работах также начинает проявляться половая принадлежность. Мальчики рисуют воинов, героев мультсериалов, оружие, сражения, спорт. Де­вочки выбирают в качестве сюжетов сказки о </a:t>
            </a:r>
            <a:r>
              <a:rPr lang="ru-RU" sz="1400" spc="-50" dirty="0" smtClean="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a:t>
            </a:r>
            <a:r>
              <a:rPr lang="ru-RU" sz="1400" spc="-50" dirty="0" smtClean="0">
                <a:latin typeface="Times New Roman" panose="02020603050405020304" pitchFamily="18" charset="0"/>
                <a:ea typeface="Arial Unicode MS" panose="020B0604020202020204" pitchFamily="34" charset="-128"/>
                <a:cs typeface="Times New Roman" panose="02020603050405020304" pitchFamily="18" charset="0"/>
              </a:rPr>
              <a:t>принцессах</a:t>
            </a:r>
            <a:r>
              <a:rPr lang="ru-RU" sz="1400" spc="-50" dirty="0">
                <a:latin typeface="Times New Roman" panose="02020603050405020304" pitchFamily="18" charset="0"/>
                <a:ea typeface="Arial Unicode MS" panose="020B0604020202020204" pitchFamily="34" charset="-128"/>
                <a:cs typeface="Times New Roman" panose="02020603050405020304" pitchFamily="18" charset="0"/>
              </a:rPr>
              <a:t>, портреты красавиц, своих близких, изображение животных, цветов и т. д. Од­нако даже при таких приоритетах важно формировать у детей пред­ставление о многообразии сюжетов, способов изображения. С этой целью необходимо вводить новые техники, обучать новым приемам или усложнять способы выполнения уже знакомых, чтобы дети об</a:t>
            </a:r>
            <a:r>
              <a:rPr lang="ru-RU" sz="1400" dirty="0">
                <a:latin typeface="Times New Roman" panose="02020603050405020304" pitchFamily="18" charset="0"/>
                <a:ea typeface="Times New Roman" panose="02020603050405020304" pitchFamily="18" charset="0"/>
              </a:rPr>
              <a:t>ладали большей изобразительной свободой, могли экспериментиро­вать, выбирать.</a:t>
            </a:r>
          </a:p>
          <a:p>
            <a:pPr marL="25400" marR="25400" indent="190500" algn="just">
              <a:lnSpc>
                <a:spcPct val="150000"/>
              </a:lnSpc>
            </a:pPr>
            <a:r>
              <a:rPr lang="ru-RU" sz="1400" dirty="0">
                <a:latin typeface="Times New Roman" panose="02020603050405020304" pitchFamily="18" charset="0"/>
                <a:ea typeface="Times New Roman" panose="02020603050405020304" pitchFamily="18" charset="0"/>
              </a:rPr>
              <a:t>Показ как метод обучения используется с детьми старшего до­школьного возраста в различных ситуациях. Он может быть полным, когда надо объяснить последовательность изображения какого-либо предмета, объекта, и частичным, когда более углубленно демонстри­руется отдельный прием.</a:t>
            </a:r>
          </a:p>
          <a:p>
            <a:endParaRPr lang="ru-RU" dirty="0"/>
          </a:p>
        </p:txBody>
      </p:sp>
    </p:spTree>
    <p:extLst>
      <p:ext uri="{BB962C8B-B14F-4D97-AF65-F5344CB8AC3E}">
        <p14:creationId xmlns:p14="http://schemas.microsoft.com/office/powerpoint/2010/main" val="3343835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45223" y="717423"/>
            <a:ext cx="9434146" cy="4616648"/>
          </a:xfrm>
          <a:prstGeom prst="rect">
            <a:avLst/>
          </a:prstGeom>
        </p:spPr>
        <p:txBody>
          <a:bodyPr wrap="square">
            <a:spAutoFit/>
          </a:bodyPr>
          <a:lstStyle/>
          <a:p>
            <a:pPr marR="25400" algn="just">
              <a:lnSpc>
                <a:spcPct val="150000"/>
              </a:lnSpc>
              <a:spcAft>
                <a:spcPts val="0"/>
              </a:spcAft>
            </a:pPr>
            <a:r>
              <a:rPr lang="ru-RU" sz="1400" dirty="0">
                <a:latin typeface="Times New Roman" panose="02020603050405020304" pitchFamily="18" charset="0"/>
                <a:ea typeface="Times New Roman" panose="02020603050405020304" pitchFamily="18" charset="0"/>
                <a:cs typeface="Times New Roman" panose="02020603050405020304" pitchFamily="18" charset="0"/>
              </a:rPr>
              <a:t>Полный и частичный показ очень часто используется при обуче­нии детей линейной перспективе при изображении городского пей­зажа. Город детьми изображается следующим образом. В низу листа проходит полоска, обозначающая дорогу, а над ней рисуются пря­моугольные дома, разные по величине. Такой рисунок свидетельству­ет о фризовом построении. Чтобы устранить, а лучше предотвратить подобную ситуацию, можно так построить обучение.</a:t>
            </a:r>
          </a:p>
          <a:p>
            <a:pPr marR="25400" algn="just">
              <a:lnSpc>
                <a:spcPct val="150000"/>
              </a:lnSpc>
              <a:spcAft>
                <a:spcPts val="0"/>
              </a:spcAft>
            </a:pPr>
            <a:r>
              <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 </a:t>
            </a:r>
          </a:p>
          <a:p>
            <a:pPr marR="25400" algn="just">
              <a:lnSpc>
                <a:spcPct val="150000"/>
              </a:lnSpc>
              <a:spcAft>
                <a:spcPts val="0"/>
              </a:spcAft>
            </a:pPr>
            <a:r>
              <a:rPr lang="ru-RU" sz="1400" dirty="0">
                <a:solidFill>
                  <a:srgbClr val="000000"/>
                </a:solidFill>
                <a:latin typeface="Times New Roman" panose="02020603050405020304" pitchFamily="18" charset="0"/>
                <a:ea typeface="Arial Unicode MS" panose="020B0604020202020204" pitchFamily="34" charset="-128"/>
                <a:cs typeface="Times New Roman" panose="02020603050405020304" pitchFamily="18" charset="0"/>
              </a:rPr>
              <a:t>На листе провести линию горизонта, выполнить фон (небо и земля). Далее двумя тонкими кистями, которые ставятся в одну точку, расположен­ную на линии горизонта, по направлению к нижнему краю листа прово­дятся диагональные линии, расходящиеся в разные стороны от центральной точки. Линии рисуются до конца листа. Образовавшийся треугольник ими­тирует дорогу. По обе стороны от дороги изображаются дома, ракурс определяет ребенок. Однако есть существенный момент. Архитектурные сооружения изображаются постепенно, сначала дальние дома, близко рас­положенные к линии горизонта, их размеры значительно меньше, чем ар­хитектура переднего плана; затем те, которые расположены чуть ближе. И так далее. Дома, которые располагаются на переднем плане, более контрастные, что создает дополнительный эффект перспективы. Для подчеркивания ли­нейности можно нарисовать фонарные столбы, высота которых по мере удаления от переднего края уменьшается.</a:t>
            </a:r>
          </a:p>
        </p:txBody>
      </p:sp>
    </p:spTree>
    <p:extLst>
      <p:ext uri="{BB962C8B-B14F-4D97-AF65-F5344CB8AC3E}">
        <p14:creationId xmlns:p14="http://schemas.microsoft.com/office/powerpoint/2010/main" val="66823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5415" y="696339"/>
            <a:ext cx="9671539" cy="4939814"/>
          </a:xfrm>
          <a:prstGeom prst="rect">
            <a:avLst/>
          </a:prstGeom>
        </p:spPr>
        <p:txBody>
          <a:bodyPr wrap="square">
            <a:spAutoFit/>
          </a:bodyPr>
          <a:lstStyle/>
          <a:p>
            <a:pPr marL="25400" marR="25400" algn="just">
              <a:lnSpc>
                <a:spcPct val="150000"/>
              </a:lnSpc>
              <a:spcAft>
                <a:spcPts val="0"/>
              </a:spcAft>
            </a:pPr>
            <a:r>
              <a:rPr lang="ru-RU" sz="1400" dirty="0">
                <a:latin typeface="Times New Roman" panose="02020603050405020304" pitchFamily="18" charset="0"/>
                <a:ea typeface="Times New Roman" panose="02020603050405020304" pitchFamily="18" charset="0"/>
              </a:rPr>
              <a:t>В декоративном рисовании изменения касаются в основном тех­нической и содержательной сторон. Помимо усложняющихся прие­мов в декоративных образах появляется сюжет. В этой связи пред­ставляется необходимым в процессе декоративного рисования детей активизировать их опыт построения композиции в сюжетном рисо­вании, учитывая специфику конкретной росписи или декоративно­го мотива.</a:t>
            </a:r>
          </a:p>
          <a:p>
            <a:pPr marL="25400" marR="25400" algn="just">
              <a:lnSpc>
                <a:spcPct val="150000"/>
              </a:lnSpc>
              <a:spcAft>
                <a:spcPts val="0"/>
              </a:spcAft>
            </a:pPr>
            <a:r>
              <a:rPr lang="ru-RU" sz="1400" dirty="0">
                <a:latin typeface="Times New Roman" panose="02020603050405020304" pitchFamily="18" charset="0"/>
                <a:ea typeface="Arial Unicode MS" panose="020B0604020202020204" pitchFamily="34" charset="-128"/>
              </a:rPr>
              <a:t>Использование литературных произведений расширяет тематику детских рисунков и выступает одновременно методом их обучения, способствующим развитию творческой инициативы. Словесный ху­дожественный образ раскрывает конкретные черты какого-либо предмета или явления и в то же время дает возможность слушателю домыслить образ или ситуацию, в которой происходит действие. В этой связи полезно познакомить с таким явлением в искусстве, как типизация, т.е. характеристикой определенного образа, имеющего отличительные черты. Например, для Бабы-яги типично наличие ступы, метлы, горбатой спины, носа, похожего на крюк, растрепан­ных волос и рваной, грязной одежды. Для героини сказки Ш. Перро «Красная Шапочка» обязательны шапочка красного цвета, корзинка с угощением</a:t>
            </a:r>
            <a:r>
              <a:rPr lang="ru-RU" sz="1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Constantia" panose="02030602050306030303" pitchFamily="18" charset="0"/>
              </a:rPr>
              <a:t>для бабушки. И так у многих сказочных персонажей. Однако несмотря на типичные признаки, позволяющие узнать героя, образ может быть различен (его характер, настроение, поза и т.д.). Домыслить образ, сделать его отличным от подобных — задача для творческой личности. Поэтому, чтобы справиться с ней, дошколь­нику необходимо не только владеть изобразительными умениями и навыками, но и обладать способностью преобразовывать опыт в но­вую ситуацию.</a:t>
            </a:r>
            <a:endParaRPr lang="ru-RU"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6575928"/>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Ретро</Template>
  <TotalTime>82</TotalTime>
  <Words>1920</Words>
  <Application>Microsoft Office PowerPoint</Application>
  <PresentationFormat>Широкоэкранный</PresentationFormat>
  <Paragraphs>60</Paragraphs>
  <Slides>10</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10</vt:i4>
      </vt:variant>
    </vt:vector>
  </HeadingPairs>
  <TitlesOfParts>
    <vt:vector size="19" baseType="lpstr">
      <vt:lpstr>Arial Unicode MS</vt:lpstr>
      <vt:lpstr>Arial</vt:lpstr>
      <vt:lpstr>Calibri</vt:lpstr>
      <vt:lpstr>Calibri Light</vt:lpstr>
      <vt:lpstr>Constantia</vt:lpstr>
      <vt:lpstr>Symbol</vt:lpstr>
      <vt:lpstr>Times New Roman</vt:lpstr>
      <vt:lpstr>Trebuchet MS</vt:lpstr>
      <vt:lpstr>Ретро</vt:lpstr>
      <vt:lpstr>Задачи и особенности  обучения рисованию  старший возраст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14</cp:revision>
  <dcterms:created xsi:type="dcterms:W3CDTF">2022-01-24T14:23:45Z</dcterms:created>
  <dcterms:modified xsi:type="dcterms:W3CDTF">2022-01-28T19:00:18Z</dcterms:modified>
</cp:coreProperties>
</file>