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937AA-E032-4051-AC93-12C6A046CCA8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8B4D-5283-45FE-8DD6-4DE3D5D50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51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9123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7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7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87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171723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06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04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35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25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10836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9673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336E3FB-5FC1-4B58-8476-B47F39C5F4AB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9748B35-819A-4785-B2CD-B1027D0DC1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319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L:\..\AppData\Local\Temp\FineReader10\media\image10.jpe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9809" y="341790"/>
            <a:ext cx="10099344" cy="3916312"/>
          </a:xfrm>
        </p:spPr>
        <p:txBody>
          <a:bodyPr/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2" y="1276066"/>
            <a:ext cx="11464119" cy="3581400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Декор </a:t>
            </a:r>
            <a:r>
              <a:rPr lang="ru-RU" sz="2800" dirty="0"/>
              <a:t>— завершающий момент оформления вещи. Иногда от материала зависит выбор декоративных элементов, а иногда опреде­ляющим фактором становится форма. Украшения отличают произ­ведения народного искусства друг от друга, делают их неповторимы­ми и потому ценными. В декоре не бывает однотипных по форме предметов. При выполнении одного и того же орнамента сложно по­вторить все детали в подробностях.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7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1" y="276367"/>
            <a:ext cx="11400430" cy="118394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Приемы исполнения</a:t>
            </a:r>
            <a:r>
              <a:rPr lang="ru-RU" sz="3600" dirty="0" smtClean="0"/>
              <a:t> работы зависят от стоящих перед мастером задач.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460310"/>
            <a:ext cx="11605146" cy="525438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Технология.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Традиционность народного искусства и технология не исключают друг друга. Все зависит от того, как используется тех­нология в процессе создания вещи, несущей отпечаток прошлого опыта народа. Самое главное, чтобы в погоне за усовершенствова­нием или облегчением процесса изготовления предмета народного искусства не потерялась ее культурно-историческая уникальность. 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Орнамент</a:t>
            </a:r>
            <a:r>
              <a:rPr lang="ru-RU" sz="2400" dirty="0" smtClean="0"/>
              <a:t> выявляет сущность красоты природных форм, их со­гласия, а не противопоставления. Он непосредственно связан с пред­метом, придает ему недостающий смысл, вследствие чего предмет становится жизненно необходимым и приобретает эстетическую цен­ность. Характер орнаментальных композиций обусловлен, во-первых, задачами, которые поставил автор, во-вторых, спецификой отрасли народного искусства. Орнамент по своему характеру может выступать в качестве связующего компонента в изобразительном искусстве, так как в нем нуждается не только народное искусство, но и архитекту­ра, декоративная живопись, скульптура, дизайн.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9864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65" y="22177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Виды народного декоративно-прикладного искусства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5219" y="1311891"/>
            <a:ext cx="11245754" cy="5150324"/>
          </a:xfrm>
        </p:spPr>
        <p:txBody>
          <a:bodyPr/>
          <a:lstStyle/>
          <a:p>
            <a:r>
              <a:rPr lang="ru-RU" sz="2800" dirty="0"/>
              <a:t>В народном декоративно-прикладном искусстве используются следующие материалы: дерево, глина, металл, кость, пух, шерсть, мех, текстиль, камень, стекло, тесто.</a:t>
            </a:r>
          </a:p>
          <a:p>
            <a:pPr algn="just"/>
            <a:r>
              <a:rPr lang="ru-RU" sz="2800" dirty="0"/>
              <a:t>Д</a:t>
            </a:r>
            <a:r>
              <a:rPr lang="ru-RU" sz="2800" dirty="0" smtClean="0"/>
              <a:t>екоративно-прикладное </a:t>
            </a:r>
            <a:r>
              <a:rPr lang="ru-RU" sz="2800" dirty="0"/>
              <a:t>искусство делится на следующие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</a:rPr>
              <a:t>По </a:t>
            </a:r>
            <a:r>
              <a:rPr lang="ru-RU" sz="3200" b="1" i="1" dirty="0" smtClean="0">
                <a:solidFill>
                  <a:srgbClr val="FF0000"/>
                </a:solidFill>
              </a:rPr>
              <a:t>технике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</a:rPr>
              <a:t>По </a:t>
            </a:r>
            <a:r>
              <a:rPr lang="ru-RU" sz="3200" b="1" i="1" dirty="0" smtClean="0">
                <a:solidFill>
                  <a:srgbClr val="FF0000"/>
                </a:solidFill>
              </a:rPr>
              <a:t>назначению</a:t>
            </a:r>
            <a:endParaRPr lang="ru-RU" sz="3200" i="1" dirty="0" smtClean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</a:rPr>
              <a:t>По функциональной </a:t>
            </a:r>
            <a:r>
              <a:rPr lang="ru-RU" sz="3200" b="1" i="1" dirty="0" smtClean="0">
                <a:solidFill>
                  <a:srgbClr val="FF0000"/>
                </a:solidFill>
              </a:rPr>
              <a:t>роли</a:t>
            </a:r>
            <a:endParaRPr lang="ru-RU" sz="3200" i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</a:rPr>
              <a:t>По технологии </a:t>
            </a:r>
            <a:r>
              <a:rPr lang="ru-RU" sz="3200" b="1" i="1" dirty="0" smtClean="0">
                <a:solidFill>
                  <a:srgbClr val="FF0000"/>
                </a:solidFill>
              </a:rPr>
              <a:t>изготовления</a:t>
            </a:r>
            <a:endParaRPr lang="ru-RU" sz="3200" i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2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66" y="267836"/>
            <a:ext cx="9601200" cy="14859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1.По </a:t>
            </a:r>
            <a:r>
              <a:rPr lang="ru-RU" b="1" dirty="0">
                <a:solidFill>
                  <a:srgbClr val="FF0000"/>
                </a:solidFill>
              </a:rPr>
              <a:t>технике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979" y="1010786"/>
            <a:ext cx="11455021" cy="4988257"/>
          </a:xfrm>
        </p:spPr>
        <p:txBody>
          <a:bodyPr>
            <a:normAutofit/>
          </a:bodyPr>
          <a:lstStyle/>
          <a:p>
            <a:r>
              <a:rPr lang="ru-RU" sz="2800" b="1" dirty="0"/>
              <a:t>Резьба.</a:t>
            </a:r>
            <a:r>
              <a:rPr lang="ru-RU" sz="2800" dirty="0"/>
              <a:t> Украшение изделия путем нанесения узора с помощью различных резцов и ножей. Применяется при работе с деревом, кам­нем, костью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1028" name="Picture 4" descr="Резьба по дереву - Вместе м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3723"/>
            <a:ext cx="4360155" cy="3492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ьба по кости: инструменты и материал для изделия с виде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784" y="2286000"/>
            <a:ext cx="405765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Искусство резьбы по камн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6868" y="2286000"/>
            <a:ext cx="3919566" cy="4443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1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212" y="429904"/>
            <a:ext cx="11361762" cy="3581400"/>
          </a:xfrm>
        </p:spPr>
        <p:txBody>
          <a:bodyPr/>
          <a:lstStyle/>
          <a:p>
            <a:pPr algn="just"/>
            <a:r>
              <a:rPr lang="ru-RU" sz="2800" b="1" dirty="0"/>
              <a:t>Роспись.</a:t>
            </a:r>
            <a:r>
              <a:rPr lang="ru-RU" sz="2800" dirty="0"/>
              <a:t> Украшение наносится красящими веществами на под­готовленную поверхность (чаще всего деревянную или металличе­скую). Виды р о с п и с и:</a:t>
            </a:r>
            <a:r>
              <a:rPr lang="ru-RU" sz="2800" i="1" dirty="0"/>
              <a:t> по дереву, по металлу, по ткани.</a:t>
            </a:r>
            <a:endParaRPr lang="ru-RU" sz="2800" dirty="0"/>
          </a:p>
          <a:p>
            <a:pPr algn="just"/>
            <a:endParaRPr lang="ru-RU" dirty="0"/>
          </a:p>
        </p:txBody>
      </p:sp>
      <p:pic>
        <p:nvPicPr>
          <p:cNvPr id="2050" name="Picture 2" descr="Роспись по дереву: виды и особенности разных техник (+30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477" y="3439235"/>
            <a:ext cx="4946144" cy="3091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стория художественного металла – САЙТ О МЕТАЛ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115" y="1747729"/>
            <a:ext cx="4684205" cy="381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Роспись по ткани акриловыми красками: 30 фото, искусство доступное каждом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570" y="3900912"/>
            <a:ext cx="4110976" cy="274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046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280" y="672152"/>
            <a:ext cx="11689307" cy="1033818"/>
          </a:xfrm>
        </p:spPr>
        <p:txBody>
          <a:bodyPr>
            <a:noAutofit/>
          </a:bodyPr>
          <a:lstStyle/>
          <a:p>
            <a:r>
              <a:rPr lang="ru-RU" sz="2800" b="1" dirty="0"/>
              <a:t>Вышивка</a:t>
            </a:r>
            <a:r>
              <a:rPr lang="ru-RU" sz="2800" dirty="0"/>
              <a:t> выполняется иглами и различными по структуре и ха­рактеру нитками, при этом рисунок наносится на ткань.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746" y="1965278"/>
            <a:ext cx="11311720" cy="3398292"/>
          </a:xfrm>
        </p:spPr>
        <p:txBody>
          <a:bodyPr/>
          <a:lstStyle/>
          <a:p>
            <a:r>
              <a:rPr lang="ru-RU" sz="2400" b="1" i="1" dirty="0"/>
              <a:t>Виды вышивки: </a:t>
            </a:r>
            <a:r>
              <a:rPr lang="ru-RU" sz="2400" u="sng" dirty="0"/>
              <a:t>п</a:t>
            </a:r>
            <a:r>
              <a:rPr lang="ru-RU" sz="2400" u="sng" dirty="0" smtClean="0"/>
              <a:t>о</a:t>
            </a:r>
            <a:r>
              <a:rPr lang="ru-RU" sz="2400" i="1" u="sng" dirty="0" smtClean="0"/>
              <a:t> </a:t>
            </a:r>
            <a:r>
              <a:rPr lang="ru-RU" sz="2400" i="1" u="sng" dirty="0"/>
              <a:t>сетке, крестиком, гладью, вырезная</a:t>
            </a:r>
            <a:r>
              <a:rPr lang="ru-RU" sz="2400" u="sng" dirty="0"/>
              <a:t> </a:t>
            </a:r>
            <a:r>
              <a:rPr lang="ru-RU" sz="2400" dirty="0"/>
              <a:t>(ткань выре­зается в виде узора, который впоследствии обрабатывается различ­ными швами),</a:t>
            </a:r>
            <a:r>
              <a:rPr lang="ru-RU" sz="2400" i="1" dirty="0"/>
              <a:t> </a:t>
            </a:r>
            <a:r>
              <a:rPr lang="ru-RU" sz="2400" i="1" u="sng" dirty="0"/>
              <a:t>наборная</a:t>
            </a:r>
            <a:r>
              <a:rPr lang="ru-RU" sz="2400" dirty="0"/>
              <a:t> (выполняется красными, черными нитками с добавлениями золотистых и синих тонов),</a:t>
            </a:r>
            <a:r>
              <a:rPr lang="ru-RU" sz="2400" i="1" dirty="0"/>
              <a:t> </a:t>
            </a:r>
            <a:r>
              <a:rPr lang="ru-RU" sz="2400" i="1" u="sng" dirty="0" err="1"/>
              <a:t>верхошовная</a:t>
            </a:r>
            <a:r>
              <a:rPr lang="ru-RU" sz="2400" u="sng" dirty="0"/>
              <a:t> </a:t>
            </a:r>
            <a:r>
              <a:rPr lang="ru-RU" sz="2400" dirty="0"/>
              <a:t>(позволя­ет создавать объемные узоры на больших плоскостях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Вышивка вы­полняется в основном ручным способом, но в последнее время все чаще появляются изделия, украшаемые с помощью вышивальных машин. Для вышивки используют не только нитки, но и бисер, сте­клярус, </a:t>
            </a:r>
            <a:r>
              <a:rPr lang="ru-RU" sz="2400" dirty="0" err="1"/>
              <a:t>пайетки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3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Вышивка на сетке по выгодным ценам – материалы для пошива нижнего белья от  магазина O&amp;amp;K в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036024" cy="503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ышивка гладью. Что следует знать о технике нович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559" y="0"/>
            <a:ext cx="4306629" cy="4306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ленький цветочек. Миниатюра. Вышивка крестиком – купить онлайн на Ярмарке  Мастеров – LIHY6RU | Картины, Моск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153" y="2187388"/>
            <a:ext cx="4239004" cy="467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755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Вышивка Решелье вырезная. Фото | Вышивка, Салфетки, Выкро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170" y="187423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астер- класс &amp;quot;Вышивка техникой наборной глади&amp;quot; | ВКонтак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603" y="2811206"/>
            <a:ext cx="5167054" cy="387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четная гладь: старинная русская техника вышив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053" y="66713"/>
            <a:ext cx="4399214" cy="4963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9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392" y="225188"/>
            <a:ext cx="11393607" cy="3527946"/>
          </a:xfrm>
        </p:spPr>
        <p:txBody>
          <a:bodyPr/>
          <a:lstStyle/>
          <a:p>
            <a:r>
              <a:rPr lang="ru-RU" sz="3200" b="1" dirty="0"/>
              <a:t>Вязание </a:t>
            </a:r>
            <a:r>
              <a:rPr lang="ru-RU" sz="3200" dirty="0"/>
              <a:t>предполагает создание вещей из пряжи, ниток, пуха с помощью спиц и крючка.</a:t>
            </a:r>
          </a:p>
          <a:p>
            <a:r>
              <a:rPr lang="ru-RU" sz="3200" b="1" dirty="0"/>
              <a:t>Плетение</a:t>
            </a:r>
            <a:r>
              <a:rPr lang="ru-RU" sz="2400" dirty="0"/>
              <a:t> относится к технике, основывающейся на переплетении полос в виде сетки, имеющей различную конфигурацию и рисунок. Виды плетения:</a:t>
            </a:r>
            <a:r>
              <a:rPr lang="ru-RU" sz="2400" i="1" dirty="0"/>
              <a:t> кружево- и </a:t>
            </a:r>
            <a:r>
              <a:rPr lang="ru-RU" sz="2400" i="1" dirty="0" err="1"/>
              <a:t>бисероплетение</a:t>
            </a:r>
            <a:r>
              <a:rPr lang="ru-RU" sz="2400" i="1" dirty="0"/>
              <a:t>, плетение из бе­ресты, из лозы, из ниток (макраме), из бумаги.</a:t>
            </a:r>
            <a:endParaRPr lang="ru-RU" sz="2400" dirty="0"/>
          </a:p>
        </p:txBody>
      </p:sp>
      <p:pic>
        <p:nvPicPr>
          <p:cNvPr id="5122" name="Picture 2" descr="Мастер-класс: вязаный виноград | Журнал Ярмарки Маст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33" y="2828498"/>
            <a:ext cx="4508311" cy="3381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ружевоплет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184" y="3753134"/>
            <a:ext cx="4964912" cy="331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исероплетение – секреты мастерства. Прямое плетение - Fenechka.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497540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79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Плетение из ниток &amp;quot;Макраме&amp;quot; отзывы. 2 отзыва 4 коммента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349" y="-249722"/>
            <a:ext cx="4066226" cy="391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летение из бересты | Березовая береста в руках вятских умельц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25" y="232013"/>
            <a:ext cx="5636527" cy="322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летение корзин из лозы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2628" y="3475213"/>
            <a:ext cx="6268562" cy="3526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астер-класс Плетение Японское плетение Бумага газетная фото 16 | Вязание,  Плетение корзин, Плет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334" y="3289111"/>
            <a:ext cx="3874576" cy="371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3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923" y="109182"/>
            <a:ext cx="11232107" cy="65099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/>
              <a:t>Декоративное искусство</a:t>
            </a:r>
            <a:r>
              <a:rPr lang="ru-RU" sz="3200" dirty="0"/>
              <a:t> (от лат. </a:t>
            </a:r>
            <a:r>
              <a:rPr lang="en-US" sz="3200" dirty="0" err="1"/>
              <a:t>decoro</a:t>
            </a:r>
            <a:r>
              <a:rPr lang="ru-RU" sz="3200" dirty="0"/>
              <a:t> — украшаю) — один из видов пластического искусства</a:t>
            </a:r>
            <a:r>
              <a:rPr lang="ru-RU" sz="3200" dirty="0" smtClean="0"/>
              <a:t>.</a:t>
            </a:r>
            <a:endParaRPr lang="ru-RU" sz="4000" dirty="0"/>
          </a:p>
          <a:p>
            <a:pPr algn="just"/>
            <a:r>
              <a:rPr lang="ru-RU" sz="2800" b="1" dirty="0"/>
              <a:t>Народное декоративно-прикладное искусство</a:t>
            </a:r>
            <a:r>
              <a:rPr lang="ru-RU" sz="2800" dirty="0"/>
              <a:t> определяется как вид искусства, направленный на создание художественных из­делий, имеющих практическое назначение в общественном и част­ном быту, и художественную обработку утилитарных предметов (утвари, мебели, ткани, орудий труда, одежды, игрушек и т. д.). </a:t>
            </a:r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И</a:t>
            </a:r>
            <a:r>
              <a:rPr lang="ru-RU" sz="2800" dirty="0" smtClean="0"/>
              <a:t>меет </a:t>
            </a:r>
            <a:r>
              <a:rPr lang="ru-RU" sz="2800" dirty="0"/>
              <a:t>самое прямое отношение к традициям народной культуры, поскольку в ней содержится весь потенциал народа, складывавшийся веками и передающийся из по­коления в поколение. Декоративно-прикладное искусство пред­ставляет собой большое социальное и художественное явление, которое </a:t>
            </a:r>
            <a:r>
              <a:rPr lang="ru-RU" sz="2800" b="1" i="1" dirty="0"/>
              <a:t>называют «наглядным и морально-эстетическим кодексом народа»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xmlns="" val="142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43" y="204715"/>
            <a:ext cx="11000096" cy="6482687"/>
          </a:xfrm>
        </p:spPr>
        <p:txBody>
          <a:bodyPr/>
          <a:lstStyle/>
          <a:p>
            <a:pPr algn="just"/>
            <a:r>
              <a:rPr lang="ru-RU" sz="2400" b="1" dirty="0"/>
              <a:t>Набойка</a:t>
            </a:r>
            <a:r>
              <a:rPr lang="ru-RU" sz="2400" dirty="0"/>
              <a:t> используется для изготовления ковров, выполняется специальными иголками, с помощью которых шерстяные нитки про­тягиваются через основу, создавая узор. Виды набойки:</a:t>
            </a:r>
            <a:r>
              <a:rPr lang="ru-RU" sz="2400" i="1" dirty="0"/>
              <a:t> высокая </a:t>
            </a:r>
            <a:r>
              <a:rPr lang="ru-RU" sz="2400" dirty="0"/>
              <a:t>(когда полотно получается объемное, сильно выступающее),</a:t>
            </a:r>
            <a:r>
              <a:rPr lang="ru-RU" sz="2400" i="1" dirty="0"/>
              <a:t> средняя </a:t>
            </a:r>
            <a:r>
              <a:rPr lang="ru-RU" sz="2400" dirty="0"/>
              <a:t>(высота выступающих ниток примерно 2 см),</a:t>
            </a:r>
            <a:r>
              <a:rPr lang="ru-RU" sz="2400" i="1" dirty="0"/>
              <a:t> низкая</a:t>
            </a:r>
            <a:r>
              <a:rPr lang="ru-RU" sz="2400" dirty="0"/>
              <a:t> (высота полот­на незначительная — 1 см и ниже). Другой признак — плотность. На основе этого признака выделяются следующие виды:</a:t>
            </a:r>
            <a:r>
              <a:rPr lang="ru-RU" sz="2400" i="1" dirty="0"/>
              <a:t> плотная</a:t>
            </a:r>
            <a:r>
              <a:rPr lang="ru-RU" sz="2400" dirty="0"/>
              <a:t> на­бойка,</a:t>
            </a:r>
            <a:r>
              <a:rPr lang="ru-RU" sz="2400" i="1" dirty="0"/>
              <a:t> редкая, смешанная.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7170" name="Picture 2" descr="Набойка по ткани: кубовая, штампы, верховая, ручная, рус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382" y="2648801"/>
            <a:ext cx="6487236" cy="4297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2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644" y="266132"/>
            <a:ext cx="11093356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Литье</a:t>
            </a:r>
            <a:r>
              <a:rPr lang="ru-RU" sz="2400" dirty="0"/>
              <a:t> используется в работе с благородными металлами. Под действием высоких температур металл доводят до расплавленного состояния, а затем выливают в подготовленные формы.</a:t>
            </a:r>
          </a:p>
          <a:p>
            <a:pPr algn="just"/>
            <a:endParaRPr lang="ru-RU" sz="2400" dirty="0"/>
          </a:p>
        </p:txBody>
      </p:sp>
      <p:pic>
        <p:nvPicPr>
          <p:cNvPr id="8194" name="Picture 2" descr="каслинское литье Декоративно-прикладное искусство. . Каслинское литьё. . 50  фото. #yandeximages | Прикладное искусство, Узоры, Искус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006" y="982639"/>
            <a:ext cx="4669525" cy="567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98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576" y="156950"/>
            <a:ext cx="11416352" cy="3596184"/>
          </a:xfrm>
        </p:spPr>
        <p:txBody>
          <a:bodyPr/>
          <a:lstStyle/>
          <a:p>
            <a:pPr algn="just"/>
            <a:r>
              <a:rPr lang="ru-RU" sz="2400" b="1" dirty="0"/>
              <a:t>Чеканка.</a:t>
            </a:r>
            <a:r>
              <a:rPr lang="ru-RU" sz="2400" dirty="0"/>
              <a:t> Металл в нагретом состоянии разгоняется в тонкий лист, при этом не теряются его упругость и эластичность. Форма предмета создается уже в охлажденном состоянии путем разгонных молотков, вследствие чего получаются изделия выпуклой и вогнутой формы.</a:t>
            </a:r>
          </a:p>
          <a:p>
            <a:pPr algn="just"/>
            <a:r>
              <a:rPr lang="ru-RU" sz="2400" b="1" dirty="0"/>
              <a:t>Ковка</a:t>
            </a:r>
            <a:r>
              <a:rPr lang="ru-RU" sz="2400" dirty="0"/>
              <a:t> — один из способов обработки железа. Ударами молота нагретой заготовке придается нужная форма.</a:t>
            </a:r>
          </a:p>
          <a:p>
            <a:pPr algn="just"/>
            <a:r>
              <a:rPr lang="ru-RU" sz="2400" b="1" dirty="0"/>
              <a:t>Золочение</a:t>
            </a:r>
            <a:r>
              <a:rPr lang="ru-RU" sz="2400" dirty="0"/>
              <a:t> — </a:t>
            </a:r>
            <a:r>
              <a:rPr lang="ru-RU" sz="2400" dirty="0" err="1"/>
              <a:t>златодельная</a:t>
            </a:r>
            <a:r>
              <a:rPr lang="ru-RU" sz="2400" dirty="0"/>
              <a:t> операция, при которой менее ценные металлы приобретают вид золота. Виды золочения:</a:t>
            </a:r>
            <a:r>
              <a:rPr lang="ru-RU" sz="2400" i="1" dirty="0"/>
              <a:t> холодное, на огне, жидкое.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9220" name="Picture 4" descr="Чеканка по металлу — как вид декоративно прикладного искусства | Декоративно -прикладное искусс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939" y="3276427"/>
            <a:ext cx="3597560" cy="358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овка художественна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E8C7"/>
              </a:clrFrom>
              <a:clrTo>
                <a:srgbClr val="F8E8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499" y="3671800"/>
            <a:ext cx="4876800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ДЕКОРАТИВНО-ПРИКЛАДНОЕ ИСКУССТВО • Большая российская энциклопедия -  электронная версия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8B3BA"/>
              </a:clrFrom>
              <a:clrTo>
                <a:srgbClr val="98B3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562" y="2900151"/>
            <a:ext cx="5093104" cy="37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0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859" y="177421"/>
            <a:ext cx="11607421" cy="358140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Скань</a:t>
            </a:r>
            <a:r>
              <a:rPr lang="ru-RU" dirty="0"/>
              <a:t> (филигрань) (от лат. проволока) представляет собой укра­шение из тонких золотых или серебряных, гладких или рельефных проволок, которые сворачиваются в спирали, усики, решеточки и припаиваются к предмету.</a:t>
            </a:r>
          </a:p>
          <a:p>
            <a:pPr algn="just"/>
            <a:r>
              <a:rPr lang="ru-RU" b="1" dirty="0"/>
              <a:t>Эмаль</a:t>
            </a:r>
            <a:r>
              <a:rPr lang="ru-RU" dirty="0"/>
              <a:t> — это особый вид стекла, который окрашивают в различ­ные цвета окисями металлов. Применяется для украшения металли­ческих изделий, представляет собой живописное сопровождение золотого изделия. Эмалированием называют полное или частичное покрытие металлической поверхности стеклянной массой с после­дующим обжигом изделия.</a:t>
            </a:r>
          </a:p>
          <a:p>
            <a:pPr algn="just"/>
            <a:r>
              <a:rPr lang="ru-RU" b="1" dirty="0"/>
              <a:t>Чернь</a:t>
            </a:r>
            <a:r>
              <a:rPr lang="ru-RU" dirty="0"/>
              <a:t>. На гравированные предметы из светлого металла наносят смесь серебра с медью, серой и свинцом, составленную по опреде­ленным рецептам, а затем все это обжигают на слабом огне. Чернь представляет собой черную массу — особый сплав серебра, похожий на уголь.</a:t>
            </a:r>
          </a:p>
          <a:p>
            <a:endParaRPr lang="ru-RU" dirty="0"/>
          </a:p>
        </p:txBody>
      </p:sp>
      <p:pic>
        <p:nvPicPr>
          <p:cNvPr id="10242" name="Picture 2" descr="Ювелирные техники: филигрань, скань, зернь и чернение - Творческий союз  художников - Новост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6A181"/>
              </a:clrFrom>
              <a:clrTo>
                <a:srgbClr val="96A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91386"/>
            <a:ext cx="4032914" cy="378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оссия. Декоративно-прикладное искусство России. Художественная эмаль.  Серия из 4 картмаксимумов с гашением &amp;quot;Москва 101000&amp;quot;. Интернет-магазин  Peterstam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75"/>
          <a:stretch/>
        </p:blipFill>
        <p:spPr bwMode="auto">
          <a:xfrm>
            <a:off x="3828197" y="3291386"/>
            <a:ext cx="5615982" cy="3960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ервое упоминание о великоустюгской северной черни относится к 1683 г.  Вершиной серебряного дела Устюга стало искусство на… | Прикладное искусство,  Серебро, Ремесл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4179" y="4523060"/>
            <a:ext cx="2879565" cy="234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632" y="197892"/>
            <a:ext cx="11484591" cy="3664424"/>
          </a:xfrm>
        </p:spPr>
        <p:txBody>
          <a:bodyPr/>
          <a:lstStyle/>
          <a:p>
            <a:pPr algn="just"/>
            <a:r>
              <a:rPr lang="ru-RU" sz="2800" b="1" dirty="0" smtClean="0"/>
              <a:t>Выдувание</a:t>
            </a:r>
            <a:r>
              <a:rPr lang="ru-RU" sz="2800" dirty="0" smtClean="0"/>
              <a:t> </a:t>
            </a:r>
            <a:r>
              <a:rPr lang="ru-RU" sz="2800" dirty="0"/>
              <a:t>— техника, применяемая при работе со стеклом. Стек­ло, доведенное до </a:t>
            </a:r>
            <a:r>
              <a:rPr lang="ru-RU" sz="2800" dirty="0" smtClean="0"/>
              <a:t>жидкого </a:t>
            </a:r>
            <a:r>
              <a:rPr lang="ru-RU" sz="2800" dirty="0"/>
              <a:t>состояния, в раскаленном виде выдувают с помощью специальных трубочек, создавая тем самым изделия лю­бых форм.</a:t>
            </a:r>
          </a:p>
          <a:p>
            <a:pPr algn="just"/>
            <a:r>
              <a:rPr lang="ru-RU" sz="2800" b="1" dirty="0"/>
              <a:t>Лепка</a:t>
            </a:r>
            <a:r>
              <a:rPr lang="ru-RU" sz="2800" dirty="0"/>
              <a:t> — одна из распространенных техник в декоративно- прикладном искусстве, благодаря которой создаются многие игруш­ки, керамические изделия.</a:t>
            </a:r>
          </a:p>
          <a:p>
            <a:endParaRPr lang="ru-RU" dirty="0"/>
          </a:p>
        </p:txBody>
      </p:sp>
      <p:pic>
        <p:nvPicPr>
          <p:cNvPr id="11266" name="Picture 2" descr="Росвуздизайн | Стекло ручной работы купить, на заказ, мастерская Стек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82" y="3343702"/>
            <a:ext cx="7320911" cy="318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Лепка в старшей группе олешек: конспект занятия поэтапно, схема,  особенности выполнения козлика и других дымковских игрушек с фото и виде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740" y="3575665"/>
            <a:ext cx="4945137" cy="32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59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168" y="235424"/>
            <a:ext cx="10815850" cy="1485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2.По </a:t>
            </a:r>
            <a:r>
              <a:rPr lang="ru-RU" b="1" dirty="0">
                <a:solidFill>
                  <a:srgbClr val="FF0000"/>
                </a:solidFill>
              </a:rPr>
              <a:t>назначению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/>
              <a:t>Утварь. Мебель. Ткани, гобелены, ковры. Орудия труда. Оружие. Одежда и украшения. Игрушки. Кулинарные изделия.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688" y="2674960"/>
            <a:ext cx="11366311" cy="35472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3. По </a:t>
            </a:r>
            <a:r>
              <a:rPr lang="ru-RU" sz="3200" b="1" dirty="0">
                <a:solidFill>
                  <a:srgbClr val="FF0000"/>
                </a:solidFill>
              </a:rPr>
              <a:t>функциональной роли:</a:t>
            </a:r>
            <a:endParaRPr lang="ru-RU" sz="3200" dirty="0">
              <a:solidFill>
                <a:srgbClr val="FF0000"/>
              </a:solidFill>
            </a:endParaRPr>
          </a:p>
          <a:p>
            <a:r>
              <a:rPr lang="ru-RU" sz="2400" b="1" i="1" dirty="0"/>
              <a:t>Практическое искусство </a:t>
            </a:r>
            <a:r>
              <a:rPr lang="ru-RU" sz="2400" dirty="0"/>
              <a:t>связано с использованием изделий в хо­зяйственной, бытовой жизнедеятельности человека для получения практической пользы.</a:t>
            </a:r>
          </a:p>
          <a:p>
            <a:r>
              <a:rPr lang="ru-RU" sz="2400" b="1" i="1" dirty="0"/>
              <a:t>Художественно-эстетическое, </a:t>
            </a:r>
            <a:r>
              <a:rPr lang="ru-RU" sz="2400" dirty="0"/>
              <a:t>обусловленное реализацией эсте­тических потребностей человека.</a:t>
            </a:r>
          </a:p>
          <a:p>
            <a:r>
              <a:rPr lang="ru-RU" sz="2400" b="1" i="1" dirty="0"/>
              <a:t>Досуговое, </a:t>
            </a:r>
            <a:r>
              <a:rPr lang="ru-RU" sz="2400" dirty="0"/>
              <a:t>направленное на удовлетворение потребности челове­ка (ребенка) в развлечениях и играх.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0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831" y="508379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4.По </a:t>
            </a:r>
            <a:r>
              <a:rPr lang="ru-RU" sz="3600" b="1" dirty="0">
                <a:solidFill>
                  <a:srgbClr val="FF0000"/>
                </a:solidFill>
              </a:rPr>
              <a:t>технологии изготовления: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714" y="1514902"/>
            <a:ext cx="10051576" cy="4639101"/>
          </a:xfrm>
        </p:spPr>
        <p:txBody>
          <a:bodyPr/>
          <a:lstStyle/>
          <a:p>
            <a:pPr algn="just"/>
            <a:r>
              <a:rPr lang="ru-RU" sz="2800" b="1" i="1" dirty="0"/>
              <a:t>Автоматизированное. </a:t>
            </a:r>
            <a:r>
              <a:rPr lang="ru-RU" sz="2800" dirty="0"/>
              <a:t>Изделия выполняются автоматически, по заданной программе, схеме, лекалам (тульские пряники, печатные платки и др.).</a:t>
            </a:r>
          </a:p>
          <a:p>
            <a:pPr algn="just"/>
            <a:r>
              <a:rPr lang="ru-RU" sz="2800" b="1" i="1" dirty="0"/>
              <a:t>Смешанное. </a:t>
            </a:r>
            <a:r>
              <a:rPr lang="ru-RU" sz="2800" dirty="0"/>
              <a:t>Применяется и автоматизированный, и ручной труд.</a:t>
            </a:r>
          </a:p>
          <a:p>
            <a:pPr algn="just"/>
            <a:r>
              <a:rPr lang="ru-RU" sz="2800" b="1" i="1" dirty="0"/>
              <a:t>Ручное. </a:t>
            </a:r>
            <a:r>
              <a:rPr lang="ru-RU" sz="2800" dirty="0"/>
              <a:t>Произведения выполняются только ручным способом, и каждое изделие индивидуально.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28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218364"/>
            <a:ext cx="10072048" cy="19533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Народные промыслы. Художественные лаки</a:t>
            </a:r>
            <a:r>
              <a:rPr lang="ru-RU" sz="4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846161"/>
            <a:ext cx="11177516" cy="51304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Так принято на­зывать небольшие изящные изделия из папье-маше с миниатюрной живописью (Федоскино, Палех, Мстёра, Холуй) и железные лакиро­ванные подносы (</a:t>
            </a:r>
            <a:r>
              <a:rPr lang="ru-RU" sz="2800" dirty="0" err="1"/>
              <a:t>Жостово</a:t>
            </a:r>
            <a:r>
              <a:rPr lang="ru-RU" sz="2800" dirty="0"/>
              <a:t>, Нижний Тагил) </a:t>
            </a:r>
            <a:endParaRPr lang="ru-RU" sz="2800" dirty="0" smtClean="0"/>
          </a:p>
          <a:p>
            <a:pPr algn="just"/>
            <a:r>
              <a:rPr lang="ru-RU" sz="2400" b="1" dirty="0"/>
              <a:t>Резьба по дереву</a:t>
            </a:r>
            <a:r>
              <a:rPr lang="ru-RU" sz="2400" dirty="0"/>
              <a:t> — художественная обработка дерева, самый распространенный вид народного декоративного искусства. Полу­чила распространение во многих областях. Различают несколько видов резьбы </a:t>
            </a:r>
            <a:endParaRPr lang="ru-RU" sz="2400" dirty="0" smtClean="0"/>
          </a:p>
          <a:p>
            <a:pPr algn="just"/>
            <a:r>
              <a:rPr lang="ru-RU" sz="2400" b="1" dirty="0" smtClean="0"/>
              <a:t>Роспись </a:t>
            </a:r>
            <a:r>
              <a:rPr lang="ru-RU" sz="2400" b="1" dirty="0"/>
              <a:t>по дереву</a:t>
            </a:r>
            <a:r>
              <a:rPr lang="ru-RU" sz="2400" dirty="0"/>
              <a:t> — художественная обработка дерева посред­ством нанесения рисунка красками с последующим закреплением красочного слоя. Распространена в различных регионах, но в каждом из них есть своя специфика.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434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..\AppData\Local\Temp\FineReader10\media\image10.jpe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42" t="2982" r="2484" b="1060"/>
          <a:stretch>
            <a:fillRect/>
          </a:stretch>
        </p:blipFill>
        <p:spPr bwMode="auto">
          <a:xfrm>
            <a:off x="1022073" y="382137"/>
            <a:ext cx="4286906" cy="632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426" y="248517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Рис. 10. Виды резьбы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:</a:t>
            </a:r>
            <a:endParaRPr lang="ru-RU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1. Сеточная резьба. 2. Геометрическая резьба. 3. Трехсторонняя резьба со срезкой. 4. Резьба розеток. 5. Контурная резьба. 6. Резьба листиков. 7. Ажурная резьба. 8. Объ­емная резьба</a:t>
            </a:r>
            <a:endParaRPr lang="ru-RU" sz="20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532262"/>
            <a:ext cx="11341290" cy="5185012"/>
          </a:xfrm>
        </p:spPr>
        <p:txBody>
          <a:bodyPr/>
          <a:lstStyle/>
          <a:p>
            <a:pPr algn="just"/>
            <a:r>
              <a:rPr lang="ru-RU" sz="2400" b="1" dirty="0"/>
              <a:t>Художественная обработка кости</a:t>
            </a:r>
            <a:r>
              <a:rPr lang="ru-RU" sz="2400" dirty="0"/>
              <a:t>. Основные центры: Холмогоры, Тобольск, Чукотка, Сергиев Посад, Абрамцево, Хотьково, Даге­стан, Магадан, Камчатка.</a:t>
            </a:r>
          </a:p>
          <a:p>
            <a:pPr algn="just"/>
            <a:r>
              <a:rPr lang="ru-RU" sz="2400" b="1" dirty="0"/>
              <a:t>Игрушки.</a:t>
            </a:r>
            <a:r>
              <a:rPr lang="ru-RU" sz="2400" dirty="0"/>
              <a:t> Народная игрушка, долгое время служившая предметом игры детей, сейчас — объект коллекционирования. Игрушки делят­ся на глиняные, деревянные, тряпичные и соломенные.</a:t>
            </a:r>
          </a:p>
          <a:p>
            <a:pPr algn="just"/>
            <a:endParaRPr lang="ru-RU" dirty="0"/>
          </a:p>
        </p:txBody>
      </p:sp>
      <p:pic>
        <p:nvPicPr>
          <p:cNvPr id="13314" name="Picture 2" descr="Народн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44" y="2584000"/>
            <a:ext cx="4894097" cy="3543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лавься, Отечество!» — конкурс декоративно-прикладного творчества и  изобразительного искусства (фотоотчет). Воспитателям детских садов, 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069" y="3124768"/>
            <a:ext cx="4599295" cy="3447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in by Ирина on игрушки из соломы | Arts crafts style, Floral craft, Crafts  costu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364" y="2691183"/>
            <a:ext cx="2587569" cy="3881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9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0" y="371901"/>
            <a:ext cx="11468669" cy="14859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По своему значению</a:t>
            </a:r>
            <a:r>
              <a:rPr lang="ru-RU" sz="3600" dirty="0"/>
              <a:t> народное искусство </a:t>
            </a:r>
            <a:r>
              <a:rPr lang="ru-RU" sz="3600" dirty="0" smtClean="0"/>
              <a:t>выполняет 2 функции: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331" y="1398895"/>
            <a:ext cx="11627893" cy="492001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Декоративную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Прикладную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связи с этим выделяются </a:t>
            </a:r>
            <a:r>
              <a:rPr lang="ru-RU" sz="2800" b="1" dirty="0">
                <a:solidFill>
                  <a:srgbClr val="FF0000"/>
                </a:solidFill>
              </a:rPr>
              <a:t>два направления:</a:t>
            </a:r>
          </a:p>
          <a:p>
            <a:pPr lvl="0"/>
            <a:r>
              <a:rPr lang="ru-RU" sz="2800" dirty="0"/>
              <a:t>городские художественные ремесла;</a:t>
            </a:r>
          </a:p>
          <a:p>
            <a:pPr lvl="0"/>
            <a:r>
              <a:rPr lang="ru-RU" sz="2800" dirty="0"/>
              <a:t>народные художественные промыслы.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404150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036" y="300251"/>
            <a:ext cx="11495963" cy="6387152"/>
          </a:xfrm>
        </p:spPr>
        <p:txBody>
          <a:bodyPr/>
          <a:lstStyle/>
          <a:p>
            <a:pPr algn="just"/>
            <a:r>
              <a:rPr lang="ru-RU" sz="2800" b="1" i="1" u="sng" dirty="0"/>
              <a:t>Основные средства выразительности </a:t>
            </a:r>
            <a:r>
              <a:rPr lang="ru-RU" sz="2800" dirty="0"/>
              <a:t>в декоративно-прикладном искусстве</a:t>
            </a:r>
            <a:r>
              <a:rPr lang="ru-RU" sz="2800" i="1" dirty="0"/>
              <a:t> </a:t>
            </a:r>
            <a:r>
              <a:rPr lang="ru-RU" sz="2800" i="1" dirty="0">
                <a:solidFill>
                  <a:srgbClr val="FF0000"/>
                </a:solidFill>
              </a:rPr>
              <a:t>цвет, форма, пропорция, ритм, масштаб, силуэт, симметрия, фактура</a:t>
            </a:r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sz="2800" dirty="0"/>
              <a:t>Народное декоративно-прикладное искусство — сложное явление исторической, социологической, этнографической и национальной художественной культур и в то же время самое демократичное и до­ступное человеку с детства. Его миссия в воспитании эстетически развитой личности и развитии будущей культуры человечества осо­бенно ответственна.</a:t>
            </a:r>
          </a:p>
          <a:p>
            <a:pPr algn="just"/>
            <a:r>
              <a:rPr lang="ru-RU" sz="2800" dirty="0"/>
              <a:t>Будучи выражением народного творчества, формой сохранения и передачи его последующим поколениям, декоративно-прикладное искусство хранит и передает традиции народной педагогики, ко­торые направлены на развитие детского декоративного творче­ства.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221776"/>
            <a:ext cx="11041039" cy="1485900"/>
          </a:xfrm>
        </p:spPr>
        <p:txBody>
          <a:bodyPr/>
          <a:lstStyle/>
          <a:p>
            <a:r>
              <a:rPr lang="ru-RU" dirty="0" smtClean="0"/>
              <a:t>Основополагающие черты народного искусства: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752" y="1707676"/>
            <a:ext cx="9601200" cy="3581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err="1"/>
              <a:t>с</a:t>
            </a:r>
            <a:r>
              <a:rPr lang="ru-RU" sz="2800" dirty="0" err="1" smtClean="0"/>
              <a:t>инкретичность</a:t>
            </a:r>
            <a:r>
              <a:rPr lang="ru-RU" sz="2800" dirty="0" smtClean="0"/>
              <a:t>,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в</a:t>
            </a:r>
            <a:r>
              <a:rPr lang="ru-RU" sz="2800" dirty="0" smtClean="0"/>
              <a:t>ысокое </a:t>
            </a:r>
            <a:r>
              <a:rPr lang="ru-RU" sz="2800" dirty="0"/>
              <a:t>эстетическое качество произведений, </a:t>
            </a:r>
            <a:endParaRPr lang="ru-RU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традиционность</a:t>
            </a:r>
            <a:r>
              <a:rPr lang="ru-RU" sz="2800" dirty="0"/>
              <a:t>, коллективизм, </a:t>
            </a:r>
            <a:endParaRPr lang="ru-RU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 smtClean="0"/>
              <a:t>глубина </a:t>
            </a:r>
            <a:r>
              <a:rPr lang="ru-RU" sz="2800" dirty="0"/>
              <a:t>содержания, </a:t>
            </a:r>
            <a:endParaRPr lang="ru-RU" sz="28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/>
              <a:t>р</a:t>
            </a:r>
            <a:r>
              <a:rPr lang="ru-RU" sz="2800" dirty="0" smtClean="0"/>
              <a:t>еализм.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99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450376"/>
            <a:ext cx="11482316" cy="6073254"/>
          </a:xfrm>
        </p:spPr>
        <p:txBody>
          <a:bodyPr>
            <a:noAutofit/>
          </a:bodyPr>
          <a:lstStyle/>
          <a:p>
            <a:r>
              <a:rPr lang="ru-RU" sz="2800" b="1" dirty="0"/>
              <a:t>Синкретичный характер </a:t>
            </a:r>
            <a:r>
              <a:rPr lang="ru-RU" sz="2800" dirty="0"/>
              <a:t>народного искусства отмечали многие исследователи: </a:t>
            </a:r>
            <a:r>
              <a:rPr lang="ru-RU" sz="2800" i="1" dirty="0" err="1"/>
              <a:t>Г.К.Вагнер</a:t>
            </a:r>
            <a:r>
              <a:rPr lang="ru-RU" sz="2800" i="1" dirty="0"/>
              <a:t>, </a:t>
            </a:r>
            <a:r>
              <a:rPr lang="ru-RU" sz="2800" i="1" dirty="0" err="1"/>
              <a:t>В.С.Воронов</a:t>
            </a:r>
            <a:r>
              <a:rPr lang="ru-RU" sz="2800" i="1" dirty="0"/>
              <a:t>, </a:t>
            </a:r>
            <a:r>
              <a:rPr lang="ru-RU" sz="2800" i="1" dirty="0" err="1"/>
              <a:t>И.Я.Богуславская</a:t>
            </a:r>
            <a:r>
              <a:rPr lang="ru-RU" sz="2800" i="1" dirty="0"/>
              <a:t>, А. С. </a:t>
            </a:r>
            <a:r>
              <a:rPr lang="ru-RU" sz="2800" i="1" dirty="0" err="1"/>
              <a:t>Канцедикас</a:t>
            </a:r>
            <a:r>
              <a:rPr lang="ru-RU" sz="2800" i="1" dirty="0"/>
              <a:t>, </a:t>
            </a:r>
            <a:r>
              <a:rPr lang="ru-RU" sz="2800" i="1" dirty="0" err="1"/>
              <a:t>М.А.Некрасова</a:t>
            </a:r>
            <a:r>
              <a:rPr lang="ru-RU" sz="2800" i="1" dirty="0"/>
              <a:t> и др</a:t>
            </a:r>
            <a:r>
              <a:rPr lang="ru-RU" sz="2800" dirty="0"/>
              <a:t>. Синкретизм обусловлен целостностью, нерасчлененностью различных сторон культуры на­рода, сущность которой сохранялась и передавалась на протяжении многих тысячелетий, так что и сегодня мы можем наблюдать ее тра­диции, </a:t>
            </a:r>
            <a:r>
              <a:rPr lang="ru-RU" sz="2800" dirty="0" smtClean="0"/>
              <a:t>демонстрирующие </a:t>
            </a:r>
            <a:r>
              <a:rPr lang="ru-RU" sz="2800" dirty="0"/>
              <a:t>высочайшие художественные достижения</a:t>
            </a:r>
            <a:r>
              <a:rPr lang="ru-RU" sz="2800" dirty="0" smtClean="0"/>
              <a:t>.</a:t>
            </a:r>
          </a:p>
          <a:p>
            <a:r>
              <a:rPr lang="ru-RU" sz="2800" i="1" dirty="0"/>
              <a:t>Синкретизм изначально отрицает какую бы то ни было противоре­чивость, так как содержит широкую систему внутренних взаимосвя­зей и взаимозависимостей различных элементов. Здесь не может быть противоречий между старыми и новыми явлениями в культуре, противопоставлений между материальными и духовными основами культуры, которая составляет интегральную целостность, находя­щуюся в гармоническом развитии.</a:t>
            </a:r>
            <a:r>
              <a:rPr lang="ru-RU" sz="3600" i="1" dirty="0" smtClean="0"/>
              <a:t>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221469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7" y="900751"/>
            <a:ext cx="11327641" cy="6598693"/>
          </a:xfrm>
        </p:spPr>
        <p:txBody>
          <a:bodyPr>
            <a:noAutofit/>
          </a:bodyPr>
          <a:lstStyle/>
          <a:p>
            <a:r>
              <a:rPr lang="ru-RU" sz="2800" dirty="0"/>
              <a:t>Народному искусству присущ также </a:t>
            </a:r>
            <a:r>
              <a:rPr lang="ru-RU" sz="2800" b="1" i="1" dirty="0">
                <a:solidFill>
                  <a:srgbClr val="FF0000"/>
                </a:solidFill>
              </a:rPr>
              <a:t>коллективизм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/>
              <a:t>В. С. Воронов </a:t>
            </a:r>
            <a:r>
              <a:rPr lang="ru-RU" sz="2800" dirty="0"/>
              <a:t>назвал его искусством </a:t>
            </a:r>
            <a:r>
              <a:rPr lang="ru-RU" sz="2800" i="1" dirty="0">
                <a:solidFill>
                  <a:srgbClr val="FF0000"/>
                </a:solidFill>
              </a:rPr>
              <a:t>«коллективного гения»,</a:t>
            </a:r>
            <a:r>
              <a:rPr lang="ru-RU" sz="2800" dirty="0"/>
              <a:t> в котором от привы­чек, сложившихся у народа, рождается характер, определяющий его творчество. Из поколения в поколение, от отца к сыну, от мастера к ученику передается многовековой опыт народного искусства. Благо­даря коллективизму становилось возможным создавать произведения высокого уровня. В этом случае возникают отточенность и совер­шенство. </a:t>
            </a:r>
          </a:p>
          <a:p>
            <a:pPr algn="just"/>
            <a:r>
              <a:rPr lang="ru-RU" sz="2800" dirty="0"/>
              <a:t>Коллектив­ность народного декоративно-прикладного искусства — составная часть общего быта, когда каждый может проявить свою индивидуаль­ность.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943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337481"/>
            <a:ext cx="11564203" cy="4749419"/>
          </a:xfrm>
        </p:spPr>
        <p:txBody>
          <a:bodyPr/>
          <a:lstStyle/>
          <a:p>
            <a:pPr algn="just"/>
            <a:r>
              <a:rPr lang="ru-RU" sz="2800" dirty="0"/>
              <a:t>Народное декоративно-прикладное искусство </a:t>
            </a:r>
            <a:r>
              <a:rPr lang="ru-RU" sz="2800" b="1" i="1" dirty="0"/>
              <a:t>отличается глубиной содержания. </a:t>
            </a:r>
            <a:r>
              <a:rPr lang="ru-RU" sz="2800" dirty="0"/>
              <a:t>В нем заключается все то важное, что есть в творчестве народа: мысли, чувства, переживания, которые находят отражение в отдельных произведениях. Иногда по элементу росписи можно судить о культурно-историческом периоде в развитии народа, повлиявшем на выделение этого элемента. Поэтому каждый мотив, узор наполнен глубоким содержанием, отраженным в знаках и символах искусства, несущих в себе информацию, обращенную к зрителю.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655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042" y="279780"/>
            <a:ext cx="11184340" cy="64076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Еще одна из важных черт народного декоративно-прикладного искусства </a:t>
            </a:r>
            <a:r>
              <a:rPr lang="ru-RU" sz="2800" b="1" i="1" dirty="0"/>
              <a:t>— реальность</a:t>
            </a:r>
            <a:r>
              <a:rPr lang="ru-RU" sz="2800" i="1" dirty="0"/>
              <a:t>,</a:t>
            </a:r>
            <a:r>
              <a:rPr lang="ru-RU" sz="2800" dirty="0"/>
              <a:t> заключающаяся в его многовековой акту­альности. Каждая эпоха открывает в нем новые стороны, позволяю­щие включать его в жизнедеятельность человека и сегодня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2400" i="1" dirty="0"/>
              <a:t>То, что в произ­ведении мы считаем красивым, создается благодаря выразительным средствам, которые удачно комбинирует мастер в соответствии с традициями определенного промысла или ремесла. Наиболее ярки­ми средствами выступают колорит, форма, ритм, которые изначаль­но подмечались в природе и только потом находили отражение в произведениях народного искусства.</a:t>
            </a:r>
          </a:p>
          <a:p>
            <a:pPr algn="just"/>
            <a:r>
              <a:rPr lang="ru-RU" sz="2400" i="1" dirty="0"/>
              <a:t>Чувство красоты у крестьянина основывалось не на эстетическом созерцании, а на практической деятельности, связанной с преобра­зованием материалов. В этом случае идеалом красоты становилась не утонченная хрупкая форма, а форма целостная, практическая и полезная.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773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859" y="245659"/>
            <a:ext cx="11211635" cy="65099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Народное декоративно-прикладное искусство с точки зрения ма­териальных ценностей находит свое отражение в ряде </a:t>
            </a:r>
            <a:r>
              <a:rPr lang="ru-RU" sz="2800" b="1" i="1" dirty="0"/>
              <a:t>компонен­тов</a:t>
            </a:r>
            <a:r>
              <a:rPr lang="ru-RU" sz="2800" i="1" dirty="0"/>
              <a:t>: </a:t>
            </a:r>
            <a:r>
              <a:rPr lang="ru-RU" sz="2800" b="1" dirty="0">
                <a:solidFill>
                  <a:srgbClr val="FF0000"/>
                </a:solidFill>
              </a:rPr>
              <a:t>форме, материале и декоре.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Форма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позволяет объединить функциональную сторону и эсте­тическую, чтобы внешняя красота и изящество не отрицали практи­ческого назначения вещи и не препятствовали ее употреблению. Предметы народного искусства при восприятии не должны казаться нелепыми. Поэтому при создании любого произведения, относимо­го к декоративно-прикладному искусству, большое внимание следу­ет уделять форме, так как она — один из основных компонентов, привлекающих к себе внимание. </a:t>
            </a:r>
            <a:endParaRPr lang="ru-RU" sz="2400" dirty="0" smtClean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Материал. </a:t>
            </a:r>
            <a:r>
              <a:rPr lang="ru-RU" sz="2400" dirty="0"/>
              <a:t>В народном искусстве важно соотношение назначения и материала, взаимодействие формы и функции. Материал может способствовать раскрытию сути предмета, а может нарушить его целостность и сделать непригодным для использования. Благодаря материалу мастеру удается придать материальную основу своему за­мыслу, однако сам материал при восприятии предмета остается на втором плане, на первый план выходит декор.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0696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101</TotalTime>
  <Words>1962</Words>
  <Application>Microsoft Office PowerPoint</Application>
  <PresentationFormat>Произвольный</PresentationFormat>
  <Paragraphs>80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Crop</vt:lpstr>
      <vt:lpstr>Народное  декоративно-прикладное искусство</vt:lpstr>
      <vt:lpstr>Слайд 2</vt:lpstr>
      <vt:lpstr>По своему значению народное искусство выполняет 2 функции:</vt:lpstr>
      <vt:lpstr>Основополагающие черты народного искусства:</vt:lpstr>
      <vt:lpstr>Слайд 5</vt:lpstr>
      <vt:lpstr>Слайд 6</vt:lpstr>
      <vt:lpstr>Слайд 7</vt:lpstr>
      <vt:lpstr>Слайд 8</vt:lpstr>
      <vt:lpstr>Слайд 9</vt:lpstr>
      <vt:lpstr>Слайд 10</vt:lpstr>
      <vt:lpstr>Приемы исполнения работы зависят от стоящих перед мастером задач.</vt:lpstr>
      <vt:lpstr>Виды народного декоративно-прикладного искусства </vt:lpstr>
      <vt:lpstr>1.По технике </vt:lpstr>
      <vt:lpstr>Слайд 14</vt:lpstr>
      <vt:lpstr>Вышивка выполняется иглами и различными по структуре и ха­рактеру нитками, при этом рисунок наносится на ткань.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2.По назначению: Утварь. Мебель. Ткани, гобелены, ковры. Орудия труда. Оружие. Одежда и украшения. Игрушки. Кулинарные изделия. </vt:lpstr>
      <vt:lpstr>4.По технологии изготовления: </vt:lpstr>
      <vt:lpstr>Народные промыслы. Художественные лаки. </vt:lpstr>
      <vt:lpstr>Слайд 28</vt:lpstr>
      <vt:lpstr>Слайд 29</vt:lpstr>
      <vt:lpstr>Слайд 30</vt:lpstr>
    </vt:vector>
  </TitlesOfParts>
  <Company>АPK_Service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 декоративно-прикладное искусство</dc:title>
  <dc:creator>Андрей</dc:creator>
  <cp:lastModifiedBy>Владелец</cp:lastModifiedBy>
  <cp:revision>13</cp:revision>
  <dcterms:created xsi:type="dcterms:W3CDTF">2021-09-17T20:13:09Z</dcterms:created>
  <dcterms:modified xsi:type="dcterms:W3CDTF">2021-10-14T13:04:33Z</dcterms:modified>
</cp:coreProperties>
</file>