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4" r:id="rId3"/>
    <p:sldId id="277" r:id="rId4"/>
    <p:sldId id="265" r:id="rId5"/>
    <p:sldId id="266" r:id="rId6"/>
    <p:sldId id="27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4DEDF5-E139-4B7A-AD63-120823C25A06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FB0EA2-92C3-46C0-9D26-4A82381DAE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373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554D9-CC52-4868-848D-7A7094291528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6D37-D2F2-418E-AD0D-16A1DD70C893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0334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554D9-CC52-4868-848D-7A7094291528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6D37-D2F2-418E-AD0D-16A1DD70C8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953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554D9-CC52-4868-848D-7A7094291528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6D37-D2F2-418E-AD0D-16A1DD70C8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527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554D9-CC52-4868-848D-7A7094291528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6D37-D2F2-418E-AD0D-16A1DD70C8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429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554D9-CC52-4868-848D-7A7094291528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6D37-D2F2-418E-AD0D-16A1DD70C893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1467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554D9-CC52-4868-848D-7A7094291528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6D37-D2F2-418E-AD0D-16A1DD70C8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3074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554D9-CC52-4868-848D-7A7094291528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6D37-D2F2-418E-AD0D-16A1DD70C8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69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554D9-CC52-4868-848D-7A7094291528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6D37-D2F2-418E-AD0D-16A1DD70C8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335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554D9-CC52-4868-848D-7A7094291528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6D37-D2F2-418E-AD0D-16A1DD70C8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928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A6554D9-CC52-4868-848D-7A7094291528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7F06D37-D2F2-418E-AD0D-16A1DD70C8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617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554D9-CC52-4868-848D-7A7094291528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6D37-D2F2-418E-AD0D-16A1DD70C8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9944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A6554D9-CC52-4868-848D-7A7094291528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7F06D37-D2F2-418E-AD0D-16A1DD70C893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3425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50829" y="1397978"/>
            <a:ext cx="7928903" cy="2162203"/>
          </a:xfrm>
        </p:spPr>
        <p:txBody>
          <a:bodyPr>
            <a:normAutofit fontScale="90000"/>
          </a:bodyPr>
          <a:lstStyle/>
          <a:p>
            <a:pPr algn="ctr">
              <a:spcAft>
                <a:spcPts val="0"/>
              </a:spcAft>
            </a:pPr>
            <a:r>
              <a:rPr lang="ru-RU" sz="5400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8"/>
              </a:rPr>
              <a:t>Задачи и особенности обучения </a:t>
            </a:r>
            <a:r>
              <a:rPr lang="ru-RU" sz="5400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8"/>
              </a:rPr>
              <a:t>рисованию </a:t>
            </a:r>
            <a:br>
              <a:rPr lang="ru-RU" sz="5400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8"/>
              </a:rPr>
            </a:br>
            <a:r>
              <a:rPr lang="ru-RU" sz="5400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Arial Unicode MS" panose="020B0604020202020204" pitchFamily="34" charset="-128"/>
              </a:rPr>
              <a:t>ранний возраст</a:t>
            </a:r>
            <a:endParaRPr lang="ru-RU" sz="5400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Выполнил:</a:t>
            </a:r>
            <a:endParaRPr lang="ru-RU" sz="14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студент (заочного) отделения</a:t>
            </a:r>
            <a:endParaRPr lang="ru-RU" sz="14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подготовки 44.03.02</a:t>
            </a:r>
            <a:br>
              <a:rPr lang="ru-RU" sz="140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«Психолого-педагогическое образование»</a:t>
            </a:r>
            <a:endParaRPr lang="ru-RU" sz="14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профиль «Дошкольное образование»</a:t>
            </a:r>
            <a:endParaRPr lang="ru-RU" sz="14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Корнева Наталья Александровна</a:t>
            </a:r>
            <a:endParaRPr lang="ru-RU" sz="14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110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5462" y="184638"/>
            <a:ext cx="10620052" cy="6614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" indent="177800" algn="just">
              <a:lnSpc>
                <a:spcPct val="150000"/>
              </a:lnSpc>
            </a:pPr>
            <a:r>
              <a:rPr lang="ru-RU" sz="16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Образовательные </a:t>
            </a:r>
            <a:r>
              <a:rPr lang="ru-RU" sz="1600" b="1" i="1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задачи:</a:t>
            </a:r>
            <a:endParaRPr lang="ru-RU" sz="16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marL="342900" marR="12700" lvl="0" indent="-342900" algn="just">
              <a:lnSpc>
                <a:spcPct val="150000"/>
              </a:lnSpc>
              <a:buClr>
                <a:srgbClr val="000000"/>
              </a:buClr>
              <a:buSzPts val="850"/>
              <a:buFont typeface="Symbol" panose="05050102010706020507" pitchFamily="18" charset="2"/>
              <a:buChar char="-"/>
              <a:tabLst>
                <a:tab pos="118110" algn="l"/>
              </a:tabLst>
            </a:pPr>
            <a:r>
              <a:rPr lang="ru-RU" sz="16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познакомить детей с изобразительными материалами, инструментами и техниками доступными в этом возрасте;</a:t>
            </a:r>
          </a:p>
          <a:p>
            <a:pPr marL="342900" marR="12700" lvl="0" indent="-342900" algn="just">
              <a:lnSpc>
                <a:spcPct val="150000"/>
              </a:lnSpc>
              <a:buClr>
                <a:srgbClr val="000000"/>
              </a:buClr>
              <a:buSzPts val="850"/>
              <a:buFont typeface="Symbol" panose="05050102010706020507" pitchFamily="18" charset="2"/>
              <a:buChar char="-"/>
              <a:tabLst>
                <a:tab pos="113030" algn="l"/>
              </a:tabLst>
            </a:pPr>
            <a:r>
              <a:rPr lang="ru-RU" sz="16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учить соотносить рисовальные движения с речевой установкой, харак­теристикой изображаемого предмета, объекта, </a:t>
            </a:r>
            <a:r>
              <a:rPr lang="ru-RU" sz="16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явления;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показать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выразительные возможности цвета;</a:t>
            </a:r>
            <a:endParaRPr lang="ru-RU" sz="1600" dirty="0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marL="342900" marR="50800" lvl="0" indent="-342900" algn="just">
              <a:lnSpc>
                <a:spcPct val="150000"/>
              </a:lnSpc>
              <a:buClr>
                <a:srgbClr val="000000"/>
              </a:buClr>
              <a:buSzPts val="850"/>
              <a:buFont typeface="Symbol" panose="05050102010706020507" pitchFamily="18" charset="2"/>
              <a:buChar char="-"/>
              <a:tabLst>
                <a:tab pos="205740" algn="l"/>
              </a:tabLst>
            </a:pPr>
            <a:r>
              <a:rPr lang="ru-RU" sz="16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учить экспериментировать в работе с цветом: смешивать цвета разны­ми способами;</a:t>
            </a:r>
          </a:p>
          <a:p>
            <a:pPr marL="342900" marR="50800" lvl="0" indent="-342900" algn="just">
              <a:lnSpc>
                <a:spcPct val="150000"/>
              </a:lnSpc>
              <a:buClr>
                <a:srgbClr val="000000"/>
              </a:buClr>
              <a:buSzPts val="850"/>
              <a:buFont typeface="Symbol" panose="05050102010706020507" pitchFamily="18" charset="2"/>
              <a:buChar char="-"/>
              <a:tabLst>
                <a:tab pos="224155" algn="l"/>
              </a:tabLst>
            </a:pPr>
            <a:r>
              <a:rPr lang="ru-RU" sz="16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передавать с помощью цвета свое настроение, ощущения (слуховые, тактильные, осязательные);</a:t>
            </a:r>
          </a:p>
          <a:p>
            <a:pPr marL="342900" marR="50800" lvl="0" indent="-342900" algn="just">
              <a:lnSpc>
                <a:spcPct val="150000"/>
              </a:lnSpc>
              <a:buClr>
                <a:srgbClr val="000000"/>
              </a:buClr>
              <a:buSzPts val="850"/>
              <a:buFont typeface="Symbol" panose="05050102010706020507" pitchFamily="18" charset="2"/>
              <a:buChar char="-"/>
              <a:tabLst>
                <a:tab pos="214630" algn="l"/>
              </a:tabLst>
            </a:pPr>
            <a:r>
              <a:rPr lang="ru-RU" sz="16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преобразовывать каракули (совместно с педагогом и самостоятельно), создавая как реалистичный рисунок, так и стилизованный;</a:t>
            </a:r>
          </a:p>
          <a:p>
            <a:pPr marL="342900" marR="50800" lvl="0" indent="-342900" algn="just">
              <a:lnSpc>
                <a:spcPct val="150000"/>
              </a:lnSpc>
              <a:buClr>
                <a:srgbClr val="000000"/>
              </a:buClr>
              <a:buSzPts val="850"/>
              <a:buFont typeface="Symbol" panose="05050102010706020507" pitchFamily="18" charset="2"/>
              <a:buChar char="-"/>
              <a:tabLst>
                <a:tab pos="224155" algn="l"/>
              </a:tabLst>
            </a:pPr>
            <a:r>
              <a:rPr lang="ru-RU" sz="16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работать от пятна, добиваясь получения какого-нибудь изображения, имеющего общее сходство с реальными предметами, объектами;</a:t>
            </a:r>
          </a:p>
          <a:p>
            <a:pPr marL="342900" marR="50800" lvl="0" indent="-342900" algn="just">
              <a:lnSpc>
                <a:spcPct val="150000"/>
              </a:lnSpc>
              <a:buClr>
                <a:srgbClr val="000000"/>
              </a:buClr>
              <a:buSzPts val="850"/>
              <a:buFont typeface="Symbol" panose="05050102010706020507" pitchFamily="18" charset="2"/>
              <a:buChar char="-"/>
              <a:tabLst>
                <a:tab pos="210185" algn="l"/>
              </a:tabLst>
            </a:pPr>
            <a:r>
              <a:rPr lang="ru-RU" sz="16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выполнять простые приемы рисования (мазки: тычком, </a:t>
            </a:r>
            <a:r>
              <a:rPr lang="ru-RU" sz="16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примакивание</a:t>
            </a:r>
            <a:r>
              <a:rPr lang="ru-RU" sz="16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; заливка, отмывка</a:t>
            </a:r>
            <a:r>
              <a:rPr lang="ru-RU" sz="16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);</a:t>
            </a:r>
            <a:r>
              <a:rPr lang="ru-RU" sz="16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наносить точки, как одинаковые, так и разные по форме, используя при этом разную степень их группировки (то плотно лежащих друг к другу, то свободно располагающихся на плоскости);</a:t>
            </a:r>
          </a:p>
          <a:p>
            <a:pPr marL="342900" marR="50800" lvl="0" indent="-342900" algn="just">
              <a:lnSpc>
                <a:spcPct val="150000"/>
              </a:lnSpc>
              <a:buClr>
                <a:srgbClr val="000000"/>
              </a:buClr>
              <a:buSzPts val="850"/>
              <a:buFont typeface="Symbol" panose="05050102010706020507" pitchFamily="18" charset="2"/>
              <a:buChar char="-"/>
              <a:tabLst>
                <a:tab pos="214630" algn="l"/>
              </a:tabLst>
            </a:pPr>
            <a:r>
              <a:rPr lang="ru-RU" sz="16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познакомить с рисованием различных линий; дать возможность попро­бовать их провести</a:t>
            </a:r>
            <a:r>
              <a:rPr lang="ru-RU" sz="16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marR="50800" lvl="0" indent="-342900" algn="just">
              <a:lnSpc>
                <a:spcPct val="150000"/>
              </a:lnSpc>
              <a:buClr>
                <a:srgbClr val="000000"/>
              </a:buClr>
              <a:buSzPts val="850"/>
              <a:buFont typeface="Symbol" panose="05050102010706020507" pitchFamily="18" charset="2"/>
              <a:buChar char="-"/>
              <a:tabLst>
                <a:tab pos="214630" algn="l"/>
              </a:tabLst>
            </a:pPr>
            <a:r>
              <a:rPr lang="ru-RU" sz="16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учить </a:t>
            </a:r>
            <a:r>
              <a:rPr lang="ru-RU" sz="16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выделять при восприятии и рисовании знакомые геометрические формы в предметах;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850"/>
              <a:buFont typeface="Symbol" panose="05050102010706020507" pitchFamily="18" charset="2"/>
              <a:buChar char="-"/>
              <a:tabLst>
                <a:tab pos="214630" algn="l"/>
              </a:tabLst>
            </a:pPr>
            <a:r>
              <a:rPr lang="ru-RU" sz="16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передавать ритм (пятен, мазков, штрихов, точек).</a:t>
            </a:r>
          </a:p>
          <a:p>
            <a:pPr marL="342900" marR="50800" lvl="0" indent="-342900" algn="just">
              <a:lnSpc>
                <a:spcPts val="191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850"/>
              <a:buFont typeface="Symbol" panose="05050102010706020507" pitchFamily="18" charset="2"/>
              <a:buChar char="-"/>
              <a:tabLst>
                <a:tab pos="224155" algn="l"/>
              </a:tabLst>
            </a:pPr>
            <a:endParaRPr lang="ru-RU" sz="850" u="none" strike="noStrike" spc="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449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2416" y="0"/>
            <a:ext cx="10131552" cy="6019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" indent="177800" algn="just"/>
            <a:endParaRPr lang="ru-RU" sz="1400" i="1" dirty="0" smtClean="0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marL="114300" algn="just">
              <a:lnSpc>
                <a:spcPct val="150000"/>
              </a:lnSpc>
            </a:pPr>
            <a:r>
              <a:rPr lang="ru-RU" sz="16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Развивающие </a:t>
            </a:r>
            <a:r>
              <a:rPr lang="ru-RU" sz="1600" b="1" i="1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задачи:</a:t>
            </a:r>
            <a:endParaRPr lang="ru-RU" sz="16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850"/>
              <a:buFont typeface="Symbol" panose="05050102010706020507" pitchFamily="18" charset="2"/>
              <a:buChar char="-"/>
              <a:tabLst>
                <a:tab pos="219710" algn="l"/>
              </a:tabLst>
            </a:pPr>
            <a:r>
              <a:rPr lang="ru-RU" sz="16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формировать умение пользоваться изобразительными материалами;</a:t>
            </a:r>
          </a:p>
          <a:p>
            <a:pPr marL="342900" marR="50800" lvl="0" indent="-342900" algn="just">
              <a:lnSpc>
                <a:spcPct val="150000"/>
              </a:lnSpc>
              <a:buClr>
                <a:srgbClr val="000000"/>
              </a:buClr>
              <a:buSzPts val="850"/>
              <a:buFont typeface="Symbol" panose="05050102010706020507" pitchFamily="18" charset="2"/>
              <a:buChar char="-"/>
              <a:tabLst>
                <a:tab pos="224155" algn="l"/>
              </a:tabLst>
            </a:pPr>
            <a:r>
              <a:rPr lang="ru-RU" sz="16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смешивать цвета разными способами: наложение, вливание, смеще­ние;</a:t>
            </a:r>
          </a:p>
          <a:p>
            <a:pPr marL="342900" marR="50800" lvl="0" indent="-342900" algn="just">
              <a:lnSpc>
                <a:spcPct val="150000"/>
              </a:lnSpc>
              <a:buClr>
                <a:srgbClr val="000000"/>
              </a:buClr>
              <a:buSzPts val="850"/>
              <a:buFont typeface="Symbol" panose="05050102010706020507" pitchFamily="18" charset="2"/>
              <a:buChar char="-"/>
              <a:tabLst>
                <a:tab pos="219710" algn="l"/>
              </a:tabLst>
            </a:pPr>
            <a:r>
              <a:rPr lang="ru-RU" sz="16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развивать формообразующие движения: нанесение точек, проведение простых линий;</a:t>
            </a:r>
          </a:p>
          <a:p>
            <a:pPr marL="342900" marR="50800" lvl="0" indent="-342900" algn="just">
              <a:lnSpc>
                <a:spcPct val="150000"/>
              </a:lnSpc>
              <a:buClr>
                <a:srgbClr val="000000"/>
              </a:buClr>
              <a:buSzPts val="850"/>
              <a:buFont typeface="Symbol" panose="05050102010706020507" pitchFamily="18" charset="2"/>
              <a:buChar char="-"/>
              <a:tabLst>
                <a:tab pos="224155" algn="l"/>
              </a:tabLst>
            </a:pPr>
            <a:r>
              <a:rPr lang="ru-RU" sz="16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формировать чувство цвета, формы, элементарные композиционные умения;</a:t>
            </a:r>
          </a:p>
          <a:p>
            <a:pPr marL="342900" marR="50800" lvl="0" indent="-342900" algn="just">
              <a:lnSpc>
                <a:spcPct val="150000"/>
              </a:lnSpc>
              <a:buClr>
                <a:srgbClr val="000000"/>
              </a:buClr>
              <a:buSzPts val="850"/>
              <a:buFont typeface="Symbol" panose="05050102010706020507" pitchFamily="18" charset="2"/>
              <a:buChar char="-"/>
              <a:tabLst>
                <a:tab pos="224155" algn="l"/>
              </a:tabLst>
            </a:pPr>
            <a:r>
              <a:rPr lang="ru-RU" sz="16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развивать наглядно-образное мышление в процессе </a:t>
            </a:r>
            <a:r>
              <a:rPr lang="ru-RU" sz="1600" dirty="0" err="1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дорисовывания</a:t>
            </a:r>
            <a:r>
              <a:rPr lang="ru-RU" sz="16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пятен, рассматривания абстрактных композиций; наглядно-действенное мышление в процессе изобразительных поисков для получения об­раза;</a:t>
            </a:r>
          </a:p>
          <a:p>
            <a:pPr marL="342900" marR="50800" lvl="0" indent="-342900" algn="just">
              <a:lnSpc>
                <a:spcPct val="150000"/>
              </a:lnSpc>
              <a:buClr>
                <a:srgbClr val="000000"/>
              </a:buClr>
              <a:buSzPts val="850"/>
              <a:buFont typeface="Symbol" panose="05050102010706020507" pitchFamily="18" charset="2"/>
              <a:buChar char="-"/>
              <a:tabLst>
                <a:tab pos="210185" algn="l"/>
              </a:tabLst>
            </a:pPr>
            <a:r>
              <a:rPr lang="ru-RU" sz="16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расширять словарь ребенка специальными понятиями: «цвет», «светлый оттенок», «темный оттенок», «смешение цвета», «композиции», «линия горизонта», «блик», «далеко», «близко»;</a:t>
            </a: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850"/>
              <a:buFont typeface="Symbol" panose="05050102010706020507" pitchFamily="18" charset="2"/>
              <a:buChar char="-"/>
              <a:tabLst>
                <a:tab pos="214630" algn="l"/>
              </a:tabLst>
            </a:pPr>
            <a:r>
              <a:rPr lang="ru-RU" sz="16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развивать память, воображение.</a:t>
            </a:r>
          </a:p>
          <a:p>
            <a:pPr marL="114300" algn="just">
              <a:lnSpc>
                <a:spcPct val="150000"/>
              </a:lnSpc>
            </a:pPr>
            <a:r>
              <a:rPr lang="ru-RU" sz="1600" b="1" i="1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Воспитательные задачи:</a:t>
            </a:r>
            <a:endParaRPr lang="ru-RU" sz="16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850"/>
              <a:buFont typeface="Symbol" panose="05050102010706020507" pitchFamily="18" charset="2"/>
              <a:buChar char="-"/>
              <a:tabLst>
                <a:tab pos="219710" algn="l"/>
              </a:tabLst>
            </a:pPr>
            <a:r>
              <a:rPr lang="ru-RU" sz="16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стимулировать интерес к занятию рисованием;</a:t>
            </a:r>
          </a:p>
          <a:p>
            <a:pPr marL="342900" marR="50800" lvl="0" indent="-342900" algn="just">
              <a:lnSpc>
                <a:spcPct val="150000"/>
              </a:lnSpc>
              <a:buClr>
                <a:srgbClr val="000000"/>
              </a:buClr>
              <a:buSzPts val="850"/>
              <a:buFont typeface="Symbol" panose="05050102010706020507" pitchFamily="18" charset="2"/>
              <a:buChar char="-"/>
              <a:tabLst>
                <a:tab pos="219710" algn="l"/>
              </a:tabLst>
            </a:pPr>
            <a:r>
              <a:rPr lang="ru-RU" sz="16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Воспитывать эстетический вкус при работе с цветом (гармонизировать цветовые пятна);</a:t>
            </a:r>
          </a:p>
          <a:p>
            <a:pPr marL="342900" marR="50800" lvl="0" indent="-342900" algn="just">
              <a:lnSpc>
                <a:spcPct val="150000"/>
              </a:lnSpc>
              <a:buClr>
                <a:srgbClr val="000000"/>
              </a:buClr>
              <a:buSzPts val="850"/>
              <a:buFont typeface="Symbol" panose="05050102010706020507" pitchFamily="18" charset="2"/>
              <a:buChar char="-"/>
              <a:tabLst>
                <a:tab pos="219710" algn="l"/>
              </a:tabLst>
            </a:pPr>
            <a:r>
              <a:rPr lang="ru-RU" sz="16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воспитывать аккуратность при работе с изобразительными материала­ми и инструментами;</a:t>
            </a:r>
          </a:p>
          <a:p>
            <a:pPr marL="342900" marR="50800" lvl="0" indent="-342900" algn="just">
              <a:lnSpc>
                <a:spcPct val="150000"/>
              </a:lnSpc>
              <a:buClr>
                <a:srgbClr val="000000"/>
              </a:buClr>
              <a:buSzPts val="850"/>
              <a:buFont typeface="Symbol" panose="05050102010706020507" pitchFamily="18" charset="2"/>
              <a:buChar char="-"/>
              <a:tabLst>
                <a:tab pos="214630" algn="l"/>
              </a:tabLst>
            </a:pPr>
            <a:r>
              <a:rPr lang="ru-RU" sz="16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умение слушать, выполнять определенные действия по словесным ин­струкциям педагога.</a:t>
            </a:r>
          </a:p>
          <a:p>
            <a:pPr marL="342900" marR="50800" lvl="0" indent="-342900" algn="just">
              <a:lnSpc>
                <a:spcPct val="150000"/>
              </a:lnSpc>
              <a:buClr>
                <a:srgbClr val="000000"/>
              </a:buClr>
              <a:buSzPts val="850"/>
              <a:buFont typeface="Symbol" panose="05050102010706020507" pitchFamily="18" charset="2"/>
              <a:buChar char="-"/>
              <a:tabLst>
                <a:tab pos="224155" algn="l"/>
              </a:tabLst>
            </a:pPr>
            <a:endParaRPr lang="ru-RU" sz="850" u="none" strike="noStrike" spc="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449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732" y="369446"/>
            <a:ext cx="11192608" cy="5770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2700" algn="just">
              <a:lnSpc>
                <a:spcPct val="150000"/>
              </a:lnSpc>
            </a:pPr>
            <a:r>
              <a:rPr lang="ru-RU" sz="1400" b="1" spc="-5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Особенности обучения.</a:t>
            </a:r>
            <a:r>
              <a:rPr lang="ru-RU" sz="1400" spc="-5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Активность принадлежит педагогу, по­скольку именно он направляет малыша в его изобразительных по­исках и экспериментах. И от того, насколько интересно и познава­тельно будет проходить совместная работа в области рисования, за­висит самостоятельное творчество ребенка на последующих возраст­ных этапах. Не стоит упрощать и усложнять педагогический процесс, выдумывая какие-то особые формы работы. Самое главное — не превращать процесс обучения в назидание и строгий контроль с це­лью достижения желаемого со стороны взрослого результата. Важно идти от потребностей и возможностей детей, не забывая при этом учить. Если в процессе рисования малыш отказывается от какого бы то ни было участия взрослого, не стоит настаивать, поскольку дав­ление может привести к потере интереса</a:t>
            </a:r>
            <a:r>
              <a:rPr lang="ru-RU" sz="1400" spc="-5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.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</a:p>
          <a:p>
            <a:pPr marL="12700" marR="12700" algn="just">
              <a:lnSpc>
                <a:spcPct val="150000"/>
              </a:lnSpc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Дима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(1 г. 3 мес.) изучает краски, опуская поочередно в каждую баночку кисточку. Мама пытается отнять кисточку, объясняя малышу, что так нель­зя рисовать, все краски будут грязными, и ими уже сложно будет рисовать. Дима в слезах снова хватает кисть и продолжает свое «исследование». В этом случае важно не прекратить такой процесс, а направить его в нужное русло. Во-первых, ребенок делает это не потому, что хочет досадить маме, а по­тому, что он изучает свойства красок, как они обволакивают кисть и как затем расплываются в емкости. В этом случае перед ребенком можно по­ставить несколько баночек с краской одного цвета, чтобы сохранить ис­следовательский интерес, но не портить художественные материалы. Во- вторых, малыш совершает данные действия потому, что ему нравится процесс погружения кисти в емкость. Значит, можно предложить ему разные не­глубокие прозрачные емкости, в которых были бы видны результаты его экспериментов. В-третьих, дайте ему плоскости, на которые ребенок по­ставит разные отпечатки от кисти. Важно подчеркнуть меняющийся харак­тер отпечатков в зависимости от поверхности. Таким образом, можно при­думать множество вариантов как без давления помочь ребенку осуществить то или иное экспериментирование, которое имело бы положительный по­тенциал для дальнейшей деятельности, а не превращалось бы в бесполезную трату художественных материалов.</a:t>
            </a:r>
          </a:p>
          <a:p>
            <a:pPr indent="180340" algn="just">
              <a:spcAft>
                <a:spcPts val="0"/>
              </a:spcAft>
            </a:pPr>
            <a:endParaRPr lang="ru-RU" sz="1200" dirty="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2421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27637" y="535365"/>
            <a:ext cx="9363809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2700" algn="just">
              <a:lnSpc>
                <a:spcPct val="150000"/>
              </a:lnSpc>
            </a:pPr>
            <a:r>
              <a:rPr lang="ru-RU" sz="1400" spc="-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работе с детьми данной возрастной категории важно уметь бы­стро реагировать на складывающуюся ситуацию, разрешая ее в кон­тексте с поставленными задачами и желаниями ребенка. Педагог — связующее звено между миром взрослых и миром ребенка.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12700" algn="just">
              <a:lnSpc>
                <a:spcPct val="150000"/>
              </a:lnSpc>
            </a:pPr>
            <a:r>
              <a:rPr lang="ru-RU" sz="1400" spc="-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Любой метод, который применяет педагог в процессе обучения детей раннего возраста рисованию, должен использоваться в ком­плексе с другими методами и приемами. К примеру, если педагог показывает выполнение кисточкой мазка, необходимы словесные пояснения. Речь должна быть эмоционально окрашена и образна. Важно также вовлечь самого ребенка в процесс совместного нанесе­ния мазков, т. е. когда педагог управляет изобразительными движе­ниями малыша. Таким образом, задействованными становятся все анализаторы, что положительно сказывается на уровне овладения ребенком определенными изобразительными умениями.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400" marR="25400" algn="just">
              <a:lnSpc>
                <a:spcPct val="150000"/>
              </a:lnSpc>
            </a:pPr>
            <a:r>
              <a:rPr lang="ru-RU" sz="1400" spc="-5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Качество обучения зависит еще и от того, насколько часто вслух педагог проговаривает изучаемые приемы, выполняет формообра</a:t>
            </a:r>
            <a:r>
              <a:rPr lang="ru-RU" sz="1400" spc="-5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зующие движения. Не стоит бояться употреблять в речи понятия, характеризующие основы изобразительной грамоты. Дети, несмотря на возраст, очень быстро и легко запоминают. Однако это запоми­нание не механическое, основанное на многократном повторении, а образное, так как каждый раз понятие произносят только при со­ответствующем действии, чтобы малыши слышали и видели его про­явление одновременно. Только в этом случае происходит постепенное овладение основными понятиями, используемыми в искусстве. Сло­во, подкрепленное наглядным материалом, поможет ребенку проана­лизировать изучаемое явление.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400" marR="25400" indent="190500" algn="just">
              <a:lnSpc>
                <a:spcPct val="150000"/>
              </a:lnSpc>
            </a:pP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347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14499" y="1309089"/>
            <a:ext cx="9363809" cy="32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400" marR="25400" algn="just">
              <a:lnSpc>
                <a:spcPct val="150000"/>
              </a:lnSpc>
            </a:pPr>
            <a:r>
              <a:rPr lang="ru-RU" sz="1400" spc="-50" dirty="0" smtClean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На </a:t>
            </a:r>
            <a:r>
              <a:rPr lang="ru-RU" sz="1400" spc="-5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обучение детей раннего возраста положительное влияние ока­зывает использование различных игровых моментов. Включение игровых ситуаций позволяет сделать процесс рисования живым и интересным.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400" marR="25400" algn="just">
              <a:lnSpc>
                <a:spcPct val="150000"/>
              </a:lnSpc>
            </a:pPr>
            <a:r>
              <a:rPr lang="ru-RU" sz="1400" spc="-5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Постепенно от совместной деятельности с педагогом малыши научаются самостоятельно выделять в пятнах знакомые предметы, объекты и дорисовывать, делая их более наглядными. Ранее мы ука­зывали, что в раннем возрасте степень реализма рисунков пока еще недостаточно высока. Однако это свойственно для детей данной воз­растной категории. Если в работах появляется хоть какое-нибудь сходство с реальными объектами, это уже свидетельствует о динами­ке формирования образа у детей.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400" marR="25400" algn="just">
              <a:lnSpc>
                <a:spcPct val="150000"/>
              </a:lnSpc>
            </a:pPr>
            <a:r>
              <a:rPr lang="ru-RU" sz="1400" spc="-50" dirty="0">
                <a:latin typeface="Times New Roman" panose="02020603050405020304" pitchFamily="18" charset="0"/>
                <a:ea typeface="Trebuchet MS" panose="020B0603020202020204" pitchFamily="34" charset="0"/>
                <a:cs typeface="Times New Roman" panose="02020603050405020304" pitchFamily="18" charset="0"/>
              </a:rPr>
              <a:t>В раннем возрасте дети, как правило, стараются изображать очень сложные по своему характеру объекты (человека, животных). Для малышей интересен сам процесс рисования, а не его результат. По­этому все свои действия они сопровождают звукоподражаниями, словами, мимикой и телодвижениями. Для них рисование превра­щается не только в игру, но и в общение со взрослыми, поскольку в рисунке они пытаются рассказать о том, что уже знают, чувствуют.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019950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Ретро</Template>
  <TotalTime>77</TotalTime>
  <Words>1095</Words>
  <Application>Microsoft Office PowerPoint</Application>
  <PresentationFormat>Широкоэкранный</PresentationFormat>
  <Paragraphs>39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 Unicode MS</vt:lpstr>
      <vt:lpstr>Arial</vt:lpstr>
      <vt:lpstr>Calibri</vt:lpstr>
      <vt:lpstr>Calibri Light</vt:lpstr>
      <vt:lpstr>Symbol</vt:lpstr>
      <vt:lpstr>Times New Roman</vt:lpstr>
      <vt:lpstr>Trebuchet MS</vt:lpstr>
      <vt:lpstr>Ретро</vt:lpstr>
      <vt:lpstr>Задачи и особенности обучения рисованию  ранний возраст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15</cp:revision>
  <dcterms:created xsi:type="dcterms:W3CDTF">2022-01-24T14:23:45Z</dcterms:created>
  <dcterms:modified xsi:type="dcterms:W3CDTF">2022-01-29T15:38:38Z</dcterms:modified>
</cp:coreProperties>
</file>