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1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-67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3312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518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756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381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4912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9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669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67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430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142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479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BAB689D-1EA1-49E2-9671-76D35F5E59B1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1C40BB1-617B-4E81-B7FD-6A34FE443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932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>
            <a:gsLst>
              <a:gs pos="0">
                <a:schemeClr val="tx1"/>
              </a:gs>
              <a:gs pos="74000">
                <a:schemeClr val="accent2">
                  <a:lumMod val="40000"/>
                  <a:lumOff val="60000"/>
                </a:schemeClr>
              </a:gs>
              <a:gs pos="83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ru-RU" dirty="0" smtClean="0"/>
              <a:t>ТЕОРИЯ РАЗВИТИЯ ДЕТСКОГО ИЗОБРАЗИТЕЛЬНОГО ТВОРЧЕСТВА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312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180" y="690973"/>
            <a:ext cx="10835640" cy="547605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Япония.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отличие от американских школ художественное вос­питание здесь было ориентировано прежде всего на развитие эсте­тического восприятия, основанного на формировании перцептивных действий. Практические занятия, называемые уроками созерцания, служили основой для последующего творческого становления детей. На этих уроках они учились вслушиваться и всматриваться в среду, которая их окружала, чтобы получить как можно больше эстетических впечатлений, на основе которых создавались художественно-выразительные образы. Эта система обучения уникальна тем, что ребенок учится не только познавать мир, но и себя в этом мире, он становит­ся гармоничным с этим миром, растворяясь в нем и оставаясь при этом личностью. Однако такой подход обусловлен многовековыми традициями японской культуры, поэтому далеко не каждая школа может полностью скопировать эту систему в своей практической деятельности.</a:t>
            </a:r>
          </a:p>
          <a:p>
            <a:pPr marL="0" indent="0" algn="just">
              <a:buNone/>
            </a:pP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конца 20-х гг. XX в. и до военного периода теория сво­бодного воспитания постепенно теряла своих сторонников. На пер­вый план выступал аспект обучения детей основам искусства.</a:t>
            </a:r>
          </a:p>
          <a:p>
            <a:pPr marL="0" indent="0" algn="just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обучения и творчества отмечается в трудах за­рубежных и российских исследователей детского творчества и в более поздний период (табл. 2).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635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52630092"/>
              </p:ext>
            </p:extLst>
          </p:nvPr>
        </p:nvGraphicFramePr>
        <p:xfrm>
          <a:off x="1630680" y="594359"/>
          <a:ext cx="8854441" cy="545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5320">
                  <a:extLst>
                    <a:ext uri="{9D8B030D-6E8A-4147-A177-3AD203B41FA5}">
                      <a16:colId xmlns="" xmlns:a16="http://schemas.microsoft.com/office/drawing/2014/main" val="915980836"/>
                    </a:ext>
                  </a:extLst>
                </a:gridCol>
                <a:gridCol w="4389121">
                  <a:extLst>
                    <a:ext uri="{9D8B030D-6E8A-4147-A177-3AD203B41FA5}">
                      <a16:colId xmlns="" xmlns:a16="http://schemas.microsoft.com/office/drawing/2014/main" val="979202147"/>
                    </a:ext>
                  </a:extLst>
                </a:gridCol>
              </a:tblGrid>
              <a:tr h="606214">
                <a:tc>
                  <a:txBody>
                    <a:bodyPr/>
                    <a:lstStyle/>
                    <a:p>
                      <a:pPr marL="104140" marR="93345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Исследователь, название работы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129" marR="51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93345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положения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129" marR="51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5906579"/>
                  </a:ext>
                </a:extLst>
              </a:tr>
              <a:tr h="2424853">
                <a:tc>
                  <a:txBody>
                    <a:bodyPr/>
                    <a:lstStyle/>
                    <a:p>
                      <a:pPr marL="104140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Мюллер.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Каракули дошколь­ника и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</a:t>
                      </a:r>
                    </a:p>
                    <a:p>
                      <a:pPr marL="104140"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________</a:t>
                      </a:r>
                    </a:p>
                    <a:p>
                      <a:pPr lvl="0"/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lvl="0"/>
                      <a:r>
                        <a:rPr lang="ru-RU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Muller R. </a:t>
                      </a:r>
                      <a:r>
                        <a:rPr lang="en-US" sz="1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Volschulkinder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Malen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und </a:t>
                      </a:r>
                      <a:r>
                        <a:rPr lang="en-US" sz="1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Zeichnen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— Berlin,</a:t>
                      </a:r>
                      <a:r>
                        <a:rPr lang="ru-RU" sz="14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1969.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129" marR="51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93345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создавать условия для овладения детьми комплексом знаний, умений и навыков, которые они могли бы использовать в самостоятельной творческой деятельности. В основу комплекса должны быть положены изо­бразительные умения и способность наблюдать, сопереживать увиденному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129" marR="51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5566506"/>
                  </a:ext>
                </a:extLst>
              </a:tr>
              <a:tr h="2424853">
                <a:tc>
                  <a:txBody>
                    <a:bodyPr/>
                    <a:lstStyle/>
                    <a:p>
                      <a:pPr marL="104140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Майне.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 рисуем и разу­крашиваем с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</a:t>
                      </a:r>
                    </a:p>
                    <a:p>
                      <a:pPr marL="104140" algn="just">
                        <a:spcAft>
                          <a:spcPts val="0"/>
                        </a:spcAft>
                      </a:pP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_________</a:t>
                      </a:r>
                    </a:p>
                    <a:p>
                      <a:pPr marL="104140" algn="just">
                        <a:spcAft>
                          <a:spcPts val="0"/>
                        </a:spcAft>
                      </a:pPr>
                      <a:endParaRPr lang="ru-RU" sz="1800" b="0" i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04140" algn="just">
                        <a:spcAft>
                          <a:spcPts val="0"/>
                        </a:spcAft>
                      </a:pP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Maine R. </a:t>
                      </a:r>
                      <a:r>
                        <a:rPr lang="en-US" sz="1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Wir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Zeichnen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und </a:t>
                      </a:r>
                      <a:r>
                        <a:rPr lang="en-US" sz="1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Malen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mit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den </a:t>
                      </a:r>
                      <a:r>
                        <a:rPr lang="en-US" sz="1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Ungsten</a:t>
                      </a:r>
                      <a:r>
                        <a:rPr lang="en-US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— Berlin, 1959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129" marR="51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93345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Существует зависимость уровня раз­вития творчества от степени овладения детьми изобразительными движениями. Успех в творческом развитии зависит от формирования умения у детей решать содержательные, эмоциональные и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мотивационные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при выполнении той или иной работы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129" marR="51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5052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93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63334148"/>
              </p:ext>
            </p:extLst>
          </p:nvPr>
        </p:nvGraphicFramePr>
        <p:xfrm>
          <a:off x="952500" y="822960"/>
          <a:ext cx="10287000" cy="521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0640">
                  <a:extLst>
                    <a:ext uri="{9D8B030D-6E8A-4147-A177-3AD203B41FA5}">
                      <a16:colId xmlns="" xmlns:a16="http://schemas.microsoft.com/office/drawing/2014/main" val="4065745449"/>
                    </a:ext>
                  </a:extLst>
                </a:gridCol>
                <a:gridCol w="5166360">
                  <a:extLst>
                    <a:ext uri="{9D8B030D-6E8A-4147-A177-3AD203B41FA5}">
                      <a16:colId xmlns="" xmlns:a16="http://schemas.microsoft.com/office/drawing/2014/main" val="2073656541"/>
                    </a:ext>
                  </a:extLst>
                </a:gridCol>
              </a:tblGrid>
              <a:tr h="25603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Е.А.Флерина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 Изобразитель­ное творчество детей дошколь­ного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________</a:t>
                      </a:r>
                    </a:p>
                    <a:p>
                      <a:pPr lvl="0"/>
                      <a:r>
                        <a:rPr lang="ru-RU" sz="16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Флёрина</a:t>
                      </a:r>
                      <a:r>
                        <a:rPr lang="ru-RU" sz="16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E.A. Изобразительное творчество детей дошкольного возраста. — М., 1956.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93345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Детское изобразительное творче­ство — это сознательное отражение ре­бенком окружающей действительности в рисунке, лепке, конструировании, от­ражение, которое построено на работе воображения, на отображении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своих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наблюдений, а также впечатлений, по­лученных им через слово, картину и другие виды искусства. Ребенок не ко­пирует окружающее, а перерабатывает его в связи с накопленным опытом и отношением к изображаемому. Настоя­щее творчество начинается только в старшем дошкольном возрасте, посколь­ку в раннем возрасте (2—4 года) процесс элементарного преобразования не может считаться творческим, так как не стро­ится на замысле ребенка. Однако ком­бинирование форм, первичное, возник­новение образа (начало работы вооб­ражения) важно для дальнейшего фор­мирования сознательного творчества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5984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795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27803928"/>
              </p:ext>
            </p:extLst>
          </p:nvPr>
        </p:nvGraphicFramePr>
        <p:xfrm>
          <a:off x="514350" y="66675"/>
          <a:ext cx="111633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0902">
                  <a:extLst>
                    <a:ext uri="{9D8B030D-6E8A-4147-A177-3AD203B41FA5}">
                      <a16:colId xmlns="" xmlns:a16="http://schemas.microsoft.com/office/drawing/2014/main" val="3095672493"/>
                    </a:ext>
                  </a:extLst>
                </a:gridCol>
                <a:gridCol w="5542398">
                  <a:extLst>
                    <a:ext uri="{9D8B030D-6E8A-4147-A177-3AD203B41FA5}">
                      <a16:colId xmlns="" xmlns:a16="http://schemas.microsoft.com/office/drawing/2014/main" val="3404486482"/>
                    </a:ext>
                  </a:extLst>
                </a:gridCol>
              </a:tblGrid>
              <a:tr h="3707130">
                <a:tc>
                  <a:txBody>
                    <a:bodyPr/>
                    <a:lstStyle/>
                    <a:p>
                      <a:pPr marL="84455" algn="just">
                        <a:spcAft>
                          <a:spcPts val="0"/>
                        </a:spcAft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Б.М.Теплов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Психологические проблемы художественного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вос­питания</a:t>
                      </a:r>
                    </a:p>
                    <a:p>
                      <a:pPr marL="84455"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_______</a:t>
                      </a:r>
                    </a:p>
                    <a:p>
                      <a:pPr lvl="0"/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Теплов Б.М. Избранные психологические труды. — М., 1985.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4455" algn="just"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14" marR="4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8905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Главное условие, которое надо обе­спечить в детском творчестве, — искрен­ность. Без нее все другие достоинства теряют значение. Этому условию, есте­ственно, удовлетворяет то творчество, которое возникает у ребенка самостоя­тельно, исходя из внутренней потреб­ности, без какой-либо преднамеренно педагогической стимуляции. Но систе­матическая педагогическая работа не может строиться в расчете лишь на само­стоятельно возникающее творчество, которое у многих детей и не наблюдает­ся, хотя эти же дети при организованном вовлечении их в художественную дея­тельность обнаруживают иногда незау­рядные творческие способности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14" marR="4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2786439"/>
                  </a:ext>
                </a:extLst>
              </a:tr>
              <a:tr h="10591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Б.Джефферсон.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де­тей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_______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Jefferson </a:t>
                      </a: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Teachining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Art to Children. The Values of Creative Expression. — Boston, 1959.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14" marR="4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28905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Можно стимулировать ребенка со­вершенствовать свой рисунок в полной мере его возможностей, но считать эту же детскую работу абсолютным совер­шенством невозможно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14" marR="4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2142088"/>
                  </a:ext>
                </a:extLst>
              </a:tr>
              <a:tr h="15887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 П. Сакулина. Рисование в дошкольном детстве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________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Сакулина H. П. Рисование в дошкольном детстве. — М., 1965.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14" marR="4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8905"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Детское изобразительное творче­ство — это способность к изображе­нию, т. е. умению правильно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нарисовать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предмет, и способность создать образ, выражающий отношение к нему рисую­щего. Эта способность выражения и является показателем детского творче­ского начала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4014" marR="4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2497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380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28151913"/>
              </p:ext>
            </p:extLst>
          </p:nvPr>
        </p:nvGraphicFramePr>
        <p:xfrm>
          <a:off x="396240" y="251460"/>
          <a:ext cx="11612880" cy="6355080"/>
        </p:xfrm>
        <a:graphic>
          <a:graphicData uri="http://schemas.openxmlformats.org/drawingml/2006/table">
            <a:tbl>
              <a:tblPr firstRow="1" firstCol="1" bandRow="1"/>
              <a:tblGrid>
                <a:gridCol w="5760720">
                  <a:extLst>
                    <a:ext uri="{9D8B030D-6E8A-4147-A177-3AD203B41FA5}">
                      <a16:colId xmlns="" xmlns:a16="http://schemas.microsoft.com/office/drawing/2014/main" val="480425180"/>
                    </a:ext>
                  </a:extLst>
                </a:gridCol>
                <a:gridCol w="5852160">
                  <a:extLst>
                    <a:ext uri="{9D8B030D-6E8A-4147-A177-3AD203B41FA5}">
                      <a16:colId xmlns="" xmlns:a16="http://schemas.microsoft.com/office/drawing/2014/main" val="2227212137"/>
                    </a:ext>
                  </a:extLst>
                </a:gridCol>
              </a:tblGrid>
              <a:tr h="3558845">
                <a:tc>
                  <a:txBody>
                    <a:bodyPr/>
                    <a:lstStyle/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А. А.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Волкова.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Детское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творче­ство</a:t>
                      </a: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________</a:t>
                      </a:r>
                    </a:p>
                    <a:p>
                      <a:pPr lvl="0"/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Волкова А. А. Детское творчество // Дошкольное воспитание. — 1933. — № 7-8.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2715" marR="2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Воспитание творчества — разно­стороннее и сложное воздействие на ребенка. В творческой деятельности взрослых принимают участие ум (зна­ния, мышление, воображение), харак­тер (смелость, настойчивость), чувство (любовь к красоте, увлечение образом, мыслью). Эти же стороны личности должны воспитываться и у ребенка для того, чтобы успешнее развивать у него способность к творчеству. Обогатить ум ребенка разнообразными представле­ниями, некоторыми знаниями — значит дать обильную пищу для творчества. Научить внимательно присматривать­ся, быть наблюдательными — значит сделать представления ясными, более полными. Это поможет детям ярче вос­производить в своем творчестве виден­ное</a:t>
                      </a:r>
                    </a:p>
                  </a:txBody>
                  <a:tcPr marL="2715" marR="2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7558617"/>
                  </a:ext>
                </a:extLst>
              </a:tr>
              <a:tr h="2796235">
                <a:tc>
                  <a:txBody>
                    <a:bodyPr/>
                    <a:lstStyle/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И. Я.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Лернер.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Дидактические основы методов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обучения</a:t>
                      </a: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_________</a:t>
                      </a:r>
                    </a:p>
                    <a:p>
                      <a:pPr marL="59055" marR="10858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Лернер И.Я. Дидактические основы методов обучения. — М., 1981.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2715" marR="2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Основные черты творческой деятель­ности ребенка:</a:t>
                      </a: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самостоятельный перенос ранее усво­енных знаний в новую ситуацию;</a:t>
                      </a: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видение новой функции предмета (объекта);</a:t>
                      </a: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видение проблемы в стандартной ситуации;</a:t>
                      </a: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видение структуры объекта; способность к альтернативным ре­шениям;</a:t>
                      </a: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комбинирование ранее известных способов деятельности с новыми.</a:t>
                      </a:r>
                    </a:p>
                    <a:p>
                      <a:pPr marL="59055" marR="1085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Творчеству можно учить, но это уче­ние особое, оно не такое, как обычно, когда учат знаниям и умениям</a:t>
                      </a:r>
                    </a:p>
                  </a:txBody>
                  <a:tcPr marL="2715" marR="2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785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542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65712328"/>
              </p:ext>
            </p:extLst>
          </p:nvPr>
        </p:nvGraphicFramePr>
        <p:xfrm>
          <a:off x="670560" y="205740"/>
          <a:ext cx="11132820" cy="6446520"/>
        </p:xfrm>
        <a:graphic>
          <a:graphicData uri="http://schemas.openxmlformats.org/drawingml/2006/table">
            <a:tbl>
              <a:tblPr firstRow="1" firstCol="1" bandRow="1"/>
              <a:tblGrid>
                <a:gridCol w="5440680">
                  <a:extLst>
                    <a:ext uri="{9D8B030D-6E8A-4147-A177-3AD203B41FA5}">
                      <a16:colId xmlns="" xmlns:a16="http://schemas.microsoft.com/office/drawing/2014/main" val="2562589981"/>
                    </a:ext>
                  </a:extLst>
                </a:gridCol>
                <a:gridCol w="5692140">
                  <a:extLst>
                    <a:ext uri="{9D8B030D-6E8A-4147-A177-3AD203B41FA5}">
                      <a16:colId xmlns="" xmlns:a16="http://schemas.microsoft.com/office/drawing/2014/main" val="797764907"/>
                    </a:ext>
                  </a:extLst>
                </a:gridCol>
              </a:tblGrid>
              <a:tr h="2120566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Н. А.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Ветлугина.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Художест­венное творчество 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ребенок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_______</a:t>
                      </a:r>
                    </a:p>
                    <a:p>
                      <a:pPr lvl="0"/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Ветлугина Н.А. Методы эстетического отношения и художественного обуче­ния // Основы дошкольной педагогики. — М., 1980.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170" algn="just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77" marR="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Раннее художественное творчество имеет вид импровизации. Основой про­стых изобразительных, музыкальных и танцевально-игровых импровизаций детей могут служить не только игровое подражание, но и непосредственные впечатления от действительности: звуки ветра, голоса животных и птиц, ритм капели, услышанная мелодия, цвет и форма предметов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77" marR="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5086610"/>
                  </a:ext>
                </a:extLst>
              </a:tr>
              <a:tr h="4325954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Т. С. Комарова. Дети в мире творчества</a:t>
                      </a:r>
                    </a:p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_______</a:t>
                      </a:r>
                    </a:p>
                    <a:p>
                      <a:pPr marL="9017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Комарова Т. С. Дети в мире творчестве. — М., 1995.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170" algn="just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77" marR="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Детское изобразительное творче­ство — это создание ребенком субъек­тивного (значимого для ребенка прежде всего) нового продукта (рисунка, лепки, рассказа, танца, песенки, игры, при­думанной ребенком), придумывание к известному новых, ранее не использо­вавшихся деталей, по-новому характе­ризующих создаваемый образ (в рисун­ке, в рассказе и т.п.), придумывание своего начала, конца, новых действий, характеристик героев и т.п., примене­ние усвоенных ранее способов изобра­жения или средств выразительности в новой ситуации (для изображения пред­метов знакомой формы — на основе овладения мимикой, жестами, вариа­циями голоса и т.д.), проявление ребен­ком инициативы во всем, придумыва­ние разных вариантов изображения, ситуаций, движений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3077" marR="3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99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747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16099702"/>
              </p:ext>
            </p:extLst>
          </p:nvPr>
        </p:nvGraphicFramePr>
        <p:xfrm>
          <a:off x="792480" y="868680"/>
          <a:ext cx="10744200" cy="5321808"/>
        </p:xfrm>
        <a:graphic>
          <a:graphicData uri="http://schemas.openxmlformats.org/drawingml/2006/table">
            <a:tbl>
              <a:tblPr firstRow="1" firstCol="1" bandRow="1"/>
              <a:tblGrid>
                <a:gridCol w="5518730">
                  <a:extLst>
                    <a:ext uri="{9D8B030D-6E8A-4147-A177-3AD203B41FA5}">
                      <a16:colId xmlns="" xmlns:a16="http://schemas.microsoft.com/office/drawing/2014/main" val="4234807663"/>
                    </a:ext>
                  </a:extLst>
                </a:gridCol>
                <a:gridCol w="5225470">
                  <a:extLst>
                    <a:ext uri="{9D8B030D-6E8A-4147-A177-3AD203B41FA5}">
                      <a16:colId xmlns="" xmlns:a16="http://schemas.microsoft.com/office/drawing/2014/main" val="1105354481"/>
                    </a:ext>
                  </a:extLst>
                </a:gridCol>
              </a:tblGrid>
              <a:tr h="3127248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Т. Г.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Казакова.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Изобразитель­ная деятельность дошкольни­ков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Детское изобразительное творче­ство — это деятельность, в результате которой ребенок создает новое, ориги­нальное, проявляя воображение, реа­лизуя свой замысел, самостоятельно находя средство для его воплощения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1025007"/>
                  </a:ext>
                </a:extLst>
              </a:tr>
              <a:tr h="2084832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С.Лэнглер.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Философия в но­вом ключе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 практике обнаруживается взаимо­связь детского творчества с искусством, которое представляет собой процесс создания форм, символизирующих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че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ловеческие чувства. Детское искусство представляет собой сознательные уси­лия детей упорядочить цвета, формы, линии, звуки, движения и другие сен­сорные явления, чтобы выразить свои идеи и чувства о самих себе и мире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7718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775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76175489"/>
              </p:ext>
            </p:extLst>
          </p:nvPr>
        </p:nvGraphicFramePr>
        <p:xfrm>
          <a:off x="990600" y="960120"/>
          <a:ext cx="10256520" cy="5334000"/>
        </p:xfrm>
        <a:graphic>
          <a:graphicData uri="http://schemas.openxmlformats.org/drawingml/2006/table">
            <a:tbl>
              <a:tblPr firstRow="1" firstCol="1" bandRow="1"/>
              <a:tblGrid>
                <a:gridCol w="5074920">
                  <a:extLst>
                    <a:ext uri="{9D8B030D-6E8A-4147-A177-3AD203B41FA5}">
                      <a16:colId xmlns="" xmlns:a16="http://schemas.microsoft.com/office/drawing/2014/main" val="263551628"/>
                    </a:ext>
                  </a:extLst>
                </a:gridCol>
                <a:gridCol w="5181600">
                  <a:extLst>
                    <a:ext uri="{9D8B030D-6E8A-4147-A177-3AD203B41FA5}">
                      <a16:colId xmlns="" xmlns:a16="http://schemas.microsoft.com/office/drawing/2014/main" val="3656589773"/>
                    </a:ext>
                  </a:extLst>
                </a:gridCol>
              </a:tblGrid>
              <a:tr h="2330824">
                <a:tc>
                  <a:txBody>
                    <a:bodyPr/>
                    <a:lstStyle/>
                    <a:p>
                      <a:pPr marL="104775" marR="6286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Д.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Бленд.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Искусство и ребе­нок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431" marR="5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6286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Искусство для ребенка есть нечто большее, чем просто рисование карти­нок или создание поделок. Искусство для детей есть средство выражения своей индивидуальности и сообщения своих представлений о себе и своих представлений о себе и своем мире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431" marR="5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8534441"/>
                  </a:ext>
                </a:extLst>
              </a:tr>
              <a:tr h="3003176">
                <a:tc>
                  <a:txBody>
                    <a:bodyPr/>
                    <a:lstStyle/>
                    <a:p>
                      <a:pPr marL="104775" marR="6286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Р. Г.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Казакова.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Детская ода­ренность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431" marR="5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6286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В основе детского творчества лежит детская художественная одаренность, являющаяся врожденной способно­стью к успешному усвоению готового, накопленного человечеством художе­ственного опыта, а также подражанию, комбинированию, импровизации и интерпретации художественных зако­номерностей и средств в детском изо­бразительном творчестве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431" marR="5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3700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7489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65116391"/>
              </p:ext>
            </p:extLst>
          </p:nvPr>
        </p:nvGraphicFramePr>
        <p:xfrm>
          <a:off x="998220" y="504713"/>
          <a:ext cx="10195560" cy="5848573"/>
        </p:xfrm>
        <a:graphic>
          <a:graphicData uri="http://schemas.openxmlformats.org/drawingml/2006/table">
            <a:tbl>
              <a:tblPr firstRow="1" firstCol="1" bandRow="1"/>
              <a:tblGrid>
                <a:gridCol w="5074920">
                  <a:extLst>
                    <a:ext uri="{9D8B030D-6E8A-4147-A177-3AD203B41FA5}">
                      <a16:colId xmlns="" xmlns:a16="http://schemas.microsoft.com/office/drawing/2014/main" val="2982680875"/>
                    </a:ext>
                  </a:extLst>
                </a:gridCol>
                <a:gridCol w="5120640">
                  <a:extLst>
                    <a:ext uri="{9D8B030D-6E8A-4147-A177-3AD203B41FA5}">
                      <a16:colId xmlns="" xmlns:a16="http://schemas.microsoft.com/office/drawing/2014/main" val="416265225"/>
                    </a:ext>
                  </a:extLst>
                </a:gridCol>
              </a:tblGrid>
              <a:tr h="3654013">
                <a:tc>
                  <a:txBody>
                    <a:bodyPr/>
                    <a:lstStyle/>
                    <a:p>
                      <a:pPr marL="104775" marR="6286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Н.Н.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Фомина.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Рисунки уча­щихся спецшкол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431" marR="54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6286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Основная особенность подготовки кустарей состоит в целенаправленном раскрытии творческого потенциала учащихся в процессе их эстетического развития на художественных образцах при постоянном изучении натуры, лю­бовании ею. Развитие художественного видения и интуиции, любования при­родой, открытия в ней разнообразных мотивов для оформления быта в тради­циях народной культуры должно яв­ляться смыслом занятий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431" marR="54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4010159"/>
                  </a:ext>
                </a:extLst>
              </a:tr>
              <a:tr h="1622613">
                <a:tc>
                  <a:txBody>
                    <a:bodyPr/>
                    <a:lstStyle/>
                    <a:p>
                      <a:pPr marL="104775" marR="62865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Т.Л.Копцева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.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Мир изобрази­тельного искусства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431" marR="54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6286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Занятия по развитию детского изоб­разительного творчества — некие дра­матургические действия, непосредст­венно связанные с оформлением у детей интереса к работе художника, зрителя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критика, предполагающие формирова­ние у детей специальных творческих способностей, вызывающие у детей благотворные эмоции, состояние увле­ченности искусством.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5431" marR="54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734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3238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04934368"/>
              </p:ext>
            </p:extLst>
          </p:nvPr>
        </p:nvGraphicFramePr>
        <p:xfrm>
          <a:off x="1356360" y="510540"/>
          <a:ext cx="9982200" cy="5836920"/>
        </p:xfrm>
        <a:graphic>
          <a:graphicData uri="http://schemas.openxmlformats.org/drawingml/2006/table">
            <a:tbl>
              <a:tblPr firstRow="1" firstCol="1" bandRow="1"/>
              <a:tblGrid>
                <a:gridCol w="4770120">
                  <a:extLst>
                    <a:ext uri="{9D8B030D-6E8A-4147-A177-3AD203B41FA5}">
                      <a16:colId xmlns="" xmlns:a16="http://schemas.microsoft.com/office/drawing/2014/main" val="3377766974"/>
                    </a:ext>
                  </a:extLst>
                </a:gridCol>
                <a:gridCol w="5212080">
                  <a:extLst>
                    <a:ext uri="{9D8B030D-6E8A-4147-A177-3AD203B41FA5}">
                      <a16:colId xmlns="" xmlns:a16="http://schemas.microsoft.com/office/drawing/2014/main" val="3579383818"/>
                    </a:ext>
                  </a:extLst>
                </a:gridCol>
              </a:tblGrid>
              <a:tr h="3404870">
                <a:tc>
                  <a:txBody>
                    <a:bodyPr/>
                    <a:lstStyle/>
                    <a:p>
                      <a:pPr marL="60960" marR="10223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А.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Мелик-Пашаев.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О про­шлом, настоящем и возможном будущем нашей педагогики ис­кусства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 marR="10223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Целью обучения детей художествен­ной деятельности должно быть развитие воображения, эстетического отношения к миру. Самое успешное развитие зна­ний, умений, навыков, «служебных» качеств не приведет к творческому раз­витию личности дошкольника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6110502"/>
                  </a:ext>
                </a:extLst>
              </a:tr>
              <a:tr h="2432050">
                <a:tc>
                  <a:txBody>
                    <a:bodyPr/>
                    <a:lstStyle/>
                    <a:p>
                      <a:pPr marL="60960" marR="10223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Парамонова Л.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В.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Чтобы по­нимать, надо творить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0960" marR="10223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Художественную культуру детям це­лесообразнее осваивать не в рационально-информационном ключе, а пу­тем действенного проживания,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сотворческой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Arial Unicode MS"/>
                        </a:rPr>
                        <a:t>практики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2724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1218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17404" y="107442"/>
            <a:ext cx="7729728" cy="1188720"/>
          </a:xfrm>
        </p:spPr>
        <p:txBody>
          <a:bodyPr>
            <a:noAutofit/>
          </a:bodyPr>
          <a:lstStyle/>
          <a:p>
            <a:r>
              <a:rPr lang="ru-RU" sz="2400" dirty="0" smtClean="0"/>
              <a:t>Взгляды исследователей НА ПРОБЛЕМ ДЕТСКОГО ТВОРЧЕСТВА В </a:t>
            </a:r>
            <a:r>
              <a:rPr lang="ru-RU" sz="2400" dirty="0" smtClean="0"/>
              <a:t>РИСУНКЕ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93081826"/>
              </p:ext>
            </p:extLst>
          </p:nvPr>
        </p:nvGraphicFramePr>
        <p:xfrm>
          <a:off x="781050" y="1856232"/>
          <a:ext cx="10629900" cy="454529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339631">
                  <a:extLst>
                    <a:ext uri="{9D8B030D-6E8A-4147-A177-3AD203B41FA5}">
                      <a16:colId xmlns="" xmlns:a16="http://schemas.microsoft.com/office/drawing/2014/main" val="1254475740"/>
                    </a:ext>
                  </a:extLst>
                </a:gridCol>
                <a:gridCol w="5290269">
                  <a:extLst>
                    <a:ext uri="{9D8B030D-6E8A-4147-A177-3AD203B41FA5}">
                      <a16:colId xmlns="" xmlns:a16="http://schemas.microsoft.com/office/drawing/2014/main" val="3533026290"/>
                    </a:ext>
                  </a:extLst>
                </a:gridCol>
              </a:tblGrid>
              <a:tr h="323125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Исследователь,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название работы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Основные положения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9613054"/>
                  </a:ext>
                </a:extLst>
              </a:tr>
              <a:tr h="32312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Конец 19 – начало 20 в.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31484146"/>
                  </a:ext>
                </a:extLst>
              </a:tr>
              <a:tr h="11105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 smtClean="0"/>
                        <a:t>В.Прейер</a:t>
                      </a:r>
                      <a:r>
                        <a:rPr lang="ru-RU" sz="1600" dirty="0" smtClean="0"/>
                        <a:t>. Душа ребенка</a:t>
                      </a:r>
                      <a:br>
                        <a:rPr lang="ru-RU" sz="1600" dirty="0" smtClean="0"/>
                      </a:br>
                      <a:r>
                        <a:rPr lang="ru-RU" sz="1600" dirty="0" smtClean="0"/>
                        <a:t>__________</a:t>
                      </a:r>
                    </a:p>
                    <a:p>
                      <a:pPr algn="just"/>
                      <a:endParaRPr lang="ru-RU" sz="1600" dirty="0" smtClean="0"/>
                    </a:p>
                    <a:p>
                      <a:pPr algn="just"/>
                      <a:r>
                        <a:rPr lang="ru-RU" sz="1600" dirty="0" err="1" smtClean="0"/>
                        <a:t>Прейер</a:t>
                      </a:r>
                      <a:r>
                        <a:rPr lang="ru-RU" sz="1600" dirty="0" smtClean="0"/>
                        <a:t> В. Душа ребенка: Пер. с нем.</a:t>
                      </a:r>
                      <a:r>
                        <a:rPr lang="ru-RU" sz="1600" baseline="0" dirty="0" smtClean="0"/>
                        <a:t> – СПБ., 1912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Процесс</a:t>
                      </a:r>
                      <a:r>
                        <a:rPr lang="ru-RU" sz="1600" baseline="0" dirty="0" smtClean="0"/>
                        <a:t> развития детского рисунка непосредственно связан с психологическими мотивами ребенка. На каждом возрастном этапе эти мотивы приобретают свою, неповторимую окраску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812188"/>
                  </a:ext>
                </a:extLst>
              </a:tr>
              <a:tr h="2776349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К. Риччи. Искусство ребенка</a:t>
                      </a:r>
                    </a:p>
                    <a:p>
                      <a:pPr algn="just"/>
                      <a:r>
                        <a:rPr lang="ru-RU" sz="1600" dirty="0" smtClean="0"/>
                        <a:t>_________</a:t>
                      </a:r>
                    </a:p>
                    <a:p>
                      <a:pPr algn="just"/>
                      <a:endParaRPr lang="ru-RU" sz="1600" dirty="0" smtClean="0"/>
                    </a:p>
                    <a:p>
                      <a:pPr algn="just"/>
                      <a:r>
                        <a:rPr lang="ru-RU" sz="1600" dirty="0" smtClean="0"/>
                        <a:t>Риччи К.</a:t>
                      </a:r>
                      <a:r>
                        <a:rPr lang="ru-RU" sz="1600" baseline="0" dirty="0" smtClean="0"/>
                        <a:t> Дети –художники. – М., 1911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Дети вначале</a:t>
                      </a:r>
                      <a:r>
                        <a:rPr lang="ru-RU" sz="1600" baseline="0" dirty="0" smtClean="0"/>
                        <a:t> творческого пути, еще ничего не умея, пытаются рисовать предметы достаточно сложной формы. Одной из любимых тем для детей становится изображение человека.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Детские рисунки отличаются от работ художни­ков техническим несовершенством и своеобразной передачей формы. Это связано с тем, что у детей отсутствует изобразительный опыт, а потому рису­нок становится для них неким изобра­зительным рассказом, в котором они отображают не то, что наблюдают в окружающем мире, а то, что знают о его предметах и объектах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80709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033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0518" y="2751929"/>
            <a:ext cx="7729728" cy="118872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4198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3726" y="3572035"/>
            <a:ext cx="7729728" cy="3101983"/>
          </a:xfrm>
        </p:spPr>
        <p:txBody>
          <a:bodyPr>
            <a:normAutofit/>
          </a:bodyPr>
          <a:lstStyle/>
          <a:p>
            <a:pPr fontAlgn="t"/>
            <a:r>
              <a:rPr lang="ru-RU" dirty="0" smtClean="0"/>
              <a:t>\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7221969"/>
              </p:ext>
            </p:extLst>
          </p:nvPr>
        </p:nvGraphicFramePr>
        <p:xfrm>
          <a:off x="685801" y="813547"/>
          <a:ext cx="10805158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2579">
                  <a:extLst>
                    <a:ext uri="{9D8B030D-6E8A-4147-A177-3AD203B41FA5}">
                      <a16:colId xmlns="" xmlns:a16="http://schemas.microsoft.com/office/drawing/2014/main" val="123621565"/>
                    </a:ext>
                  </a:extLst>
                </a:gridCol>
                <a:gridCol w="5402579">
                  <a:extLst>
                    <a:ext uri="{9D8B030D-6E8A-4147-A177-3AD203B41FA5}">
                      <a16:colId xmlns="" xmlns:a16="http://schemas.microsoft.com/office/drawing/2014/main" val="2786567876"/>
                    </a:ext>
                  </a:extLst>
                </a:gridCol>
              </a:tblGrid>
              <a:tr h="196013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К.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Бюллер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Духовное развитие ребенка</a:t>
                      </a:r>
                    </a:p>
                    <a:p>
                      <a:pPr algn="just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algn="just"/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Бюллер</a:t>
                      </a: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К.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Духовное развитие ребенка. — М., 1924.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Речь оказывает непосредственное влияние на рисование детей, поэтому рисунок выражает обобщенный смысл, а не образы, созданные на основе чув­ственного познания окружающего. Дет­ское рисование развивается в направле­нии, не свойственном для изобразитель­ной деятельности, и в период полного овладения связной речью якобы затуха­ет, подавленное более мощным сред­ством выражения понятий — речью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33535"/>
                  </a:ext>
                </a:extLst>
              </a:tr>
              <a:tr h="317903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Ж. Люке. Детский рисунок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Люке Ж.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Детский рисунок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Париж, 1927.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Детское рисование, как игра, на­правлено на создание изображения, в котором дети выражают свои впечатле­ния, ощущения, чувства доступными средствами. Рисунок создается на осно­ве представлений, которые в отношении к рисунку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играют роль «внутренней модели». «Модель» стоит между дей­ствительностью и детским рисунком. Восприятие, дающее ребенку все новые и новые данные о действительности, воздействуют и на рисунок благодаря изменению представлений. Влияние это не прямое, а опосредствованное. Из-за того что представления ребенка доста­точно стабильны, рисунок становится схематичным. В детском творчестве на­блюдается стадийность развития: ста­дии случайного, неудачного и интеллек­туального реализма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475928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75835" y="171450"/>
            <a:ext cx="26403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Продолжение таблицы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55593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82052698"/>
              </p:ext>
            </p:extLst>
          </p:nvPr>
        </p:nvGraphicFramePr>
        <p:xfrm>
          <a:off x="716277" y="1164907"/>
          <a:ext cx="10759446" cy="452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9723">
                  <a:extLst>
                    <a:ext uri="{9D8B030D-6E8A-4147-A177-3AD203B41FA5}">
                      <a16:colId xmlns="" xmlns:a16="http://schemas.microsoft.com/office/drawing/2014/main" val="626561959"/>
                    </a:ext>
                  </a:extLst>
                </a:gridCol>
                <a:gridCol w="5379723">
                  <a:extLst>
                    <a:ext uri="{9D8B030D-6E8A-4147-A177-3AD203B41FA5}">
                      <a16:colId xmlns="" xmlns:a16="http://schemas.microsoft.com/office/drawing/2014/main" val="3973522150"/>
                    </a:ext>
                  </a:extLst>
                </a:gridCol>
              </a:tblGrid>
              <a:tr h="1510665"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Лампрехт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Собирайте рисунки детей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6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Лампрехт</a:t>
                      </a:r>
                      <a:r>
                        <a:rPr lang="ru-RU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К.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Собирайте рисунки детей. — М., 1909.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Этапы в детском творчестве соответ­ствуют культурно-историческим перио­дам развития искусства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690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Кершенштейнер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Развитие способности к рисованию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Кершенштейнер</a:t>
                      </a:r>
                      <a:r>
                        <a:rPr lang="ru-RU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Развитие художественного творчества ребенка. — М., 1914.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8318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 искусстве первобытных и совре­менных малокультурных народов мож­но усмотреть некоторые черты сходства с детскими рисунками. Простейшие орнаменты на сосудах первобытных на­родов напоминают первые ритмичные рисунки детей. Изображения предметов в произведениях первобытного искус­ства крайне обобщены по форме, схе­матичны. Существуют единые законы развития изобразительной деятельности детей, не зависимые ни от каких внеш­них условий и обстоятельств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114421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850595" y="379214"/>
            <a:ext cx="249081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Продолжение таблицы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1078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12351073"/>
              </p:ext>
            </p:extLst>
          </p:nvPr>
        </p:nvGraphicFramePr>
        <p:xfrm>
          <a:off x="716277" y="1417320"/>
          <a:ext cx="10759446" cy="358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9723">
                  <a:extLst>
                    <a:ext uri="{9D8B030D-6E8A-4147-A177-3AD203B41FA5}">
                      <a16:colId xmlns="" xmlns:a16="http://schemas.microsoft.com/office/drawing/2014/main" val="1841181594"/>
                    </a:ext>
                  </a:extLst>
                </a:gridCol>
                <a:gridCol w="5379723">
                  <a:extLst>
                    <a:ext uri="{9D8B030D-6E8A-4147-A177-3AD203B41FA5}">
                      <a16:colId xmlns="" xmlns:a16="http://schemas.microsoft.com/office/drawing/2014/main" val="3621741755"/>
                    </a:ext>
                  </a:extLst>
                </a:gridCol>
              </a:tblGrid>
              <a:tr h="2029154">
                <a:tc>
                  <a:txBody>
                    <a:bodyPr/>
                    <a:lstStyle/>
                    <a:p>
                      <a:pPr algn="just"/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Ф.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Чижек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Детское искусство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/>
                      <a:r>
                        <a:rPr lang="ru-RU" sz="16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Чижек</a:t>
                      </a:r>
                      <a:r>
                        <a:rPr lang="ru-RU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</a:t>
                      </a:r>
                      <a:r>
                        <a:rPr lang="en-US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Детское искусство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Chejak</a:t>
                      </a:r>
                      <a:r>
                        <a:rPr lang="en-US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F.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Children's art. — New </a:t>
                      </a:r>
                      <a:r>
                        <a:rPr lang="en-US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Jork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1961.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Основой обучения является само­стоятельное творческое развитие детей, без какого-либо педагогического воз­действия. Для этого важно создать усло­вия, при которых дети имели бы возмож­ность расти и свободно развиваться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2952037"/>
                  </a:ext>
                </a:extLst>
              </a:tr>
              <a:tr h="977412">
                <a:tc>
                  <a:txBody>
                    <a:bodyPr/>
                    <a:lstStyle/>
                    <a:p>
                      <a:pPr algn="just"/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Ф. </a:t>
                      </a:r>
                      <a:r>
                        <a:rPr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Итало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Художественное воспитание раньше и теперь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Итало</a:t>
                      </a:r>
                      <a:r>
                        <a:rPr lang="ru-RU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Ф.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Художественное воспитание раньше и теперь // Искусство в школе. — 1969. - № 5.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Экспериментирование, игра, свобо­да от постоянного руководства взрос­лых, применения сенсорных методов, уменьшение формализма в классе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начали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проникать в элементарную школу вместе с повышением роли искусства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19877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850595" y="516374"/>
            <a:ext cx="249081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Продолжение таблицы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1711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50345220"/>
              </p:ext>
            </p:extLst>
          </p:nvPr>
        </p:nvGraphicFramePr>
        <p:xfrm>
          <a:off x="1181099" y="967740"/>
          <a:ext cx="10439402" cy="4922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240">
                  <a:extLst>
                    <a:ext uri="{9D8B030D-6E8A-4147-A177-3AD203B41FA5}">
                      <a16:colId xmlns="" xmlns:a16="http://schemas.microsoft.com/office/drawing/2014/main" val="239745632"/>
                    </a:ext>
                  </a:extLst>
                </a:gridCol>
                <a:gridCol w="5471162">
                  <a:extLst>
                    <a:ext uri="{9D8B030D-6E8A-4147-A177-3AD203B41FA5}">
                      <a16:colId xmlns="" xmlns:a16="http://schemas.microsoft.com/office/drawing/2014/main" val="4001831623"/>
                    </a:ext>
                  </a:extLst>
                </a:gridCol>
              </a:tblGrid>
              <a:tr h="2768917"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Л.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Тедд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Новый путь художест­венного воспитания юношества и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детей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40640" marR="83185" algn="just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Обучение рисованию маленьких детей целесообразно начинать, используя для этого всевозможные упражнения, за­ключающиеся в нанесении различных линий, изображении геометрических форм. При этом необходимо учить рисо­вать двумя руками одновременно с целью развития обоих полушарий головного мозга и тактильной памяти. После того как дети овладеют широкими формо­образующими движениями, они начина­ют осваивать более мелкие движения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5365206"/>
                  </a:ext>
                </a:extLst>
              </a:tr>
              <a:tr h="2153602"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М.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Монтессори. 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Дом ребенка. Метод научной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педагогики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40640" marR="83185" algn="just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 основе развития детского творче­ства должна лежать система упражне­ний, направленная на развитие у детей сенсорных процессов путем тренировки различного рода ощущений в изолиро­ванном виде. Важно систематично и целенаправленно обучать детей начиная с раннего периода. Свободный рисунок обусловливает появление ужасных ри­сунков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131143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957275" y="120134"/>
            <a:ext cx="249081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Продолжение таблицы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98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0826061"/>
              </p:ext>
            </p:extLst>
          </p:nvPr>
        </p:nvGraphicFramePr>
        <p:xfrm>
          <a:off x="624838" y="967740"/>
          <a:ext cx="10942324" cy="4922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162">
                  <a:extLst>
                    <a:ext uri="{9D8B030D-6E8A-4147-A177-3AD203B41FA5}">
                      <a16:colId xmlns="" xmlns:a16="http://schemas.microsoft.com/office/drawing/2014/main" val="95586829"/>
                    </a:ext>
                  </a:extLst>
                </a:gridCol>
                <a:gridCol w="5471162">
                  <a:extLst>
                    <a:ext uri="{9D8B030D-6E8A-4147-A177-3AD203B41FA5}">
                      <a16:colId xmlns="" xmlns:a16="http://schemas.microsoft.com/office/drawing/2014/main" val="841247080"/>
                    </a:ext>
                  </a:extLst>
                </a:gridCol>
              </a:tblGrid>
              <a:tr h="2768917"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Л.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Тедд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Новый путь художест­венного воспитания юношества и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детей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/>
                      <a:r>
                        <a:rPr lang="ru-RU" sz="16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Тэдд</a:t>
                      </a:r>
                      <a:r>
                        <a:rPr lang="ru-RU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Л.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Новый путь художественного воспитания юношества и детей. — М., 1907.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640" marR="83185" algn="just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Обучение рисованию маленьких детей целесообразно начинать, используя для этого всевозможные упражнения, за­ключающиеся в нанесении различных линий, изображении геометрических форм. При этом необходимо учить рисо­вать двумя руками одновременно с целью развития обоих полушарий головного мозга и тактильной памяти. После того как дети овладеют широкими формо­образующими движениями, они начина­ют осваивать более мелкие движения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66646200"/>
                  </a:ext>
                </a:extLst>
              </a:tr>
              <a:tr h="2153602"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М.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Монтессори. 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Дом ребенка. Метод научной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педагогики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0640" marR="8318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Монтессори М.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Метод научной педагогики, примененный к детскому воспи­танию в домах ребенка. — М., 1918.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640" marR="83185" algn="just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 основе развития детского творче­ства должна лежать система упражне­ний, направленная на развитие у детей сенсорных процессов путем тренировки различного рода ощущений в изолиро­ванном виде. Важно систематично и целенаправленно обучать детей начиная с раннего периода. Свободный рисунок обусловливает появление ужасных ри­сунков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518737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79520" y="289560"/>
            <a:ext cx="46329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Второе — четвертое десятилетия XX 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958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52937856"/>
              </p:ext>
            </p:extLst>
          </p:nvPr>
        </p:nvGraphicFramePr>
        <p:xfrm>
          <a:off x="784860" y="960120"/>
          <a:ext cx="10378440" cy="502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1390">
                  <a:extLst>
                    <a:ext uri="{9D8B030D-6E8A-4147-A177-3AD203B41FA5}">
                      <a16:colId xmlns="" xmlns:a16="http://schemas.microsoft.com/office/drawing/2014/main" val="619933912"/>
                    </a:ext>
                  </a:extLst>
                </a:gridCol>
                <a:gridCol w="5047050">
                  <a:extLst>
                    <a:ext uri="{9D8B030D-6E8A-4147-A177-3AD203B41FA5}">
                      <a16:colId xmlns="" xmlns:a16="http://schemas.microsoft.com/office/drawing/2014/main" val="4258698224"/>
                    </a:ext>
                  </a:extLst>
                </a:gridCol>
              </a:tblGrid>
              <a:tr h="2833603"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Г.Вельфлин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Основные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поня­тия истории искусства. Про­блема эволюции стиля в новом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искусстве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/>
                      <a:r>
                        <a:rPr lang="ru-RU" sz="16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Вельфлин</a:t>
                      </a:r>
                      <a:r>
                        <a:rPr lang="ru-RU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Основные понятия истории искусства. Проблема эволюции стиля в новом искусстве. — М.; Л., 1930.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640" marR="83185" algn="just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 искусства заключается в осо­бенностях проявления таких категорий, как линейность, красочность,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пространственность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плоскость, закрытость и открытость форм, многообразие и од­нообразие средств. И в этом случае содержание самого искусства остается без внимания, а все произведение пред­стает как совокупность отдельных при­знаков, свойств и отношений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2811991"/>
                  </a:ext>
                </a:extLst>
              </a:tr>
              <a:tr h="2195597"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Гартлауб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Гений в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ребенке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40640" marR="8318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0640" marR="8318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Гартлауб</a:t>
                      </a:r>
                      <a:r>
                        <a:rPr lang="ru-RU" sz="16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Гений в ребенке. — </a:t>
                      </a:r>
                      <a:r>
                        <a:rPr lang="ru-RU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Бреслау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1922.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640" marR="83185" algn="just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0640" marR="83185"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находится во власти при­роды — материнского космоса, и по­тому его творчество бессознательно. Не ребенок создает рисунки, а сами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они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рождаются из-под его рук. В душе ре­бенка возникают переживания, которые выражаются в линии, плоскости, объе­ме, пространстве. Для малыша его ри­сунок означает рождение нового пред­мета, его творчество создает новую действительность. Ребенку чуждо и не нужно сравнение своего рисунка с дей­ствительностью</a:t>
                      </a:r>
                      <a:endParaRPr lang="ru-RU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665149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850595" y="333494"/>
            <a:ext cx="249081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Продолжение таблицы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4785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57326482"/>
              </p:ext>
            </p:extLst>
          </p:nvPr>
        </p:nvGraphicFramePr>
        <p:xfrm>
          <a:off x="1706880" y="1958340"/>
          <a:ext cx="9204960" cy="2941320"/>
        </p:xfrm>
        <a:graphic>
          <a:graphicData uri="http://schemas.openxmlformats.org/drawingml/2006/table">
            <a:tbl>
              <a:tblPr firstRow="1" firstCol="1" bandRow="1"/>
              <a:tblGrid>
                <a:gridCol w="4434840">
                  <a:extLst>
                    <a:ext uri="{9D8B030D-6E8A-4147-A177-3AD203B41FA5}">
                      <a16:colId xmlns="" xmlns:a16="http://schemas.microsoft.com/office/drawing/2014/main" val="3437460946"/>
                    </a:ext>
                  </a:extLst>
                </a:gridCol>
                <a:gridCol w="4770120">
                  <a:extLst>
                    <a:ext uri="{9D8B030D-6E8A-4147-A177-3AD203B41FA5}">
                      <a16:colId xmlns="" xmlns:a16="http://schemas.microsoft.com/office/drawing/2014/main" val="97256480"/>
                    </a:ext>
                  </a:extLst>
                </a:gridCol>
              </a:tblGrid>
              <a:tr h="2941320">
                <a:tc>
                  <a:txBody>
                    <a:bodyPr/>
                    <a:lstStyle/>
                    <a:p>
                      <a:pPr marL="91440" marR="9080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А. В.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Бакушинский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Художе­ственное творчество и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воспита­ние</a:t>
                      </a:r>
                    </a:p>
                    <a:p>
                      <a:pPr marL="91440" marR="9080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</a:p>
                    <a:p>
                      <a:pPr marL="91440" marR="9080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" marR="90805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Бакушинский</a:t>
                      </a:r>
                      <a:r>
                        <a:rPr lang="ru-RU" sz="18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А. В.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Художественное творчество и воспитание. Опыт исследова­ния на материале пространственных искусств. — М., 1925.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91440" marR="90805" algn="just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080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Творчество развивается не под влия­нием познания окружающего, а в ре­зультате накопления родового опыта, инстинкта. В ответ на впечатления от воздействия окружающего из глубины психики ребенка сами собой всплывают соответствующие образы, обусловлен­ные родовым фактором, подсознатель­ным стимулом</a:t>
                      </a: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140700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850595" y="805934"/>
            <a:ext cx="249081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Продолжение таблицы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854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2607</Words>
  <Application>Microsoft Office PowerPoint</Application>
  <PresentationFormat>Произвольный</PresentationFormat>
  <Paragraphs>156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Parcel</vt:lpstr>
      <vt:lpstr>ТЕОРИЯ РАЗВИТИЯ ДЕТСКОГО ИЗОБРАЗИТЕЛЬНОГО ТВОРЧЕСТВА</vt:lpstr>
      <vt:lpstr>Взгляды исследователей НА ПРОБЛЕМ ДЕТСКОГО ТВОРЧЕСТВА В РИСУНКЕ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РАЗВИТИЯ ДЕТСКОГО ИЗОБРАЗИТЕЛЬНОГО ТВОРЧЕСТВА</dc:title>
  <dc:creator>Karina Egorova</dc:creator>
  <cp:lastModifiedBy>Владелец</cp:lastModifiedBy>
  <cp:revision>26</cp:revision>
  <dcterms:created xsi:type="dcterms:W3CDTF">2021-10-04T10:56:32Z</dcterms:created>
  <dcterms:modified xsi:type="dcterms:W3CDTF">2021-10-13T12:18:44Z</dcterms:modified>
</cp:coreProperties>
</file>