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32"/>
  </p:notesMasterIdLst>
  <p:sldIdLst>
    <p:sldId id="274" r:id="rId2"/>
    <p:sldId id="281" r:id="rId3"/>
    <p:sldId id="280" r:id="rId4"/>
    <p:sldId id="256" r:id="rId5"/>
    <p:sldId id="261" r:id="rId6"/>
    <p:sldId id="267" r:id="rId7"/>
    <p:sldId id="275" r:id="rId8"/>
    <p:sldId id="271" r:id="rId9"/>
    <p:sldId id="272" r:id="rId10"/>
    <p:sldId id="273" r:id="rId11"/>
    <p:sldId id="291" r:id="rId12"/>
    <p:sldId id="292" r:id="rId13"/>
    <p:sldId id="257" r:id="rId14"/>
    <p:sldId id="265" r:id="rId15"/>
    <p:sldId id="268" r:id="rId16"/>
    <p:sldId id="258" r:id="rId17"/>
    <p:sldId id="279" r:id="rId18"/>
    <p:sldId id="264" r:id="rId19"/>
    <p:sldId id="266" r:id="rId20"/>
    <p:sldId id="288" r:id="rId21"/>
    <p:sldId id="289" r:id="rId22"/>
    <p:sldId id="290" r:id="rId23"/>
    <p:sldId id="285" r:id="rId24"/>
    <p:sldId id="293" r:id="rId25"/>
    <p:sldId id="286" r:id="rId26"/>
    <p:sldId id="260" r:id="rId27"/>
    <p:sldId id="263" r:id="rId28"/>
    <p:sldId id="283" r:id="rId29"/>
    <p:sldId id="284" r:id="rId30"/>
    <p:sldId id="282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A76E1-BC2E-4835-BE19-46DF46E21A44}" type="datetimeFigureOut">
              <a:rPr lang="ru-RU" smtClean="0"/>
              <a:pPr/>
              <a:t>26.11.2016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D8A66-012B-4752-973D-1BF61DEF5C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900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7851013-524A-4E57-9448-DF960CD1477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C108D48-250B-4B40-9610-2C3F1413EFA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26.11.2016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3" r:id="rId12"/>
    <p:sldLayoutId id="2147483854" r:id="rId13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14290"/>
            <a:ext cx="7786742" cy="56323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endParaRPr lang="ru-RU" sz="7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7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ОРГАНЫ </a:t>
            </a:r>
          </a:p>
          <a:p>
            <a:pPr algn="ctr"/>
            <a:r>
              <a:rPr lang="ru-RU" sz="7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ЧУВСТВ</a:t>
            </a:r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</p:txBody>
      </p:sp>
      <p:pic>
        <p:nvPicPr>
          <p:cNvPr id="3" name="Picture 2" descr="http://www.korsikanec.ru/images/aibolit-1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6578" y="357166"/>
            <a:ext cx="140335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1294083"/>
            <a:ext cx="8572560" cy="52629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Надо регулярно мыть уши с мылом и чистить туго скрученной ваткой.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Никогда не ковыряйте в ушах спичками, булавками и другими предметами. Можете повредить барабанную перепонку и потерять слух.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Arial" pitchFamily="34" charset="0"/>
                <a:ea typeface="Times New Roman" pitchFamily="18" charset="0"/>
                <a:cs typeface="Arial" pitchFamily="34" charset="0"/>
              </a:rPr>
              <a:t>Защищайте уши от ветра.</a:t>
            </a:r>
            <a:endParaRPr lang="ru-RU" sz="2400" dirty="0" smtClean="0">
              <a:ln w="18415" cmpd="sng">
                <a:solidFill>
                  <a:schemeClr val="tx1"/>
                </a:solidFill>
                <a:prstDash val="solid"/>
              </a:ln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Arial" pitchFamily="34" charset="0"/>
                <a:ea typeface="Times New Roman" pitchFamily="18" charset="0"/>
                <a:cs typeface="Arial" pitchFamily="34" charset="0"/>
              </a:rPr>
              <a:t>Во время сморкания, делайте это осторожно, а не сильно. </a:t>
            </a:r>
            <a:endParaRPr lang="ru-RU" sz="2400" dirty="0" smtClean="0">
              <a:ln w="18415" cmpd="sng">
                <a:solidFill>
                  <a:schemeClr val="tx1"/>
                </a:solidFill>
                <a:prstDash val="solid"/>
              </a:ln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584200" algn="l"/>
              </a:tabLst>
            </a:pP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Arial" pitchFamily="34" charset="0"/>
                <a:ea typeface="Times New Roman" pitchFamily="18" charset="0"/>
                <a:cs typeface="Arial" pitchFamily="34" charset="0"/>
              </a:rPr>
              <a:t>Не допускать попадания воды в уши. </a:t>
            </a:r>
          </a:p>
          <a:p>
            <a:pPr>
              <a:buFont typeface="Wingdings" pitchFamily="2" charset="2"/>
              <a:buChar char="§"/>
            </a:pPr>
            <a:r>
              <a:rPr kumimoji="0" lang="ru-RU" sz="2400" i="0" u="none" strike="noStrike" normalizeH="0" baseline="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Arial" pitchFamily="34" charset="0"/>
                <a:ea typeface="Times New Roman" pitchFamily="18" charset="0"/>
                <a:cs typeface="Arial" pitchFamily="34" charset="0"/>
              </a:rPr>
              <a:t>Защищайте уши от сильного шума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Arial" pitchFamily="34" charset="0"/>
                <a:ea typeface="Times New Roman" pitchFamily="18" charset="0"/>
                <a:cs typeface="Arial" pitchFamily="34" charset="0"/>
              </a:rPr>
              <a:t>, резкого звука, громкой музыки.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Чаще отдыхайте в  тишине.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584200" algn="l"/>
              </a:tabLst>
            </a:pP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Если почувствуете боль в ухе, сразу обращайтесь к врачу.</a:t>
            </a:r>
            <a:endParaRPr kumimoji="0" lang="ru-RU" sz="2400" i="0" u="none" strike="noStrike" normalizeH="0" baseline="0" dirty="0" smtClean="0">
              <a:ln w="18415" cmpd="sng">
                <a:solidFill>
                  <a:schemeClr val="tx1"/>
                </a:solidFill>
                <a:prstDash val="solid"/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85728"/>
            <a:ext cx="9144000" cy="95410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Береги уши – сохранишь</a:t>
            </a:r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слух.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http://www.korsikanec.ru/images/aibolit-1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2396" y="214290"/>
            <a:ext cx="140335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42852"/>
            <a:ext cx="8183880" cy="78581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АЗБУКА ЖЕСТОВ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28596" y="1142984"/>
            <a:ext cx="8424936" cy="52565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285728"/>
            <a:ext cx="8183880" cy="71438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Я МОГУ «СКАЗАТЬ» СВОЁ ИМЯ</a:t>
            </a:r>
            <a:endParaRPr lang="ru-RU" b="1" dirty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Содержимое 5" descr="C:\Users\1\Desktop\Мама\фотки сад\т.jpg"/>
          <p:cNvPicPr>
            <a:picLocks noGrp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2602632" cy="2883573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7" name="Содержимое 6" descr="C:\Users\1\Desktop\Мама\фотки сад\а.jpg"/>
          <p:cNvPicPr>
            <a:picLocks noGrp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1628800"/>
            <a:ext cx="2317034" cy="2808312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8" name="Рисунок 7" descr="C:\Users\1\Desktop\Мама\фотки сад\н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988840"/>
            <a:ext cx="2160000" cy="2520363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9" name="Рисунок 8" descr="C:\Users\1\Desktop\Мама\фотки сад\я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2564904"/>
            <a:ext cx="2160000" cy="2520363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11" name="Рисунок 10" descr="C:\Users\1\Desktop\Мама\фотки сад\ир.jpg"/>
          <p:cNvPicPr/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4725144"/>
            <a:ext cx="4896544" cy="18595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Мои документы\ОЦДК\СОЧИ\АЗБУКА ЗДОРОВЬЯ\ДЛЯ АЗБУКИ ЗДОРОВЬЯ\0005-005-No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214290"/>
            <a:ext cx="8572528" cy="6429396"/>
          </a:xfrm>
          <a:prstGeom prst="rect">
            <a:avLst/>
          </a:prstGeom>
          <a:noFill/>
        </p:spPr>
      </p:pic>
      <p:pic>
        <p:nvPicPr>
          <p:cNvPr id="3" name="Picture 2" descr="http://www.korsikanec.ru/images/aibolit-1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5206" y="571480"/>
            <a:ext cx="140335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сканирование0002 1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571472" y="1357298"/>
            <a:ext cx="3643338" cy="48577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220" name="Picture 4" descr="сканирование0032"/>
          <p:cNvPicPr>
            <a:picLocks noChangeAspect="1" noChangeArrowheads="1"/>
          </p:cNvPicPr>
          <p:nvPr/>
        </p:nvPicPr>
        <p:blipFill>
          <a:blip r:embed="rId3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1428736"/>
            <a:ext cx="3500462" cy="47863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14348" y="357166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Таинственные лабиринты носа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сканирование0004 3"/>
          <p:cNvPicPr>
            <a:picLocks noChangeAspect="1" noChangeArrowheads="1"/>
          </p:cNvPicPr>
          <p:nvPr/>
        </p:nvPicPr>
        <p:blipFill>
          <a:blip r:embed="rId2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1142984"/>
            <a:ext cx="2928938" cy="20002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5603" name="Picture 3" descr="сканирование0004 2"/>
          <p:cNvPicPr>
            <a:picLocks noChangeAspect="1" noChangeArrowheads="1"/>
          </p:cNvPicPr>
          <p:nvPr/>
        </p:nvPicPr>
        <p:blipFill>
          <a:blip r:embed="rId3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6" y="1142984"/>
            <a:ext cx="2928958" cy="19431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5604" name="Picture 4" descr="сканирование0003 1"/>
          <p:cNvPicPr>
            <a:picLocks noChangeAspect="1" noChangeArrowheads="1"/>
          </p:cNvPicPr>
          <p:nvPr/>
        </p:nvPicPr>
        <p:blipFill>
          <a:blip r:embed="rId4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3929066"/>
            <a:ext cx="3000396" cy="22145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5605" name="Picture 5" descr="сканирование0004 1"/>
          <p:cNvPicPr>
            <a:picLocks noChangeAspect="1" noChangeArrowheads="1"/>
          </p:cNvPicPr>
          <p:nvPr/>
        </p:nvPicPr>
        <p:blipFill>
          <a:blip r:embed="rId5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4000504"/>
            <a:ext cx="2928938" cy="20717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285852" y="214290"/>
            <a:ext cx="63579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«Невероятные машины» нашего носа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Мои документы\ОЦДК\СОЧИ\АЗБУКА ЗДОРОВЬЯ\ДЛЯ АЗБУКИ ЗДОРОВЬЯ\0006-006-JAzyk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14290"/>
            <a:ext cx="8667779" cy="6500834"/>
          </a:xfrm>
          <a:prstGeom prst="rect">
            <a:avLst/>
          </a:prstGeom>
          <a:noFill/>
        </p:spPr>
      </p:pic>
      <p:pic>
        <p:nvPicPr>
          <p:cNvPr id="3" name="Picture 2" descr="http://www.korsikanec.ru/images/aibolit-1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6644" y="500042"/>
            <a:ext cx="140335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 flipH="1">
            <a:off x="8686800" y="274638"/>
            <a:ext cx="133350" cy="777875"/>
          </a:xfrm>
        </p:spPr>
        <p:txBody>
          <a:bodyPr/>
          <a:lstStyle/>
          <a:p>
            <a:endParaRPr lang="ru-RU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42844" y="214290"/>
            <a:ext cx="4645056" cy="6286545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>
            <a:normAutofit fontScale="25000" lnSpcReduction="20000"/>
          </a:bodyPr>
          <a:lstStyle/>
          <a:p>
            <a:pPr>
              <a:lnSpc>
                <a:spcPct val="80000"/>
              </a:lnSpc>
              <a:buFontTx/>
              <a:buNone/>
            </a:pPr>
            <a:endParaRPr lang="ru-RU" sz="2000" dirty="0"/>
          </a:p>
          <a:p>
            <a:pPr algn="ctr">
              <a:lnSpc>
                <a:spcPct val="170000"/>
              </a:lnSpc>
              <a:buFontTx/>
              <a:buNone/>
            </a:pPr>
            <a:r>
              <a:rPr lang="ru-RU" sz="4200" dirty="0">
                <a:solidFill>
                  <a:srgbClr val="0070C0"/>
                </a:solidFill>
              </a:rPr>
              <a:t>    </a:t>
            </a:r>
          </a:p>
          <a:p>
            <a:pPr algn="ctr">
              <a:lnSpc>
                <a:spcPct val="170000"/>
              </a:lnSpc>
              <a:buFontTx/>
              <a:buNone/>
            </a:pPr>
            <a:r>
              <a:rPr lang="ru-RU" sz="5000" b="1" dirty="0">
                <a:solidFill>
                  <a:srgbClr val="0070C0"/>
                </a:solidFill>
              </a:rPr>
              <a:t>   </a:t>
            </a:r>
            <a:r>
              <a:rPr lang="ru-RU" sz="8000" b="1" dirty="0">
                <a:solidFill>
                  <a:srgbClr val="0070C0"/>
                </a:solidFill>
              </a:rPr>
              <a:t>Снаружи язык покрыт бесчисленны множеством сосочков. В них заложены окончания нервов, умеющих ощущать, что попало в рот. </a:t>
            </a:r>
          </a:p>
          <a:p>
            <a:pPr algn="ctr">
              <a:lnSpc>
                <a:spcPct val="170000"/>
              </a:lnSpc>
              <a:buFontTx/>
              <a:buNone/>
            </a:pPr>
            <a:endParaRPr lang="ru-RU" sz="8000" b="1" dirty="0">
              <a:solidFill>
                <a:srgbClr val="0070C0"/>
              </a:solidFill>
            </a:endParaRPr>
          </a:p>
          <a:p>
            <a:pPr algn="ctr">
              <a:lnSpc>
                <a:spcPct val="170000"/>
              </a:lnSpc>
              <a:buFontTx/>
              <a:buNone/>
            </a:pPr>
            <a:r>
              <a:rPr lang="ru-RU" sz="8000" b="1" dirty="0">
                <a:solidFill>
                  <a:srgbClr val="0070C0"/>
                </a:solidFill>
              </a:rPr>
              <a:t>   Сладкое и солёное язык ощущает своим кончиком, кислое – боками, а горькое – корнем.</a:t>
            </a:r>
            <a:br>
              <a:rPr lang="ru-RU" sz="8000" b="1" dirty="0">
                <a:solidFill>
                  <a:srgbClr val="0070C0"/>
                </a:solidFill>
              </a:rPr>
            </a:br>
            <a:r>
              <a:rPr lang="ru-RU" sz="8000" b="1" dirty="0">
                <a:solidFill>
                  <a:schemeClr val="accent2"/>
                </a:solidFill>
              </a:rPr>
              <a:t/>
            </a:r>
            <a:br>
              <a:rPr lang="ru-RU" sz="8000" b="1" dirty="0">
                <a:solidFill>
                  <a:schemeClr val="accent2"/>
                </a:solidFill>
              </a:rPr>
            </a:br>
            <a:r>
              <a:rPr lang="ru-RU" sz="8000" b="1" dirty="0">
                <a:solidFill>
                  <a:schemeClr val="accent2"/>
                </a:solidFill>
              </a:rPr>
              <a:t/>
            </a:r>
            <a:br>
              <a:rPr lang="ru-RU" sz="8000" b="1" dirty="0">
                <a:solidFill>
                  <a:schemeClr val="accent2"/>
                </a:solidFill>
              </a:rPr>
            </a:br>
            <a:endParaRPr lang="ru-RU" sz="8000" b="1" dirty="0">
              <a:solidFill>
                <a:schemeClr val="accent2"/>
              </a:solidFill>
            </a:endParaRPr>
          </a:p>
        </p:txBody>
      </p:sp>
      <p:pic>
        <p:nvPicPr>
          <p:cNvPr id="6" name="Picture 2" descr="G:\Мои документы\ОЦДК\СОЧИ\АЗБУКА ЗДОРОВЬЯ\ДЛЯ АЗБУКИ ЗДОРОВЬЯ\0004-004-Organy-chuvstv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4962524" y="357166"/>
            <a:ext cx="4181476" cy="5786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сканирование0044 1"/>
          <p:cNvPicPr>
            <a:picLocks noChangeAspect="1" noChangeArrowheads="1"/>
          </p:cNvPicPr>
          <p:nvPr/>
        </p:nvPicPr>
        <p:blipFill>
          <a:blip r:embed="rId4" cstate="email"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688" y="214290"/>
            <a:ext cx="8858312" cy="6500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advTm="16609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6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Мои документы\ОЦДК\СОЧИ\АЗБУКА ЗДОРОВЬЯ\ДЛЯ АЗБУКИ ЗДОРОВЬЯ\0007-007-Kozh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214290"/>
            <a:ext cx="8429652" cy="6322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сканирование0030 3"/>
          <p:cNvPicPr>
            <a:picLocks noChangeAspect="1" noChangeArrowheads="1"/>
          </p:cNvPicPr>
          <p:nvPr/>
        </p:nvPicPr>
        <p:blipFill>
          <a:blip r:embed="rId2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642918"/>
            <a:ext cx="292895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214810" y="453450"/>
            <a:ext cx="407196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кончиках пальцев у тебя множество осязательных рецепторов. Они так чувствительны, что незрячие люди могут с их помощью читать книги, написанные по системе Брайля (небольшие ямки на бумаге).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4" name="Picture 4" descr="k"/>
          <p:cNvPicPr>
            <a:picLocks noChangeAspect="1" noChangeArrowheads="1"/>
          </p:cNvPicPr>
          <p:nvPr/>
        </p:nvPicPr>
        <p:blipFill>
          <a:blip r:embed="rId3" cstate="screen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2714620"/>
            <a:ext cx="2857520" cy="3486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642942"/>
          </a:xfrm>
        </p:spPr>
        <p:txBody>
          <a:bodyPr>
            <a:normAutofit fontScale="90000"/>
          </a:bodyPr>
          <a:lstStyle/>
          <a:p>
            <a: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Человек познаёт окружающий мир</a:t>
            </a:r>
            <a:endParaRPr lang="ru-RU" dirty="0"/>
          </a:p>
        </p:txBody>
      </p:sp>
      <p:pic>
        <p:nvPicPr>
          <p:cNvPr id="3" name="Picture 16" descr="рад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1472" y="1357298"/>
            <a:ext cx="2786082" cy="18573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14" descr="муз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71472" y="3786190"/>
            <a:ext cx="2643206" cy="2000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17" descr="нюх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36" y="1357298"/>
            <a:ext cx="2317739" cy="21431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18" descr="лотос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98" y="3857628"/>
            <a:ext cx="2428892" cy="19288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12" descr="ест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71868" y="1714488"/>
            <a:ext cx="2214578" cy="37147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285728"/>
            <a:ext cx="8183880" cy="71438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КНИГИ ДЛЯ СЛЕПЫХ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4100264" cy="3312368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6" name="Содержимое 5"/>
          <p:cNvPicPr>
            <a:picLocks noGrp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2060848"/>
            <a:ext cx="4104000" cy="331200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2920" y="357166"/>
            <a:ext cx="818388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АЗБУКА  ДЛЯ СЛЕПЫХ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Содержимое 8" descr="C:\Users\1\Desktop\Мама\Безымянный.jpg"/>
          <p:cNvPicPr>
            <a:picLocks noGrp="1"/>
          </p:cNvPicPr>
          <p:nvPr>
            <p:ph idx="1"/>
          </p:nvPr>
        </p:nvPicPr>
        <p:blipFill>
          <a:blip r:embed="rId2" cstate="email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1142984"/>
            <a:ext cx="7776864" cy="4896544"/>
          </a:xfrm>
          <a:prstGeom prst="rect">
            <a:avLst/>
          </a:prstGeom>
          <a:solidFill>
            <a:schemeClr val="accent5">
              <a:lumMod val="20000"/>
              <a:lumOff val="80000"/>
              <a:alpha val="97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2920" y="285728"/>
            <a:ext cx="8183880" cy="85725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ЧИТАЕМ ПАЛЬЧИКАМИ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Содержимое 10" descr="C:\Users\1\Desktop\Мама\фотки сад\мама.jpg"/>
          <p:cNvPicPr>
            <a:picLocks noGrp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5400000" cy="19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1\Desktop\Мама\фотки сад\пап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221086"/>
            <a:ext cx="5400000" cy="2007695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228184" y="1556792"/>
            <a:ext cx="21237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ПАПА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539552" y="5589240"/>
            <a:ext cx="22677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МАМА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500042"/>
            <a:ext cx="8719406" cy="17145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Особенности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кожи.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3100" b="1" dirty="0"/>
          </a:p>
        </p:txBody>
      </p:sp>
      <p:pic>
        <p:nvPicPr>
          <p:cNvPr id="10" name="Содержимое 9" descr="D:\МОИ ДОКУМЕНТЫ D\Новая папка\Изображение 006.jpg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000108"/>
            <a:ext cx="2463092" cy="24511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Содержимое 10" descr="D:\МОИ ДОКУМЕНТЫ D\Новая папка\fghngh 007.jpg"/>
          <p:cNvPicPr>
            <a:picLocks noGrp="1"/>
          </p:cNvPicPr>
          <p:nvPr>
            <p:ph sz="quarter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74" y="857232"/>
            <a:ext cx="2605968" cy="24505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0" name="Picture 2" descr="C:\Users\Администратор\Desktop\DSC0121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196" y="4019869"/>
            <a:ext cx="2582627" cy="22666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C:\Users\Администратор\Desktop\DSC0122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12" y="3929066"/>
            <a:ext cx="2628353" cy="23324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987824" y="1428736"/>
            <a:ext cx="31683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</a:rPr>
              <a:t>Наиболее чётко эпидермис выражен на ладонях и подошвах. Поэтому на пятке кожа гораздо толще и твёрже, чем на щеке. </a:t>
            </a:r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03848" y="4581128"/>
            <a:ext cx="26642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</a:rPr>
              <a:t>Кожа на ладонях менее чувствительна к холоду, чем кожа живота.</a:t>
            </a:r>
            <a:endParaRPr lang="ru-RU" sz="20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5" descr="сканирование0019 j,ht"/>
          <p:cNvPicPr>
            <a:picLocks noChangeAspect="1" noChangeArrowheads="1"/>
          </p:cNvPicPr>
          <p:nvPr/>
        </p:nvPicPr>
        <p:blipFill>
          <a:blip r:embed="rId2" cstate="email">
            <a:lum bright="-6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21600000">
            <a:off x="1857356" y="571480"/>
            <a:ext cx="5357850" cy="5643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143932" cy="642942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Верхний слой </a:t>
            </a:r>
            <a:r>
              <a:rPr lang="ru-RU" sz="2000" dirty="0" smtClean="0">
                <a:solidFill>
                  <a:srgbClr val="C00000"/>
                </a:solidFill>
              </a:rPr>
              <a:t>дермы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определяет </a:t>
            </a:r>
            <a:r>
              <a:rPr lang="ru-RU" sz="2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папиллярный узор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кожи пальцев и ладони.</a:t>
            </a: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D:\МОИ ДОКУМЕНТЫ D\Новая папка\Изображение 014.jpg"/>
          <p:cNvPicPr>
            <a:picLocks noGrp="1"/>
          </p:cNvPicPr>
          <p:nvPr>
            <p:ph idx="1"/>
          </p:nvPr>
        </p:nvPicPr>
        <p:blipFill>
          <a:blip r:embed="rId2" cstate="screen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643050"/>
            <a:ext cx="4630360" cy="33575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28596" y="428604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ЭТО ИНТЕРЕСНО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:\Скан Домрочева\5.t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42" y="3786190"/>
            <a:ext cx="3500462" cy="25717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Мои документы\ОЦДК\СОЧИ\АЗБУКА ЗДОРОВЬЯ\ДЛЯ АЗБУКИ ЗДОРОВЬЯ\органы чувст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8286808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Мои документы\ОЦДК\СОЧИ\АЗБУКА ЗДОРОВЬЯ\ДЛЯ АЗБУКИ ЗДОРОВЬЯ\0008-008-Organy-chuvstv-i-mozg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42852"/>
            <a:ext cx="8572528" cy="6429396"/>
          </a:xfrm>
          <a:prstGeom prst="rect">
            <a:avLst/>
          </a:prstGeom>
          <a:noFill/>
        </p:spPr>
      </p:pic>
      <p:pic>
        <p:nvPicPr>
          <p:cNvPr id="3" name="Picture 2" descr="http://www.korsikanec.ru/images/aibolit-1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6644" y="571480"/>
            <a:ext cx="140335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00042"/>
            <a:ext cx="8183880" cy="78581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Нервные окончания – пути передачи сигнала от каждого органа к командному пункту - мозгу</a:t>
            </a:r>
            <a:endParaRPr lang="ru-RU" sz="2400" dirty="0">
              <a:solidFill>
                <a:schemeClr val="accent3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6" name="Picture 2" descr="сканирование0017"/>
          <p:cNvPicPr>
            <a:picLocks noChangeAspect="1" noChangeArrowheads="1"/>
          </p:cNvPicPr>
          <p:nvPr/>
        </p:nvPicPr>
        <p:blipFill>
          <a:blip r:embed="rId2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488" y="1357298"/>
            <a:ext cx="3429024" cy="4500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81075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0070C0"/>
                </a:solidFill>
                <a:effectLst/>
              </a:rPr>
              <a:t>Не </a:t>
            </a:r>
            <a:r>
              <a:rPr lang="ru-RU" sz="2800" b="1" i="1" dirty="0">
                <a:solidFill>
                  <a:srgbClr val="0070C0"/>
                </a:solidFill>
                <a:effectLst/>
              </a:rPr>
              <a:t>глаз видит, не ухо слышит, не нос ощущает, а мозг</a:t>
            </a:r>
            <a:r>
              <a:rPr lang="ru-RU" sz="2800" b="1" i="1" dirty="0" smtClean="0">
                <a:solidFill>
                  <a:srgbClr val="0070C0"/>
                </a:solidFill>
                <a:effectLst/>
              </a:rPr>
              <a:t>!</a:t>
            </a:r>
            <a:endParaRPr lang="ru-RU" sz="2800" b="1" i="1" dirty="0">
              <a:solidFill>
                <a:srgbClr val="0070C0"/>
              </a:solidFill>
              <a:effectLst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08050"/>
            <a:ext cx="9144000" cy="3457575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2000" b="1" dirty="0">
                <a:solidFill>
                  <a:srgbClr val="000066"/>
                </a:solidFill>
              </a:rPr>
              <a:t/>
            </a:r>
            <a:br>
              <a:rPr lang="ru-RU" sz="2000" b="1" dirty="0">
                <a:solidFill>
                  <a:srgbClr val="000066"/>
                </a:solidFill>
              </a:rPr>
            </a:br>
            <a:r>
              <a:rPr lang="ru-RU" sz="2400" b="1" dirty="0">
                <a:solidFill>
                  <a:srgbClr val="000066"/>
                </a:solidFill>
              </a:rPr>
              <a:t/>
            </a:r>
            <a:br>
              <a:rPr lang="ru-RU" sz="2400" b="1" dirty="0">
                <a:solidFill>
                  <a:srgbClr val="000066"/>
                </a:solidFill>
              </a:rPr>
            </a:br>
            <a:r>
              <a:rPr lang="ru-RU" sz="2400" b="1" dirty="0">
                <a:solidFill>
                  <a:srgbClr val="000066"/>
                </a:solidFill>
              </a:rPr>
              <a:t/>
            </a:r>
            <a:br>
              <a:rPr lang="ru-RU" sz="2400" b="1" dirty="0">
                <a:solidFill>
                  <a:srgbClr val="000066"/>
                </a:solidFill>
              </a:rPr>
            </a:br>
            <a:endParaRPr lang="ru-RU" sz="2400" b="1" dirty="0">
              <a:solidFill>
                <a:srgbClr val="000066"/>
              </a:solidFill>
            </a:endParaRPr>
          </a:p>
        </p:txBody>
      </p:sp>
      <p:pic>
        <p:nvPicPr>
          <p:cNvPr id="31750" name="Picture 6" descr="мозг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>
          <a:xfrm>
            <a:off x="1071538" y="1071546"/>
            <a:ext cx="6929486" cy="48577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advTm="28111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71480"/>
            <a:ext cx="84296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Органы, с помощью которых человек воспринимает или «чувствует» окружающий мир, называются </a:t>
            </a:r>
            <a:r>
              <a:rPr lang="ru-RU" sz="4800" b="1" i="1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органами чувств.</a:t>
            </a:r>
            <a:br>
              <a:rPr lang="ru-RU" sz="4800" b="1" i="1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</a:br>
            <a:endParaRPr lang="ru-RU" sz="4800" b="1" i="1" dirty="0">
              <a:ln w="18415" cmpd="sng">
                <a:solidFill>
                  <a:srgbClr val="7030A0"/>
                </a:solidFill>
                <a:prstDash val="solid"/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3" name="Picture 9" descr="feeli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488" y="3000372"/>
            <a:ext cx="3786214" cy="29797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57166"/>
            <a:ext cx="818388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Автор: Здорова Г.А. ГБОУ НСО ОЦДК</a:t>
            </a:r>
            <a:br>
              <a:rPr lang="ru-RU" sz="2800" b="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Интернет ресурсы</a:t>
            </a:r>
            <a:endParaRPr lang="ru-RU" sz="28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6072206"/>
            <a:ext cx="835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Г. Новосибирск</a:t>
            </a:r>
            <a:endParaRPr lang="ru-RU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1285860"/>
            <a:ext cx="8072494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http://900igr.net/datai/okruzhajuschij-mir/Mir-chuvstv/0002-001-Glaza-organ-zrenija.jpg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http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://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accent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yogagimalai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files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accent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wordpress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/2012/03/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feeling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jpg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http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://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accent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sdorov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accent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ru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/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attachments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/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Image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/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accent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risunok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76.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accent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png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template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generic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http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://900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accent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igr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net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/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accent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kartinki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/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accent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okruzhajuschij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accent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mir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/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accent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Urok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accent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Organy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accent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chuvstv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/011-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accent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Kozha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html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http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://900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accent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igr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net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/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accent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fotografii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/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accent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okruzhajuschij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accent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mir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/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accent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CHelovek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accent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organy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accent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chuvstv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/007-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accent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Ushi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organ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accent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slukha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html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http://chpz.ru/?cat=13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Мои документы\ОЦДК\СОЧИ\АЗБУКА ЗДОРОВЬЯ\ДЛЯ АЗБУКИ ЗДОРОВЬЯ\0003-003-Glaz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14290"/>
            <a:ext cx="8667779" cy="6500834"/>
          </a:xfrm>
          <a:prstGeom prst="rect">
            <a:avLst/>
          </a:prstGeom>
          <a:noFill/>
        </p:spPr>
      </p:pic>
      <p:pic>
        <p:nvPicPr>
          <p:cNvPr id="3" name="Picture 2" descr="http://www.korsikanec.ru/images/aibolit-1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6644" y="571480"/>
            <a:ext cx="140335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Мои документы\ОЦДК\СОЧИ\АЗБУКА ЗДОРОВЬЯ\ДЛЯ АЗБУКИ ЗДОРОВЬЯ\15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571472" y="357166"/>
            <a:ext cx="7929618" cy="5857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71472" y="500042"/>
            <a:ext cx="8001056" cy="58046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Правила бережного отношения к зрению.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457200" algn="l"/>
              </a:tabLst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Умываться по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yтpaм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457200" algn="l"/>
              </a:tabLst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Смотреть телевизор не более 1-1,5 часов в день. 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457200" algn="l"/>
              </a:tabLst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Сидеть не ближе 3 м от телевизора. 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457200" algn="l"/>
              </a:tabLst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 читать лежа. 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457200" algn="l"/>
              </a:tabLst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 читать в транспорте. 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457200" algn="l"/>
              </a:tabLst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Оберегать глаза от попаданий в них инородных предметов. 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457200" algn="l"/>
              </a:tabLst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 тереть глаза грязными руками.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457200" algn="l"/>
              </a:tabLst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При чтении и письме свет должен освещать страницу слева. 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457200" algn="l"/>
              </a:tabLst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Расстояние от глаз до текста рекомендуется 30-35 см. 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457200" algn="l"/>
              </a:tabLst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Употреблять в пищу достаточное количество растительных продуктов (морковь, лук, петрушку, помидоры, сладкий красный перец). 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457200" algn="l"/>
              </a:tabLst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Делать гимнастику для глаз. 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457200" algn="l"/>
              </a:tabLst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Укреплять глаза, глядя на восходящее (заходящее) солнце. 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http://www.korsikanec.ru/images/aibolit-1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2330" y="1142984"/>
            <a:ext cx="140335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0075" y="427038"/>
            <a:ext cx="3041650" cy="2376487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013" y="3571875"/>
            <a:ext cx="4400550" cy="2682875"/>
          </a:xfrm>
          <a:prstGeom prst="rect">
            <a:avLst/>
          </a:prstGeom>
          <a:noFill/>
        </p:spPr>
      </p:pic>
      <p:sp>
        <p:nvSpPr>
          <p:cNvPr id="10" name="Умножение 9"/>
          <p:cNvSpPr/>
          <p:nvPr/>
        </p:nvSpPr>
        <p:spPr>
          <a:xfrm>
            <a:off x="1285875" y="3857625"/>
            <a:ext cx="2200275" cy="177165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6013" y="3140075"/>
            <a:ext cx="4327525" cy="3541713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50" y="354013"/>
            <a:ext cx="2516188" cy="2535237"/>
          </a:xfrm>
          <a:prstGeom prst="rect">
            <a:avLst/>
          </a:prstGeom>
          <a:noFill/>
        </p:spPr>
      </p:pic>
      <p:pic>
        <p:nvPicPr>
          <p:cNvPr id="14" name="Прямая со стрелкой 13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3" y="2078038"/>
            <a:ext cx="3719512" cy="2146300"/>
          </a:xfrm>
          <a:prstGeom prst="rect">
            <a:avLst/>
          </a:prstGeom>
          <a:noFill/>
        </p:spPr>
      </p:pic>
      <p:grpSp>
        <p:nvGrpSpPr>
          <p:cNvPr id="2" name="Стрелка вправо 16"/>
          <p:cNvGrpSpPr>
            <a:grpSpLocks/>
          </p:cNvGrpSpPr>
          <p:nvPr/>
        </p:nvGrpSpPr>
        <p:grpSpPr bwMode="auto">
          <a:xfrm>
            <a:off x="5735638" y="1163638"/>
            <a:ext cx="1274762" cy="903287"/>
            <a:chOff x="3613" y="733"/>
            <a:chExt cx="803" cy="569"/>
          </a:xfrm>
        </p:grpSpPr>
        <p:pic>
          <p:nvPicPr>
            <p:cNvPr id="27656" name="Стрелка вправо 16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613" y="733"/>
              <a:ext cx="803" cy="569"/>
            </a:xfrm>
            <a:prstGeom prst="rect">
              <a:avLst/>
            </a:prstGeom>
            <a:noFill/>
          </p:spPr>
        </p:pic>
        <p:sp>
          <p:nvSpPr>
            <p:cNvPr id="27657" name="Text Box 9"/>
            <p:cNvSpPr txBox="1">
              <a:spLocks noChangeArrowheads="1"/>
            </p:cNvSpPr>
            <p:nvPr/>
          </p:nvSpPr>
          <p:spPr bwMode="auto">
            <a:xfrm>
              <a:off x="3645" y="841"/>
              <a:ext cx="464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3" name="Стрелка вниз 19"/>
          <p:cNvGrpSpPr>
            <a:grpSpLocks/>
          </p:cNvGrpSpPr>
          <p:nvPr/>
        </p:nvGrpSpPr>
        <p:grpSpPr bwMode="auto">
          <a:xfrm>
            <a:off x="3376613" y="2163763"/>
            <a:ext cx="903287" cy="2060575"/>
            <a:chOff x="2127" y="1363"/>
            <a:chExt cx="569" cy="1298"/>
          </a:xfrm>
        </p:grpSpPr>
        <p:pic>
          <p:nvPicPr>
            <p:cNvPr id="27659" name="Стрелка вниз 19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127" y="1363"/>
              <a:ext cx="569" cy="1298"/>
            </a:xfrm>
            <a:prstGeom prst="rect">
              <a:avLst/>
            </a:prstGeom>
            <a:noFill/>
          </p:spPr>
        </p:pic>
        <p:sp>
          <p:nvSpPr>
            <p:cNvPr id="27660" name="Text Box 12"/>
            <p:cNvSpPr txBox="1">
              <a:spLocks noChangeArrowheads="1"/>
            </p:cNvSpPr>
            <p:nvPr/>
          </p:nvSpPr>
          <p:spPr bwMode="auto">
            <a:xfrm>
              <a:off x="2236" y="1395"/>
              <a:ext cx="153" cy="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4" name="Стрелка вниз 21"/>
          <p:cNvGrpSpPr>
            <a:grpSpLocks/>
          </p:cNvGrpSpPr>
          <p:nvPr/>
        </p:nvGrpSpPr>
        <p:grpSpPr bwMode="auto">
          <a:xfrm>
            <a:off x="5022850" y="2163763"/>
            <a:ext cx="901700" cy="2060575"/>
            <a:chOff x="3164" y="1363"/>
            <a:chExt cx="568" cy="1298"/>
          </a:xfrm>
        </p:grpSpPr>
        <p:pic>
          <p:nvPicPr>
            <p:cNvPr id="27662" name="Стрелка вниз 21"/>
            <p:cNvPicPr>
              <a:picLocks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164" y="1363"/>
              <a:ext cx="568" cy="1298"/>
            </a:xfrm>
            <a:prstGeom prst="rect">
              <a:avLst/>
            </a:prstGeom>
            <a:noFill/>
          </p:spPr>
        </p:pic>
        <p:sp>
          <p:nvSpPr>
            <p:cNvPr id="27663" name="Text Box 15"/>
            <p:cNvSpPr txBox="1">
              <a:spLocks noChangeArrowheads="1"/>
            </p:cNvSpPr>
            <p:nvPr/>
          </p:nvSpPr>
          <p:spPr bwMode="auto">
            <a:xfrm>
              <a:off x="3271" y="1395"/>
              <a:ext cx="153" cy="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9700" y="285750"/>
            <a:ext cx="2616200" cy="2682875"/>
          </a:xfrm>
          <a:prstGeom prst="rect">
            <a:avLst/>
          </a:prstGeom>
          <a:noFill/>
        </p:spPr>
      </p:pic>
      <p:grpSp>
        <p:nvGrpSpPr>
          <p:cNvPr id="5" name="Стрелка влево 23"/>
          <p:cNvGrpSpPr>
            <a:grpSpLocks/>
          </p:cNvGrpSpPr>
          <p:nvPr/>
        </p:nvGrpSpPr>
        <p:grpSpPr bwMode="auto">
          <a:xfrm>
            <a:off x="2309813" y="1163638"/>
            <a:ext cx="1268412" cy="903287"/>
            <a:chOff x="1455" y="733"/>
            <a:chExt cx="799" cy="569"/>
          </a:xfrm>
        </p:grpSpPr>
        <p:pic>
          <p:nvPicPr>
            <p:cNvPr id="27666" name="Стрелка влево 23"/>
            <p:cNvPicPr>
              <a:picLocks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455" y="733"/>
              <a:ext cx="799" cy="569"/>
            </a:xfrm>
            <a:prstGeom prst="rect">
              <a:avLst/>
            </a:prstGeom>
            <a:noFill/>
          </p:spPr>
        </p:pic>
        <p:sp>
          <p:nvSpPr>
            <p:cNvPr id="27667" name="Text Box 19"/>
            <p:cNvSpPr txBox="1">
              <a:spLocks noChangeArrowheads="1"/>
            </p:cNvSpPr>
            <p:nvPr/>
          </p:nvSpPr>
          <p:spPr bwMode="auto">
            <a:xfrm>
              <a:off x="1561" y="841"/>
              <a:ext cx="464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G:\Мои документы\ОЦДК\СОЧИ\АЗБУКА ЗДОРОВЬЯ\ДЛЯ АЗБУКИ ЗДОРОВЬЯ\0004-004-Ush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57166"/>
            <a:ext cx="8643998" cy="6268661"/>
          </a:xfrm>
          <a:prstGeom prst="rect">
            <a:avLst/>
          </a:prstGeom>
          <a:noFill/>
        </p:spPr>
      </p:pic>
      <p:pic>
        <p:nvPicPr>
          <p:cNvPr id="3" name="Picture 2" descr="http://www.korsikanec.ru/images/aibolit-1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0892" y="714356"/>
            <a:ext cx="140335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G:\Мои документы\ОЦДК\СОЧИ\АЗБУКА ЗДОРОВЬЯ\ДЛЯ АЗБУКИ ЗДОРОВЬЯ\organ_sluh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857232"/>
            <a:ext cx="6858048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4.7|5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7|11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848</TotalTime>
  <Words>496</Words>
  <Application>Microsoft Office PowerPoint</Application>
  <PresentationFormat>Экран (4:3)</PresentationFormat>
  <Paragraphs>66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Аспект</vt:lpstr>
      <vt:lpstr>Презентация PowerPoint</vt:lpstr>
      <vt:lpstr>Человек познаёт окружающий мир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АЗБУКА ЖЕСТОВ</vt:lpstr>
      <vt:lpstr>Я МОГУ «СКАЗАТЬ» СВОЁ ИМЯ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КНИГИ ДЛЯ СЛЕПЫХ</vt:lpstr>
      <vt:lpstr>АЗБУКА  ДЛЯ СЛЕПЫХ</vt:lpstr>
      <vt:lpstr>ЧИТАЕМ ПАЛЬЧИКАМИ</vt:lpstr>
      <vt:lpstr> Особенности кожи.   </vt:lpstr>
      <vt:lpstr>Презентация PowerPoint</vt:lpstr>
      <vt:lpstr>Верхний слой дермы определяет папиллярный узор кожи пальцев и ладони.</vt:lpstr>
      <vt:lpstr>Презентация PowerPoint</vt:lpstr>
      <vt:lpstr>Презентация PowerPoint</vt:lpstr>
      <vt:lpstr>Нервные окончания – пути передачи сигнала от каждого органа к командному пункту - мозгу</vt:lpstr>
      <vt:lpstr>Не глаз видит, не ухо слышит, не нос ощущает, а мозг!</vt:lpstr>
      <vt:lpstr>Автор: Здорова Г.А. ГБОУ НСО ОЦДК Интернет ресурсы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dns</dc:creator>
  <cp:lastModifiedBy>dns</cp:lastModifiedBy>
  <cp:revision>81</cp:revision>
  <dcterms:modified xsi:type="dcterms:W3CDTF">2016-11-26T08:51:26Z</dcterms:modified>
</cp:coreProperties>
</file>