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77" r:id="rId3"/>
    <p:sldId id="261" r:id="rId4"/>
    <p:sldId id="263" r:id="rId5"/>
    <p:sldId id="284" r:id="rId6"/>
    <p:sldId id="278" r:id="rId7"/>
    <p:sldId id="266" r:id="rId8"/>
    <p:sldId id="267" r:id="rId9"/>
    <p:sldId id="275" r:id="rId10"/>
    <p:sldId id="285" r:id="rId11"/>
    <p:sldId id="286" r:id="rId12"/>
    <p:sldId id="268" r:id="rId13"/>
    <p:sldId id="269" r:id="rId14"/>
    <p:sldId id="270" r:id="rId15"/>
    <p:sldId id="283" r:id="rId16"/>
    <p:sldId id="279" r:id="rId17"/>
    <p:sldId id="288" r:id="rId18"/>
    <p:sldId id="291" r:id="rId19"/>
    <p:sldId id="289" r:id="rId20"/>
    <p:sldId id="271" r:id="rId21"/>
    <p:sldId id="292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6EAFE"/>
    <a:srgbClr val="B8E5FE"/>
    <a:srgbClr val="33FF8F"/>
    <a:srgbClr val="B17ED8"/>
    <a:srgbClr val="FF61D6"/>
    <a:srgbClr val="CC0099"/>
    <a:srgbClr val="FF8585"/>
    <a:srgbClr val="FF9900"/>
    <a:srgbClr val="E68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60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71692-41FB-42EA-8C64-71AC9EB4B3DC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C11BE24-0BFC-4DF3-9C6B-FB354EAC56A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</a:rPr>
            <a:t>Уникальность</a:t>
          </a:r>
          <a:endParaRPr lang="ru-RU" sz="2000" dirty="0">
            <a:solidFill>
              <a:srgbClr val="002060"/>
            </a:solidFill>
          </a:endParaRPr>
        </a:p>
      </dgm:t>
    </dgm:pt>
    <dgm:pt modelId="{1B17F276-9062-4962-8774-5E089DC7A9EA}" type="parTrans" cxnId="{CAD2C815-0C4C-4D8C-9BAF-A212DBDA0A07}">
      <dgm:prSet/>
      <dgm:spPr/>
      <dgm:t>
        <a:bodyPr/>
        <a:lstStyle/>
        <a:p>
          <a:endParaRPr lang="ru-RU"/>
        </a:p>
      </dgm:t>
    </dgm:pt>
    <dgm:pt modelId="{BDA765A8-117A-42BD-9C40-60D205557F44}" type="sibTrans" cxnId="{CAD2C815-0C4C-4D8C-9BAF-A212DBDA0A07}">
      <dgm:prSet/>
      <dgm:spPr/>
      <dgm:t>
        <a:bodyPr/>
        <a:lstStyle/>
        <a:p>
          <a:endParaRPr lang="ru-RU"/>
        </a:p>
      </dgm:t>
    </dgm:pt>
    <dgm:pt modelId="{05518CC2-E80A-43F2-818D-6A2F98ADB852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</a:rPr>
            <a:t>Удобство в работе</a:t>
          </a:r>
          <a:endParaRPr lang="ru-RU" sz="2000" dirty="0">
            <a:solidFill>
              <a:srgbClr val="002060"/>
            </a:solidFill>
          </a:endParaRPr>
        </a:p>
      </dgm:t>
    </dgm:pt>
    <dgm:pt modelId="{A4471AF8-045C-4E2B-9766-A7A39A39C7D9}" type="parTrans" cxnId="{720B01F0-6810-4807-88AC-8EF4AB103858}">
      <dgm:prSet/>
      <dgm:spPr/>
      <dgm:t>
        <a:bodyPr/>
        <a:lstStyle/>
        <a:p>
          <a:endParaRPr lang="ru-RU"/>
        </a:p>
      </dgm:t>
    </dgm:pt>
    <dgm:pt modelId="{9AEB99F6-0D9C-4D44-8DC3-7F5C3329B784}" type="sibTrans" cxnId="{720B01F0-6810-4807-88AC-8EF4AB103858}">
      <dgm:prSet/>
      <dgm:spPr/>
      <dgm:t>
        <a:bodyPr/>
        <a:lstStyle/>
        <a:p>
          <a:endParaRPr lang="ru-RU"/>
        </a:p>
      </dgm:t>
    </dgm:pt>
    <dgm:pt modelId="{282CF0DC-2598-4C68-BD73-8DBBC12C07E3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</a:rPr>
            <a:t>Грамотность с </a:t>
          </a:r>
          <a:br>
            <a:rPr lang="ru-RU" sz="2000" dirty="0" smtClean="0">
              <a:solidFill>
                <a:srgbClr val="002060"/>
              </a:solidFill>
            </a:rPr>
          </a:br>
          <a:r>
            <a:rPr lang="ru-RU" sz="2000" dirty="0" smtClean="0">
              <a:solidFill>
                <a:srgbClr val="002060"/>
              </a:solidFill>
            </a:rPr>
            <a:t>точки зрения русского языка</a:t>
          </a:r>
          <a:endParaRPr lang="ru-RU" sz="1100" dirty="0">
            <a:solidFill>
              <a:srgbClr val="002060"/>
            </a:solidFill>
          </a:endParaRPr>
        </a:p>
      </dgm:t>
    </dgm:pt>
    <dgm:pt modelId="{68E84371-CBA3-4A30-8092-659BF4DE64A8}" type="parTrans" cxnId="{3F727E2C-ED63-4C66-AFB1-286362D9BEC3}">
      <dgm:prSet/>
      <dgm:spPr/>
      <dgm:t>
        <a:bodyPr/>
        <a:lstStyle/>
        <a:p>
          <a:endParaRPr lang="ru-RU"/>
        </a:p>
      </dgm:t>
    </dgm:pt>
    <dgm:pt modelId="{EEE834B5-39F2-4476-BAFF-14E359237BEA}" type="sibTrans" cxnId="{3F727E2C-ED63-4C66-AFB1-286362D9BEC3}">
      <dgm:prSet/>
      <dgm:spPr/>
      <dgm:t>
        <a:bodyPr/>
        <a:lstStyle/>
        <a:p>
          <a:endParaRPr lang="ru-RU"/>
        </a:p>
      </dgm:t>
    </dgm:pt>
    <dgm:pt modelId="{3F417081-44EA-4CD5-9A99-9DE70CA870CB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</a:rPr>
            <a:t>Отсутствие лишней информации и пустых страниц</a:t>
          </a:r>
          <a:endParaRPr lang="ru-RU" sz="2000" dirty="0">
            <a:solidFill>
              <a:srgbClr val="002060"/>
            </a:solidFill>
          </a:endParaRPr>
        </a:p>
      </dgm:t>
    </dgm:pt>
    <dgm:pt modelId="{DE0E2ADA-FD82-44DC-B5B5-8C91848BA78D}" type="parTrans" cxnId="{667FDE3C-ECBC-4A74-900D-0A2CD7F8CB5E}">
      <dgm:prSet/>
      <dgm:spPr/>
      <dgm:t>
        <a:bodyPr/>
        <a:lstStyle/>
        <a:p>
          <a:endParaRPr lang="ru-RU"/>
        </a:p>
      </dgm:t>
    </dgm:pt>
    <dgm:pt modelId="{34B68E86-5597-414D-AA76-1F49E8C6C7BA}" type="sibTrans" cxnId="{667FDE3C-ECBC-4A74-900D-0A2CD7F8CB5E}">
      <dgm:prSet/>
      <dgm:spPr/>
      <dgm:t>
        <a:bodyPr/>
        <a:lstStyle/>
        <a:p>
          <a:endParaRPr lang="ru-RU"/>
        </a:p>
      </dgm:t>
    </dgm:pt>
    <dgm:pt modelId="{6ECA2A08-83DF-4108-9EBC-4BDC9C2AFD04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</a:rPr>
            <a:t>Правильное оформление главной страницы</a:t>
          </a:r>
          <a:endParaRPr lang="ru-RU" sz="2000" dirty="0">
            <a:solidFill>
              <a:srgbClr val="002060"/>
            </a:solidFill>
          </a:endParaRPr>
        </a:p>
      </dgm:t>
    </dgm:pt>
    <dgm:pt modelId="{11B2834C-5E6E-4F88-8811-9485BA21B8BC}" type="parTrans" cxnId="{E4D6D489-FD2B-4E56-B730-A9F37B5D3347}">
      <dgm:prSet/>
      <dgm:spPr/>
      <dgm:t>
        <a:bodyPr/>
        <a:lstStyle/>
        <a:p>
          <a:endParaRPr lang="ru-RU"/>
        </a:p>
      </dgm:t>
    </dgm:pt>
    <dgm:pt modelId="{FE91A944-4F48-42CA-AF56-77194F35F717}" type="sibTrans" cxnId="{E4D6D489-FD2B-4E56-B730-A9F37B5D3347}">
      <dgm:prSet/>
      <dgm:spPr/>
      <dgm:t>
        <a:bodyPr/>
        <a:lstStyle/>
        <a:p>
          <a:endParaRPr lang="ru-RU"/>
        </a:p>
      </dgm:t>
    </dgm:pt>
    <dgm:pt modelId="{C9807479-0961-4726-BE56-3C83A9132F17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</a:rPr>
            <a:t>Систематическое обновление информации </a:t>
          </a:r>
          <a:endParaRPr lang="ru-RU" sz="2000" dirty="0">
            <a:solidFill>
              <a:srgbClr val="002060"/>
            </a:solidFill>
          </a:endParaRPr>
        </a:p>
      </dgm:t>
    </dgm:pt>
    <dgm:pt modelId="{E8B416BC-DA35-402C-A1F0-3FF467A5213D}" type="parTrans" cxnId="{175961E0-6B04-4186-8023-3B4B3F924459}">
      <dgm:prSet/>
      <dgm:spPr/>
      <dgm:t>
        <a:bodyPr/>
        <a:lstStyle/>
        <a:p>
          <a:endParaRPr lang="ru-RU"/>
        </a:p>
      </dgm:t>
    </dgm:pt>
    <dgm:pt modelId="{52324F40-E7CC-446B-9EF6-54636C40FCFB}" type="sibTrans" cxnId="{175961E0-6B04-4186-8023-3B4B3F924459}">
      <dgm:prSet/>
      <dgm:spPr/>
      <dgm:t>
        <a:bodyPr/>
        <a:lstStyle/>
        <a:p>
          <a:endParaRPr lang="ru-RU"/>
        </a:p>
      </dgm:t>
    </dgm:pt>
    <dgm:pt modelId="{2E6E1CD6-81FE-488D-B812-CFA7245B9B80}" type="pres">
      <dgm:prSet presAssocID="{0C771692-41FB-42EA-8C64-71AC9EB4B3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43B6C7-F1D6-4CB4-9C80-EFAFF8DA967C}" type="pres">
      <dgm:prSet presAssocID="{2C11BE24-0BFC-4DF3-9C6B-FB354EAC56A5}" presName="circ1" presStyleLbl="vennNode1" presStyleIdx="0" presStyleCnt="6"/>
      <dgm:spPr/>
    </dgm:pt>
    <dgm:pt modelId="{5AD5C068-038E-438A-8887-8AEE20318582}" type="pres">
      <dgm:prSet presAssocID="{2C11BE24-0BFC-4DF3-9C6B-FB354EAC56A5}" presName="circ1Tx" presStyleLbl="revTx" presStyleIdx="0" presStyleCnt="0" custScaleX="160279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422E812-2719-476C-99DF-630C4750E146}" type="pres">
      <dgm:prSet presAssocID="{05518CC2-E80A-43F2-818D-6A2F98ADB852}" presName="circ2" presStyleLbl="vennNode1" presStyleIdx="1" presStyleCnt="6"/>
      <dgm:spPr/>
    </dgm:pt>
    <dgm:pt modelId="{52A80555-1DD0-4560-8DCA-45F481712466}" type="pres">
      <dgm:prSet presAssocID="{05518CC2-E80A-43F2-818D-6A2F98ADB852}" presName="circ2Tx" presStyleLbl="revTx" presStyleIdx="0" presStyleCnt="0" custScaleX="1277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58BCA3-E1A8-4EA7-9D22-99AE4B8810B2}" type="pres">
      <dgm:prSet presAssocID="{282CF0DC-2598-4C68-BD73-8DBBC12C07E3}" presName="circ3" presStyleLbl="vennNode1" presStyleIdx="2" presStyleCnt="6"/>
      <dgm:spPr/>
    </dgm:pt>
    <dgm:pt modelId="{9E2CFF08-5CBB-41FD-AF3F-DB0D20758CA8}" type="pres">
      <dgm:prSet presAssocID="{282CF0DC-2598-4C68-BD73-8DBBC12C07E3}" presName="circ3Tx" presStyleLbl="revTx" presStyleIdx="0" presStyleCnt="0" custScaleX="177342" custLinFactNeighborX="68718" custLinFactNeighborY="-3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1A67D-D8A3-404D-AB95-4CE4C85E9E24}" type="pres">
      <dgm:prSet presAssocID="{3F417081-44EA-4CD5-9A99-9DE70CA870CB}" presName="circ4" presStyleLbl="vennNode1" presStyleIdx="3" presStyleCnt="6"/>
      <dgm:spPr/>
    </dgm:pt>
    <dgm:pt modelId="{D88C89C6-46F2-418B-85E9-6271A3FC69B9}" type="pres">
      <dgm:prSet presAssocID="{3F417081-44EA-4CD5-9A99-9DE70CA870CB}" presName="circ4Tx" presStyleLbl="revTx" presStyleIdx="0" presStyleCnt="0" custScaleX="160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25185-A482-41AC-B01A-BBA3DB7BF587}" type="pres">
      <dgm:prSet presAssocID="{6ECA2A08-83DF-4108-9EBC-4BDC9C2AFD04}" presName="circ5" presStyleLbl="vennNode1" presStyleIdx="4" presStyleCnt="6"/>
      <dgm:spPr/>
    </dgm:pt>
    <dgm:pt modelId="{9B1B3935-09F2-4EC6-87FC-4F2D0D43A440}" type="pres">
      <dgm:prSet presAssocID="{6ECA2A08-83DF-4108-9EBC-4BDC9C2AFD04}" presName="circ5Tx" presStyleLbl="revTx" presStyleIdx="0" presStyleCnt="0" custScaleX="156794" custLinFactNeighborX="-34540" custLinFactNeighborY="-5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DF5150-EAC1-4594-8ED1-4E8DE83B3574}" type="pres">
      <dgm:prSet presAssocID="{C9807479-0961-4726-BE56-3C83A9132F17}" presName="circ6" presStyleLbl="vennNode1" presStyleIdx="5" presStyleCnt="6"/>
      <dgm:spPr/>
    </dgm:pt>
    <dgm:pt modelId="{202A60B0-C8A2-4DAA-B78B-74C0D355C503}" type="pres">
      <dgm:prSet presAssocID="{C9807479-0961-4726-BE56-3C83A9132F17}" presName="circ6Tx" presStyleLbl="revTx" presStyleIdx="0" presStyleCnt="0" custScaleX="215057" custLinFactNeighborX="-54186" custLinFactNeighborY="3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D373F-E352-4151-A609-7BE6D323818C}" type="presOf" srcId="{05518CC2-E80A-43F2-818D-6A2F98ADB852}" destId="{52A80555-1DD0-4560-8DCA-45F481712466}" srcOrd="0" destOrd="0" presId="urn:microsoft.com/office/officeart/2005/8/layout/venn1"/>
    <dgm:cxn modelId="{E21CD4A3-4A94-474D-BB69-ED2973FC4CD5}" type="presOf" srcId="{2C11BE24-0BFC-4DF3-9C6B-FB354EAC56A5}" destId="{5AD5C068-038E-438A-8887-8AEE20318582}" srcOrd="0" destOrd="0" presId="urn:microsoft.com/office/officeart/2005/8/layout/venn1"/>
    <dgm:cxn modelId="{175961E0-6B04-4186-8023-3B4B3F924459}" srcId="{0C771692-41FB-42EA-8C64-71AC9EB4B3DC}" destId="{C9807479-0961-4726-BE56-3C83A9132F17}" srcOrd="5" destOrd="0" parTransId="{E8B416BC-DA35-402C-A1F0-3FF467A5213D}" sibTransId="{52324F40-E7CC-446B-9EF6-54636C40FCFB}"/>
    <dgm:cxn modelId="{667FDE3C-ECBC-4A74-900D-0A2CD7F8CB5E}" srcId="{0C771692-41FB-42EA-8C64-71AC9EB4B3DC}" destId="{3F417081-44EA-4CD5-9A99-9DE70CA870CB}" srcOrd="3" destOrd="0" parTransId="{DE0E2ADA-FD82-44DC-B5B5-8C91848BA78D}" sibTransId="{34B68E86-5597-414D-AA76-1F49E8C6C7BA}"/>
    <dgm:cxn modelId="{CAD2C815-0C4C-4D8C-9BAF-A212DBDA0A07}" srcId="{0C771692-41FB-42EA-8C64-71AC9EB4B3DC}" destId="{2C11BE24-0BFC-4DF3-9C6B-FB354EAC56A5}" srcOrd="0" destOrd="0" parTransId="{1B17F276-9062-4962-8774-5E089DC7A9EA}" sibTransId="{BDA765A8-117A-42BD-9C40-60D205557F44}"/>
    <dgm:cxn modelId="{F3E7A0D0-332A-45B0-8186-A72EBB33E9C6}" type="presOf" srcId="{0C771692-41FB-42EA-8C64-71AC9EB4B3DC}" destId="{2E6E1CD6-81FE-488D-B812-CFA7245B9B80}" srcOrd="0" destOrd="0" presId="urn:microsoft.com/office/officeart/2005/8/layout/venn1"/>
    <dgm:cxn modelId="{720B01F0-6810-4807-88AC-8EF4AB103858}" srcId="{0C771692-41FB-42EA-8C64-71AC9EB4B3DC}" destId="{05518CC2-E80A-43F2-818D-6A2F98ADB852}" srcOrd="1" destOrd="0" parTransId="{A4471AF8-045C-4E2B-9766-A7A39A39C7D9}" sibTransId="{9AEB99F6-0D9C-4D44-8DC3-7F5C3329B784}"/>
    <dgm:cxn modelId="{3F727E2C-ED63-4C66-AFB1-286362D9BEC3}" srcId="{0C771692-41FB-42EA-8C64-71AC9EB4B3DC}" destId="{282CF0DC-2598-4C68-BD73-8DBBC12C07E3}" srcOrd="2" destOrd="0" parTransId="{68E84371-CBA3-4A30-8092-659BF4DE64A8}" sibTransId="{EEE834B5-39F2-4476-BAFF-14E359237BEA}"/>
    <dgm:cxn modelId="{AEC66AC6-A61A-4C4A-9DAA-A46F6D08C27D}" type="presOf" srcId="{3F417081-44EA-4CD5-9A99-9DE70CA870CB}" destId="{D88C89C6-46F2-418B-85E9-6271A3FC69B9}" srcOrd="0" destOrd="0" presId="urn:microsoft.com/office/officeart/2005/8/layout/venn1"/>
    <dgm:cxn modelId="{8D35DD89-1197-4191-B4E7-27B5E3D07FE8}" type="presOf" srcId="{282CF0DC-2598-4C68-BD73-8DBBC12C07E3}" destId="{9E2CFF08-5CBB-41FD-AF3F-DB0D20758CA8}" srcOrd="0" destOrd="0" presId="urn:microsoft.com/office/officeart/2005/8/layout/venn1"/>
    <dgm:cxn modelId="{544D5ED9-BBE8-4BDD-8E79-067B93470153}" type="presOf" srcId="{6ECA2A08-83DF-4108-9EBC-4BDC9C2AFD04}" destId="{9B1B3935-09F2-4EC6-87FC-4F2D0D43A440}" srcOrd="0" destOrd="0" presId="urn:microsoft.com/office/officeart/2005/8/layout/venn1"/>
    <dgm:cxn modelId="{6A537098-58A7-49E0-AB1C-BDE2479AC5B8}" type="presOf" srcId="{C9807479-0961-4726-BE56-3C83A9132F17}" destId="{202A60B0-C8A2-4DAA-B78B-74C0D355C503}" srcOrd="0" destOrd="0" presId="urn:microsoft.com/office/officeart/2005/8/layout/venn1"/>
    <dgm:cxn modelId="{E4D6D489-FD2B-4E56-B730-A9F37B5D3347}" srcId="{0C771692-41FB-42EA-8C64-71AC9EB4B3DC}" destId="{6ECA2A08-83DF-4108-9EBC-4BDC9C2AFD04}" srcOrd="4" destOrd="0" parTransId="{11B2834C-5E6E-4F88-8811-9485BA21B8BC}" sibTransId="{FE91A944-4F48-42CA-AF56-77194F35F717}"/>
    <dgm:cxn modelId="{2F4989A2-6688-401D-91E6-A3A646FE157C}" type="presParOf" srcId="{2E6E1CD6-81FE-488D-B812-CFA7245B9B80}" destId="{1143B6C7-F1D6-4CB4-9C80-EFAFF8DA967C}" srcOrd="0" destOrd="0" presId="urn:microsoft.com/office/officeart/2005/8/layout/venn1"/>
    <dgm:cxn modelId="{3E134673-DD5A-4296-8CAC-8127152530CA}" type="presParOf" srcId="{2E6E1CD6-81FE-488D-B812-CFA7245B9B80}" destId="{5AD5C068-038E-438A-8887-8AEE20318582}" srcOrd="1" destOrd="0" presId="urn:microsoft.com/office/officeart/2005/8/layout/venn1"/>
    <dgm:cxn modelId="{2A9E8251-6C1D-4844-BD3E-80D8BDBA2F62}" type="presParOf" srcId="{2E6E1CD6-81FE-488D-B812-CFA7245B9B80}" destId="{C422E812-2719-476C-99DF-630C4750E146}" srcOrd="2" destOrd="0" presId="urn:microsoft.com/office/officeart/2005/8/layout/venn1"/>
    <dgm:cxn modelId="{AF76FA10-8F18-49B2-84F6-020A7AB7B6EC}" type="presParOf" srcId="{2E6E1CD6-81FE-488D-B812-CFA7245B9B80}" destId="{52A80555-1DD0-4560-8DCA-45F481712466}" srcOrd="3" destOrd="0" presId="urn:microsoft.com/office/officeart/2005/8/layout/venn1"/>
    <dgm:cxn modelId="{CF705026-C502-4D85-9621-F427DFD88CED}" type="presParOf" srcId="{2E6E1CD6-81FE-488D-B812-CFA7245B9B80}" destId="{D058BCA3-E1A8-4EA7-9D22-99AE4B8810B2}" srcOrd="4" destOrd="0" presId="urn:microsoft.com/office/officeart/2005/8/layout/venn1"/>
    <dgm:cxn modelId="{74DE2414-90BF-4045-B8C8-6E2911E5C05A}" type="presParOf" srcId="{2E6E1CD6-81FE-488D-B812-CFA7245B9B80}" destId="{9E2CFF08-5CBB-41FD-AF3F-DB0D20758CA8}" srcOrd="5" destOrd="0" presId="urn:microsoft.com/office/officeart/2005/8/layout/venn1"/>
    <dgm:cxn modelId="{72300851-60A3-4E48-8193-9804217483F1}" type="presParOf" srcId="{2E6E1CD6-81FE-488D-B812-CFA7245B9B80}" destId="{EAC1A67D-D8A3-404D-AB95-4CE4C85E9E24}" srcOrd="6" destOrd="0" presId="urn:microsoft.com/office/officeart/2005/8/layout/venn1"/>
    <dgm:cxn modelId="{682C8BCC-22FB-47F6-ABB0-683C6865B2C1}" type="presParOf" srcId="{2E6E1CD6-81FE-488D-B812-CFA7245B9B80}" destId="{D88C89C6-46F2-418B-85E9-6271A3FC69B9}" srcOrd="7" destOrd="0" presId="urn:microsoft.com/office/officeart/2005/8/layout/venn1"/>
    <dgm:cxn modelId="{B2B2518B-6BBC-4511-9D44-FAA407B8CD8A}" type="presParOf" srcId="{2E6E1CD6-81FE-488D-B812-CFA7245B9B80}" destId="{44E25185-A482-41AC-B01A-BBA3DB7BF587}" srcOrd="8" destOrd="0" presId="urn:microsoft.com/office/officeart/2005/8/layout/venn1"/>
    <dgm:cxn modelId="{CB57FF3F-6ABF-4EEB-81EF-1ABA1EBE0F82}" type="presParOf" srcId="{2E6E1CD6-81FE-488D-B812-CFA7245B9B80}" destId="{9B1B3935-09F2-4EC6-87FC-4F2D0D43A440}" srcOrd="9" destOrd="0" presId="urn:microsoft.com/office/officeart/2005/8/layout/venn1"/>
    <dgm:cxn modelId="{5B108E30-B3A9-4986-A353-A45687CAD816}" type="presParOf" srcId="{2E6E1CD6-81FE-488D-B812-CFA7245B9B80}" destId="{2EDF5150-EAC1-4594-8ED1-4E8DE83B3574}" srcOrd="10" destOrd="0" presId="urn:microsoft.com/office/officeart/2005/8/layout/venn1"/>
    <dgm:cxn modelId="{EE2865E1-80EA-4445-B033-729D39B78E81}" type="presParOf" srcId="{2E6E1CD6-81FE-488D-B812-CFA7245B9B80}" destId="{202A60B0-C8A2-4DAA-B78B-74C0D355C50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EF4C7-FA4B-46AD-B174-EDB9D56F976B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13419-DD4D-4AA1-AA2A-2E51D57DD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972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13419-DD4D-4AA1-AA2A-2E51D57DDD7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626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mi.ru/" TargetMode="External"/><Relationship Id="rId3" Type="http://schemas.openxmlformats.org/officeDocument/2006/relationships/hyperlink" Target="http://ru.jimdo.com/" TargetMode="External"/><Relationship Id="rId7" Type="http://schemas.openxmlformats.org/officeDocument/2006/relationships/hyperlink" Target="https://ukit.com/ru" TargetMode="External"/><Relationship Id="rId12" Type="http://schemas.microsoft.com/office/2007/relationships/hdphoto" Target="../media/hdphoto5.wdp"/><Relationship Id="rId2" Type="http://schemas.openxmlformats.org/officeDocument/2006/relationships/hyperlink" Target="http://www.wix.com/my-account/sit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coz.ru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a5.ru/" TargetMode="External"/><Relationship Id="rId10" Type="http://schemas.openxmlformats.org/officeDocument/2006/relationships/hyperlink" Target="http://cp.netfolio.ru/" TargetMode="External"/><Relationship Id="rId4" Type="http://schemas.openxmlformats.org/officeDocument/2006/relationships/hyperlink" Target="http://a2b2.ru/" TargetMode="External"/><Relationship Id="rId9" Type="http://schemas.openxmlformats.org/officeDocument/2006/relationships/hyperlink" Target="http://nethouse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6165304"/>
            <a:ext cx="3816424" cy="457200"/>
          </a:xfrm>
        </p:spPr>
        <p:txBody>
          <a:bodyPr>
            <a:normAutofit/>
          </a:bodyPr>
          <a:lstStyle/>
          <a:p>
            <a:r>
              <a:rPr lang="ru-RU" cap="none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Ленинск 2020 </a:t>
            </a:r>
            <a:r>
              <a:rPr lang="ru-RU" cap="none" spc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cap="none" spc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062209"/>
            <a:ext cx="6629400" cy="15932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/>
              <a:t>Рекомендации к созданию </a:t>
            </a:r>
            <a:r>
              <a:rPr lang="ru-RU" sz="2800" b="1" dirty="0" smtClean="0">
                <a:latin typeface="Book Antiqua" pitchFamily="18" charset="0"/>
              </a:rPr>
              <a:t>персонального</a:t>
            </a:r>
            <a:r>
              <a:rPr lang="ru-RU" sz="2800" b="1" dirty="0" smtClean="0"/>
              <a:t> сайта </a:t>
            </a:r>
            <a:r>
              <a:rPr lang="ru-RU" sz="2800" b="1" dirty="0" smtClean="0"/>
              <a:t>воспитателя</a:t>
            </a:r>
            <a:endParaRPr lang="ru-RU" sz="28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260648"/>
            <a:ext cx="8496944" cy="1310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Муниципальное   КАЗЕННОЕ   дошкольное  </a:t>
            </a:r>
          </a:p>
          <a:p>
            <a:pPr>
              <a:spcBef>
                <a:spcPct val="50000"/>
              </a:spcBef>
            </a:pPr>
            <a: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образовательное </a:t>
            </a:r>
            <a:r>
              <a:rPr lang="ru-RU" altLang="ru-RU" spc="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учреждение </a:t>
            </a:r>
            <a:endParaRPr lang="ru-RU" altLang="ru-RU" spc="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детский </a:t>
            </a:r>
            <a: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сад </a:t>
            </a:r>
            <a: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№ 6 «Радуга»</a:t>
            </a:r>
            <a: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/>
            </a:r>
            <a:b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altLang="ru-RU" spc="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ru-RU" altLang="ru-RU" spc="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259632" y="4655508"/>
            <a:ext cx="5652864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pc="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ст. воспитатель Л.В. Дронова.</a:t>
            </a:r>
            <a:endParaRPr lang="ru-RU" b="1" spc="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2" descr="N:\Треб к сайту\Картинки по сайту\search-engine-optimisa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48460" y="3044628"/>
            <a:ext cx="5035422" cy="148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78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Рекомендации к оформлению и содержанию сайта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5" cy="4824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Рекомендации </a:t>
            </a:r>
            <a:r>
              <a:rPr lang="ru-RU" b="1" dirty="0">
                <a:solidFill>
                  <a:srgbClr val="002060"/>
                </a:solidFill>
              </a:rPr>
              <a:t>к  информационной архитектуре сайта:</a:t>
            </a:r>
          </a:p>
          <a:p>
            <a:pPr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Понятное меню, удобство навигации</a:t>
            </a:r>
          </a:p>
          <a:p>
            <a:pPr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Наличие интерактивных форм общения и обратной связи (форум, чат или блог; гостевая книга, отзывы посетителей; опросы для различных категорий участников образовательных отношений)</a:t>
            </a:r>
          </a:p>
          <a:p>
            <a:pPr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Тематическая организованность </a:t>
            </a:r>
            <a:r>
              <a:rPr lang="ru-RU" dirty="0" smtClean="0">
                <a:solidFill>
                  <a:srgbClr val="002060"/>
                </a:solidFill>
              </a:rPr>
              <a:t>информации</a:t>
            </a:r>
            <a:endParaRPr lang="ru-RU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Наличие новостной ленты</a:t>
            </a:r>
          </a:p>
          <a:p>
            <a:pPr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Наличие контактных </a:t>
            </a:r>
            <a:r>
              <a:rPr lang="ru-RU" dirty="0" smtClean="0">
                <a:solidFill>
                  <a:srgbClr val="002060"/>
                </a:solidFill>
              </a:rPr>
              <a:t>данных</a:t>
            </a:r>
          </a:p>
        </p:txBody>
      </p:sp>
    </p:spTree>
    <p:extLst>
      <p:ext uri="{BB962C8B-B14F-4D97-AF65-F5344CB8AC3E}">
        <p14:creationId xmlns:p14="http://schemas.microsoft.com/office/powerpoint/2010/main" xmlns="" val="20046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Рекомендации к оформлению и содержанию сайта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23527" y="1772816"/>
            <a:ext cx="8568953" cy="3384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Рекомендации к  информационной насыщенности сайта: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Разнообразие </a:t>
            </a:r>
            <a:r>
              <a:rPr lang="ru-RU" dirty="0">
                <a:solidFill>
                  <a:srgbClr val="002060"/>
                </a:solidFill>
              </a:rPr>
              <a:t>содержания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Разнообразие </a:t>
            </a:r>
            <a:r>
              <a:rPr lang="ru-RU" dirty="0">
                <a:solidFill>
                  <a:srgbClr val="002060"/>
                </a:solidFill>
              </a:rPr>
              <a:t>групп пользователей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Методическая грамотность</a:t>
            </a:r>
            <a:endParaRPr lang="ru-RU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Новизна </a:t>
            </a:r>
            <a:r>
              <a:rPr lang="ru-RU" dirty="0">
                <a:solidFill>
                  <a:srgbClr val="002060"/>
                </a:solidFill>
              </a:rPr>
              <a:t>и оригинальность информации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Языковая </a:t>
            </a:r>
            <a:r>
              <a:rPr lang="ru-RU" dirty="0">
                <a:solidFill>
                  <a:srgbClr val="002060"/>
                </a:solidFill>
              </a:rPr>
              <a:t>культура</a:t>
            </a:r>
          </a:p>
          <a:p>
            <a:pPr marL="114300" indent="0">
              <a:buClr>
                <a:srgbClr val="002060"/>
              </a:buCl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114300" indent="0">
              <a:buFont typeface="Arial" pitchFamily="34" charset="0"/>
              <a:buNone/>
            </a:pPr>
            <a:endParaRPr lang="ru-RU" dirty="0" smtClean="0"/>
          </a:p>
          <a:p>
            <a:pPr marL="114300" indent="0">
              <a:buFont typeface="Arial" pitchFamily="34" charset="0"/>
              <a:buNone/>
            </a:pPr>
            <a:endParaRPr lang="ru-RU" b="1" dirty="0" smtClean="0"/>
          </a:p>
        </p:txBody>
      </p:sp>
      <p:pic>
        <p:nvPicPr>
          <p:cNvPr id="1026" name="Picture 2" descr="N:\Треб к сайту\Картинки по сайту\58c342cd6e0fc8fae9dfc480607f56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25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35418"/>
            <a:ext cx="2890292" cy="18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4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рекомендации </a:t>
            </a:r>
            <a:r>
              <a:rPr lang="ru-RU" sz="2800" b="1" dirty="0" smtClean="0"/>
              <a:t>к Содержанию </a:t>
            </a:r>
            <a:r>
              <a:rPr lang="ru-RU" sz="2800" b="1" dirty="0"/>
              <a:t>и </a:t>
            </a:r>
            <a:r>
              <a:rPr lang="ru-RU" sz="2800" b="1" dirty="0" smtClean="0"/>
              <a:t>оформлению сайта </a:t>
            </a:r>
            <a:r>
              <a:rPr lang="ru-RU" sz="2800" b="1" dirty="0" smtClean="0"/>
              <a:t>воспитателя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24936" cy="5112568"/>
          </a:xfrm>
          <a:prstGeom prst="roundRect">
            <a:avLst/>
          </a:prstGeom>
          <a:solidFill>
            <a:srgbClr val="C6EAF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Структура </a:t>
            </a:r>
            <a:r>
              <a:rPr lang="ru-RU" dirty="0">
                <a:solidFill>
                  <a:srgbClr val="002060"/>
                </a:solidFill>
              </a:rPr>
              <a:t>сайта должна быть понятной, не содержать логических противоречий,  позволять  посетителю  сайта  легко  найти  всю опубликованную информацию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увлекайтесь фотографиями. Они должны быть тщательно отобраны и оптимизированы (в первую очередь по размеру)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Посмотрите </a:t>
            </a:r>
            <a:r>
              <a:rPr lang="ru-RU" dirty="0">
                <a:solidFill>
                  <a:srgbClr val="002060"/>
                </a:solidFill>
              </a:rPr>
              <a:t>на презентации, которые вы публикуете. Если они действительно необходимы, и их нельзя заменить текстовым документом или PDF, то хотя бы уменьшите их вес за счет оптимизации вставляемой в них графики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Придерживайтесь </a:t>
            </a:r>
            <a:r>
              <a:rPr lang="ru-RU" dirty="0">
                <a:solidFill>
                  <a:srgbClr val="002060"/>
                </a:solidFill>
              </a:rPr>
              <a:t>одного стиля! Необходимо помнить, что единая цветовая гамма способствует полному и быстрому восприятию информации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Количество </a:t>
            </a:r>
            <a:r>
              <a:rPr lang="ru-RU" dirty="0">
                <a:solidFill>
                  <a:srgbClr val="002060"/>
                </a:solidFill>
              </a:rPr>
              <a:t>основных используемых цветов не должно быть более трех</a:t>
            </a:r>
          </a:p>
          <a:p>
            <a:pPr>
              <a:buClr>
                <a:srgbClr val="002060"/>
              </a:buClr>
            </a:pPr>
            <a:r>
              <a:rPr lang="ru-RU" dirty="0" smtClean="0">
                <a:solidFill>
                  <a:srgbClr val="002060"/>
                </a:solidFill>
              </a:rPr>
              <a:t>Используйте </a:t>
            </a:r>
            <a:r>
              <a:rPr lang="ru-RU" dirty="0">
                <a:solidFill>
                  <a:srgbClr val="002060"/>
                </a:solidFill>
              </a:rPr>
              <a:t>спокойные для восприятия </a:t>
            </a:r>
            <a:r>
              <a:rPr lang="ru-RU" dirty="0" smtClean="0">
                <a:solidFill>
                  <a:srgbClr val="002060"/>
                </a:solidFill>
              </a:rPr>
              <a:t>цвета</a:t>
            </a:r>
          </a:p>
          <a:p>
            <a:pPr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Большое количество разных шрифтов разного цвета отвлекает от содержания. Размер шрифта должен быть достаточным для комфортного чтения, не более того</a:t>
            </a:r>
          </a:p>
          <a:p>
            <a:pPr>
              <a:buClr>
                <a:srgbClr val="002060"/>
              </a:buClr>
            </a:pPr>
            <a:r>
              <a:rPr lang="ru-RU" dirty="0">
                <a:solidFill>
                  <a:srgbClr val="002060"/>
                </a:solidFill>
              </a:rPr>
              <a:t>Не следует злоупотреблять выделением полужирным и курсивным начертанием (желательно не чаще одного-двух раз на странице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8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рекомендации к Содержанию и оформлению сайта </a:t>
            </a:r>
            <a:r>
              <a:rPr lang="ru-RU" sz="2800" b="1" dirty="0" smtClean="0"/>
              <a:t>воспитателя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  <a:prstGeom prst="roundRect">
            <a:avLst/>
          </a:prstGeom>
          <a:solidFill>
            <a:srgbClr val="C6EAF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ru-RU" sz="1800" dirty="0" smtClean="0">
                <a:solidFill>
                  <a:srgbClr val="002060"/>
                </a:solidFill>
              </a:rPr>
              <a:t>Не </a:t>
            </a:r>
            <a:r>
              <a:rPr lang="ru-RU" sz="1800" dirty="0">
                <a:solidFill>
                  <a:srgbClr val="002060"/>
                </a:solidFill>
              </a:rPr>
              <a:t>следует лишний раз применять такие приемы, как подчеркивание или перечеркивание текста, т.к. подобные текстовые эффекты могут ассоциироваться у пользователей с гипертекстовой ссылкой</a:t>
            </a:r>
          </a:p>
          <a:p>
            <a:pPr>
              <a:buClr>
                <a:srgbClr val="002060"/>
              </a:buClr>
            </a:pPr>
            <a:r>
              <a:rPr lang="ru-RU" sz="1800" dirty="0" smtClean="0">
                <a:solidFill>
                  <a:srgbClr val="002060"/>
                </a:solidFill>
              </a:rPr>
              <a:t>Для </a:t>
            </a:r>
            <a:r>
              <a:rPr lang="ru-RU" sz="1800" dirty="0">
                <a:solidFill>
                  <a:srgbClr val="002060"/>
                </a:solidFill>
              </a:rPr>
              <a:t>лучшего восприятия текстовой информации все заголовки на страницах должны быть одинаковыми по размеру шрифта и иметь одинаковый цвет</a:t>
            </a:r>
          </a:p>
          <a:p>
            <a:pPr>
              <a:buClr>
                <a:srgbClr val="002060"/>
              </a:buClr>
            </a:pPr>
            <a:r>
              <a:rPr lang="ru-RU" sz="1800" dirty="0" smtClean="0">
                <a:solidFill>
                  <a:srgbClr val="002060"/>
                </a:solidFill>
              </a:rPr>
              <a:t>На </a:t>
            </a:r>
            <a:r>
              <a:rPr lang="ru-RU" sz="1800" dirty="0">
                <a:solidFill>
                  <a:srgbClr val="002060"/>
                </a:solidFill>
              </a:rPr>
              <a:t>каждой странице в верхней части должно быть указано название сайта  </a:t>
            </a:r>
          </a:p>
          <a:p>
            <a:pPr>
              <a:buClr>
                <a:srgbClr val="002060"/>
              </a:buClr>
            </a:pPr>
            <a:r>
              <a:rPr lang="ru-RU" sz="1800" dirty="0" smtClean="0">
                <a:solidFill>
                  <a:srgbClr val="002060"/>
                </a:solidFill>
              </a:rPr>
              <a:t>Проверяйте </a:t>
            </a:r>
            <a:r>
              <a:rPr lang="ru-RU" sz="1800" dirty="0">
                <a:solidFill>
                  <a:srgbClr val="002060"/>
                </a:solidFill>
              </a:rPr>
              <a:t>грамматику </a:t>
            </a:r>
          </a:p>
          <a:p>
            <a:pPr>
              <a:buClr>
                <a:srgbClr val="002060"/>
              </a:buClr>
            </a:pPr>
            <a:r>
              <a:rPr lang="ru-RU" sz="1800" dirty="0" smtClean="0">
                <a:solidFill>
                  <a:srgbClr val="002060"/>
                </a:solidFill>
              </a:rPr>
              <a:t>Не </a:t>
            </a:r>
            <a:r>
              <a:rPr lang="ru-RU" sz="1800" dirty="0">
                <a:solidFill>
                  <a:srgbClr val="002060"/>
                </a:solidFill>
              </a:rPr>
              <a:t>увлекайтесь необычными фонами - они часто затрудняют чтение текста</a:t>
            </a:r>
          </a:p>
          <a:p>
            <a:pPr>
              <a:buClr>
                <a:srgbClr val="002060"/>
              </a:buClr>
            </a:pPr>
            <a:r>
              <a:rPr lang="ru-RU" sz="1800" dirty="0" smtClean="0">
                <a:solidFill>
                  <a:srgbClr val="002060"/>
                </a:solidFill>
              </a:rPr>
              <a:t>Следите</a:t>
            </a:r>
            <a:r>
              <a:rPr lang="ru-RU" sz="1800" dirty="0">
                <a:solidFill>
                  <a:srgbClr val="002060"/>
                </a:solidFill>
              </a:rPr>
              <a:t>, чтобы не появлялась горизонтальная полоса прокрутки (т.е. страница с текстом шире разрешения экрана), такой текст трудно </a:t>
            </a:r>
            <a:r>
              <a:rPr lang="ru-RU" sz="1800" dirty="0" smtClean="0">
                <a:solidFill>
                  <a:srgbClr val="002060"/>
                </a:solidFill>
              </a:rPr>
              <a:t>читать</a:t>
            </a:r>
          </a:p>
          <a:p>
            <a:pPr>
              <a:buClr>
                <a:srgbClr val="002060"/>
              </a:buClr>
            </a:pPr>
            <a:r>
              <a:rPr lang="ru-RU" sz="1800" dirty="0">
                <a:solidFill>
                  <a:srgbClr val="002060"/>
                </a:solidFill>
              </a:rPr>
              <a:t>Словом, в оформлении сайта применимы те же принципы, что и для презентаций в </a:t>
            </a:r>
            <a:r>
              <a:rPr lang="ru-RU" sz="1800" dirty="0" err="1">
                <a:solidFill>
                  <a:srgbClr val="002060"/>
                </a:solidFill>
              </a:rPr>
              <a:t>Power</a:t>
            </a:r>
            <a:r>
              <a:rPr lang="ru-RU" sz="1800" dirty="0">
                <a:solidFill>
                  <a:srgbClr val="002060"/>
                </a:solidFill>
              </a:rPr>
              <a:t> </a:t>
            </a:r>
            <a:r>
              <a:rPr lang="ru-RU" sz="1800" dirty="0" err="1">
                <a:solidFill>
                  <a:srgbClr val="002060"/>
                </a:solidFill>
              </a:rPr>
              <a:t>Point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0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рекомендации к Содержанию и оформлению сайта </a:t>
            </a:r>
            <a:r>
              <a:rPr lang="ru-RU" sz="2800" b="1" dirty="0" smtClean="0"/>
              <a:t>воспитателя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400600"/>
          </a:xfrm>
          <a:prstGeom prst="roundRect">
            <a:avLst/>
          </a:prstGeom>
          <a:solidFill>
            <a:srgbClr val="C6EAFE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lIns="25200" tIns="25200" rIns="25200" bIns="25200">
            <a:normAutofit fontScale="92500"/>
          </a:bodyPr>
          <a:lstStyle/>
          <a:p>
            <a:pPr marL="18000" indent="-18000" algn="just">
              <a:spcBef>
                <a:spcPts val="200"/>
              </a:spcBef>
              <a:buClr>
                <a:srgbClr val="002060"/>
              </a:buClr>
            </a:pPr>
            <a:r>
              <a:rPr lang="ru-RU" sz="1800" b="1" dirty="0" smtClean="0"/>
              <a:t>  </a:t>
            </a:r>
            <a:r>
              <a:rPr lang="ru-RU" sz="1800" b="1" u="sng" dirty="0" smtClean="0"/>
              <a:t>Не </a:t>
            </a:r>
            <a:r>
              <a:rPr lang="ru-RU" sz="1800" b="1" u="sng" dirty="0"/>
              <a:t>рекомендуется </a:t>
            </a:r>
            <a:r>
              <a:rPr lang="ru-RU" sz="1800" b="1" u="sng" dirty="0" smtClean="0"/>
              <a:t>использование</a:t>
            </a:r>
            <a:r>
              <a:rPr lang="ru-RU" sz="1800" b="1" dirty="0" smtClean="0"/>
              <a:t> </a:t>
            </a:r>
            <a:r>
              <a:rPr lang="ru-RU" sz="1800" dirty="0" smtClean="0"/>
              <a:t>лишней анимации, </a:t>
            </a:r>
            <a:r>
              <a:rPr lang="ru-RU" sz="1800" dirty="0"/>
              <a:t>которые могут затруднить просмотр сайта. Это может быть неудачное сочетание цвета фона и текста, использование пестрого фона, </a:t>
            </a:r>
            <a:r>
              <a:rPr lang="ru-RU" sz="1800" dirty="0" smtClean="0"/>
              <a:t>"</a:t>
            </a:r>
            <a:r>
              <a:rPr lang="ru-RU" sz="1800" dirty="0"/>
              <a:t>Вращающиеся ссылки меню”, "Переливающиеся ссылки”, "Летающий </a:t>
            </a:r>
            <a:r>
              <a:rPr lang="ru-RU" sz="1800" dirty="0" smtClean="0"/>
              <a:t>текст. Использование </a:t>
            </a:r>
            <a:r>
              <a:rPr lang="ru-RU" sz="1800" dirty="0"/>
              <a:t>анимации </a:t>
            </a:r>
            <a:r>
              <a:rPr lang="ru-RU" sz="1800" dirty="0" smtClean="0"/>
              <a:t>на </a:t>
            </a:r>
            <a:r>
              <a:rPr lang="ru-RU" sz="1800" dirty="0"/>
              <a:t>сайте уместно только в тех случаях</a:t>
            </a:r>
            <a:r>
              <a:rPr lang="ru-RU" sz="1800" dirty="0" smtClean="0"/>
              <a:t>, когда </a:t>
            </a:r>
            <a:r>
              <a:rPr lang="ru-RU" sz="1800" dirty="0"/>
              <a:t>она, во-первых, используется для привлечения внимания к чему-либо; во-вторых, имеет образовательные цели. Анимация же «для украшения», размещенная, например, в углу каждой страницы сайта мешает сосредоточиться на чтении и осмыслении текста. Поэтому не стоит использовать анимацию в элементах дизайна сайта. </a:t>
            </a:r>
            <a:endParaRPr lang="ru-RU" sz="1800" dirty="0" smtClean="0"/>
          </a:p>
          <a:p>
            <a:pPr marL="180975" indent="-180975" algn="just">
              <a:buClr>
                <a:srgbClr val="002060"/>
              </a:buClr>
            </a:pPr>
            <a:r>
              <a:rPr lang="ru-RU" sz="1800" dirty="0" smtClean="0"/>
              <a:t>Отвлекает внимание и портит общее впечатление навязчивая реклама.</a:t>
            </a:r>
          </a:p>
          <a:p>
            <a:pPr marL="180975" indent="-180975" algn="just">
              <a:buClr>
                <a:srgbClr val="002060"/>
              </a:buClr>
            </a:pPr>
            <a:r>
              <a:rPr lang="ru-RU" sz="1800" b="1" dirty="0"/>
              <a:t>Итак,</a:t>
            </a:r>
            <a:r>
              <a:rPr lang="ru-RU" sz="1800" dirty="0"/>
              <a:t> при создании сайта основное внимание следует обращать на его </a:t>
            </a:r>
            <a:r>
              <a:rPr lang="ru-RU" sz="1800" b="1" dirty="0"/>
              <a:t>информационное наполнение</a:t>
            </a:r>
            <a:r>
              <a:rPr lang="ru-RU" sz="1800" dirty="0"/>
              <a:t>. Качество предоставляемой информации является решающим фактором, определяющим практическую ценность сайта. Грамотно написанный текст, сопровождаемый хорошими графическими и мультимедийными иллюстрациями – вот признаки качественного сайта.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0648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719" y="103686"/>
            <a:ext cx="8928992" cy="6624736"/>
          </a:xfrm>
          <a:prstGeom prst="rect">
            <a:avLst/>
          </a:prstGeom>
          <a:solidFill>
            <a:srgbClr val="B8E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0736" y="1556792"/>
            <a:ext cx="3147202" cy="3600400"/>
          </a:xfrm>
          <a:prstGeom prst="rect">
            <a:avLst/>
          </a:prstGeom>
        </p:spPr>
      </p:pic>
      <p:sp>
        <p:nvSpPr>
          <p:cNvPr id="5" name="Трапеция 4"/>
          <p:cNvSpPr/>
          <p:nvPr/>
        </p:nvSpPr>
        <p:spPr>
          <a:xfrm rot="6742045">
            <a:off x="6441463" y="3360612"/>
            <a:ext cx="1332095" cy="2167640"/>
          </a:xfrm>
          <a:prstGeom prst="trapezoid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Выбор конструктора </a:t>
            </a:r>
            <a:r>
              <a:rPr lang="ru-RU" dirty="0" smtClean="0">
                <a:solidFill>
                  <a:srgbClr val="002060"/>
                </a:solidFill>
              </a:rPr>
              <a:t>сайта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 rot="9457771">
            <a:off x="4982400" y="4773930"/>
            <a:ext cx="1332095" cy="2007559"/>
          </a:xfrm>
          <a:prstGeom prst="trapezoid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33FF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Креатив</a:t>
            </a:r>
            <a:r>
              <a:rPr lang="ru-RU" dirty="0" smtClean="0">
                <a:solidFill>
                  <a:srgbClr val="002060"/>
                </a:solidFill>
              </a:rPr>
              <a:t>. Выбор дизайна сайта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Трапеция 6"/>
          <p:cNvSpPr/>
          <p:nvPr/>
        </p:nvSpPr>
        <p:spPr>
          <a:xfrm rot="4039379">
            <a:off x="6478814" y="1344462"/>
            <a:ext cx="1332095" cy="2167640"/>
          </a:xfrm>
          <a:prstGeom prst="trapezoid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Информационное наполнение сайта </a:t>
            </a:r>
          </a:p>
        </p:txBody>
      </p:sp>
      <p:sp>
        <p:nvSpPr>
          <p:cNvPr id="8" name="Трапеция 7"/>
          <p:cNvSpPr/>
          <p:nvPr/>
        </p:nvSpPr>
        <p:spPr>
          <a:xfrm rot="12203928">
            <a:off x="2893140" y="4672311"/>
            <a:ext cx="1332095" cy="2109358"/>
          </a:xfrm>
          <a:prstGeom prst="trapezoi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Тестирование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Трапеция 8"/>
          <p:cNvSpPr/>
          <p:nvPr/>
        </p:nvSpPr>
        <p:spPr>
          <a:xfrm rot="1345344">
            <a:off x="5019684" y="220486"/>
            <a:ext cx="1332095" cy="1865087"/>
          </a:xfrm>
          <a:prstGeom prst="trapezoid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858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Анализ и проектирование сайта</a:t>
            </a:r>
            <a:r>
              <a:rPr lang="ru-RU" dirty="0"/>
              <a:t>.</a:t>
            </a:r>
          </a:p>
        </p:txBody>
      </p:sp>
      <p:sp>
        <p:nvSpPr>
          <p:cNvPr id="10" name="Трапеция 9"/>
          <p:cNvSpPr/>
          <p:nvPr/>
        </p:nvSpPr>
        <p:spPr>
          <a:xfrm rot="14949768">
            <a:off x="1523219" y="3255363"/>
            <a:ext cx="1332095" cy="2167640"/>
          </a:xfrm>
          <a:prstGeom prst="trapezoid">
            <a:avLst/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Публикация сайта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Трапеция 10"/>
          <p:cNvSpPr/>
          <p:nvPr/>
        </p:nvSpPr>
        <p:spPr>
          <a:xfrm rot="17658281">
            <a:off x="1535262" y="1314453"/>
            <a:ext cx="1332095" cy="2167640"/>
          </a:xfrm>
          <a:prstGeom prst="trapezoid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B17ED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Раскрутка сайта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Трапеция 11"/>
          <p:cNvSpPr/>
          <p:nvPr/>
        </p:nvSpPr>
        <p:spPr>
          <a:xfrm rot="20030497">
            <a:off x="2896395" y="149250"/>
            <a:ext cx="1332095" cy="2007559"/>
          </a:xfrm>
          <a:prstGeom prst="trapezoid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FF61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Поддержка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Обновление сайта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8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Этапы создания </a:t>
            </a:r>
            <a:r>
              <a:rPr lang="ru-RU" dirty="0" smtClean="0"/>
              <a:t>сайта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5040560"/>
          </a:xfrm>
          <a:prstGeom prst="roundRect">
            <a:avLst/>
          </a:prstGeom>
          <a:solidFill>
            <a:srgbClr val="C6EAFE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800" dirty="0" smtClean="0"/>
              <a:t>1. </a:t>
            </a:r>
            <a:r>
              <a:rPr lang="ru-RU" sz="1800" b="1" dirty="0" smtClean="0"/>
              <a:t>Анализ и проектирование сайта. </a:t>
            </a:r>
            <a:r>
              <a:rPr lang="ru-RU" sz="1800" dirty="0" smtClean="0"/>
              <a:t>Анализ аналогичных сайтов с выделением сильных и слабых их сторон. Сайт проектируется исходя из интересов предполагаемой аудитории.</a:t>
            </a:r>
          </a:p>
          <a:p>
            <a:pPr marL="114300" indent="0">
              <a:buNone/>
            </a:pPr>
            <a:r>
              <a:rPr lang="ru-RU" sz="1800" dirty="0" smtClean="0"/>
              <a:t>2. </a:t>
            </a:r>
            <a:r>
              <a:rPr lang="ru-RU" sz="1800" b="1" dirty="0" smtClean="0"/>
              <a:t>Информационное наполнение сайта </a:t>
            </a:r>
            <a:r>
              <a:rPr lang="ru-RU" sz="1800" dirty="0" smtClean="0"/>
              <a:t>(контент). Привлекает потенциальных пользователей. Информация должна быть интересна для целевой аудитории и качественно оформлена.</a:t>
            </a:r>
            <a:r>
              <a:rPr lang="ru-RU" sz="1800" b="1" dirty="0" smtClean="0"/>
              <a:t> </a:t>
            </a:r>
            <a:r>
              <a:rPr lang="ru-RU" sz="1800" dirty="0" smtClean="0"/>
              <a:t>Определить название разделов.</a:t>
            </a:r>
            <a:r>
              <a:rPr lang="ru-RU" sz="1800" b="1" dirty="0" smtClean="0"/>
              <a:t> </a:t>
            </a:r>
            <a:r>
              <a:rPr lang="ru-RU" sz="1800" dirty="0" smtClean="0"/>
              <a:t>Необходимо продумать содержание материалов по разделам. Содержание сайта тесно связано с его структурой. </a:t>
            </a:r>
          </a:p>
          <a:p>
            <a:pPr marL="114300" indent="0">
              <a:buNone/>
            </a:pPr>
            <a:r>
              <a:rPr lang="ru-RU" sz="1800" dirty="0" smtClean="0"/>
              <a:t>3. </a:t>
            </a:r>
            <a:r>
              <a:rPr lang="ru-RU" sz="1800" b="1" dirty="0" smtClean="0"/>
              <a:t>Выбор конструктора сайта. </a:t>
            </a:r>
            <a:r>
              <a:rPr lang="ru-RU" sz="1800" dirty="0" smtClean="0"/>
              <a:t>Можно воспользоваться бесплатным хостингом с конструктором сайтов, либо разместить сайт в платном хостинге.</a:t>
            </a:r>
          </a:p>
          <a:p>
            <a:pPr marL="114300" indent="0">
              <a:buNone/>
            </a:pPr>
            <a:r>
              <a:rPr lang="ru-RU" sz="1800" dirty="0" smtClean="0"/>
              <a:t>4. </a:t>
            </a:r>
            <a:r>
              <a:rPr lang="ru-RU" sz="1800" b="1" dirty="0" smtClean="0"/>
              <a:t>Креатив.</a:t>
            </a:r>
            <a:r>
              <a:rPr lang="ru-RU" sz="1800" dirty="0" smtClean="0"/>
              <a:t> Включает выбор дизайна, графических элементов, обработку графики и все, что с ней связано. Страницы оформляются в едином стиле.</a:t>
            </a:r>
          </a:p>
          <a:p>
            <a:pPr marL="11430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1717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создания сайта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C6EAFE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dirty="0"/>
              <a:t>5. </a:t>
            </a:r>
            <a:r>
              <a:rPr lang="ru-RU" b="1" dirty="0"/>
              <a:t>Тестирование.</a:t>
            </a:r>
            <a:r>
              <a:rPr lang="ru-RU" dirty="0"/>
              <a:t> Проверяется удобство навигации, целостность данных, корректность ссылок и орфография:</a:t>
            </a:r>
          </a:p>
          <a:p>
            <a:pPr marL="114300" indent="0">
              <a:buNone/>
            </a:pPr>
            <a:r>
              <a:rPr lang="ru-RU" dirty="0"/>
              <a:t>1) альфа-версия – ошибки проверяют сами разработчики;</a:t>
            </a:r>
          </a:p>
          <a:p>
            <a:pPr marL="114300" indent="0">
              <a:buNone/>
            </a:pPr>
            <a:r>
              <a:rPr lang="ru-RU" dirty="0"/>
              <a:t>2) бета-версия – проверяют другие люди.</a:t>
            </a:r>
          </a:p>
          <a:p>
            <a:pPr marL="114300" indent="0">
              <a:buNone/>
            </a:pPr>
            <a:r>
              <a:rPr lang="ru-RU" dirty="0"/>
              <a:t>6. </a:t>
            </a:r>
            <a:r>
              <a:rPr lang="ru-RU" b="1" dirty="0"/>
              <a:t>Публикация. </a:t>
            </a:r>
            <a:r>
              <a:rPr lang="ru-RU" dirty="0"/>
              <a:t>Сайт размещается в Интернете. </a:t>
            </a:r>
          </a:p>
          <a:p>
            <a:pPr marL="114300" indent="0">
              <a:buNone/>
            </a:pPr>
            <a:r>
              <a:rPr lang="ru-RU" dirty="0"/>
              <a:t>7. </a:t>
            </a:r>
            <a:r>
              <a:rPr lang="ru-RU" b="1" dirty="0"/>
              <a:t>Раскрутка.</a:t>
            </a:r>
            <a:r>
              <a:rPr lang="ru-RU" dirty="0"/>
              <a:t> Рекламная компания по узнаванию сайта и повышению его посещаемости – регистрация сайта в поисковых системах, обмен ссылками </a:t>
            </a:r>
            <a:r>
              <a:rPr lang="ru-RU" dirty="0" smtClean="0"/>
              <a:t>и т. д</a:t>
            </a:r>
            <a:r>
              <a:rPr lang="ru-RU" dirty="0"/>
              <a:t>.</a:t>
            </a:r>
          </a:p>
          <a:p>
            <a:pPr marL="114300" indent="0">
              <a:buNone/>
            </a:pPr>
            <a:r>
              <a:rPr lang="ru-RU" dirty="0"/>
              <a:t>8. </a:t>
            </a:r>
            <a:r>
              <a:rPr lang="ru-RU" b="1" dirty="0"/>
              <a:t>Поддержка. </a:t>
            </a:r>
            <a:r>
              <a:rPr lang="ru-RU" dirty="0"/>
              <a:t>Постоянное обновление сайта. (не реже 1 раза в 2 недели).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93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Рекомендуемые разделы сайта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968552"/>
          </a:xfrm>
          <a:prstGeom prst="roundRect">
            <a:avLst/>
          </a:prstGeom>
          <a:solidFill>
            <a:srgbClr val="C6EAFE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>
              <a:buClr>
                <a:srgbClr val="002060"/>
              </a:buClr>
            </a:pPr>
            <a:r>
              <a:rPr lang="ru-RU" dirty="0" smtClean="0"/>
              <a:t>Анализ </a:t>
            </a:r>
            <a:r>
              <a:rPr lang="ru-RU" dirty="0"/>
              <a:t>многочисленных сайтов </a:t>
            </a:r>
            <a:r>
              <a:rPr lang="ru-RU" dirty="0" smtClean="0"/>
              <a:t>педагогов </a:t>
            </a:r>
            <a:r>
              <a:rPr lang="ru-RU" dirty="0"/>
              <a:t>показал, что наилучшим является следующий набор основных </a:t>
            </a:r>
            <a:r>
              <a:rPr lang="ru-RU" dirty="0" smtClean="0"/>
              <a:t>разделов сайта:</a:t>
            </a:r>
          </a:p>
          <a:p>
            <a:pPr>
              <a:buClr>
                <a:srgbClr val="002060"/>
              </a:buClr>
            </a:pPr>
            <a:r>
              <a:rPr lang="ru-RU" b="1" dirty="0" smtClean="0"/>
              <a:t>Главная страница</a:t>
            </a:r>
            <a:r>
              <a:rPr lang="ru-RU" dirty="0"/>
              <a:t> </a:t>
            </a:r>
            <a:r>
              <a:rPr lang="ru-RU" dirty="0" smtClean="0"/>
              <a:t>(содержит приветственное слово</a:t>
            </a:r>
            <a:r>
              <a:rPr lang="ru-RU" dirty="0"/>
              <a:t>, </a:t>
            </a:r>
            <a:r>
              <a:rPr lang="ru-RU" dirty="0" smtClean="0"/>
              <a:t>размещено </a:t>
            </a:r>
            <a:r>
              <a:rPr lang="ru-RU" dirty="0"/>
              <a:t>название сайта, рисунок, эмблема, </a:t>
            </a:r>
            <a:r>
              <a:rPr lang="ru-RU" dirty="0" smtClean="0"/>
              <a:t>девиз и пр.) </a:t>
            </a:r>
          </a:p>
          <a:p>
            <a:pPr>
              <a:buClr>
                <a:srgbClr val="002060"/>
              </a:buClr>
            </a:pPr>
            <a:r>
              <a:rPr lang="ru-RU" b="1" dirty="0" smtClean="0"/>
              <a:t>Карта сайта</a:t>
            </a:r>
            <a:r>
              <a:rPr lang="ru-RU" dirty="0" smtClean="0"/>
              <a:t> (это </a:t>
            </a:r>
            <a:r>
              <a:rPr lang="ru-RU" dirty="0"/>
              <a:t>полный каталог всех разделов сайта, с кратким описанием каждого </a:t>
            </a:r>
            <a:r>
              <a:rPr lang="ru-RU" dirty="0" smtClean="0"/>
              <a:t>раздела. Картой </a:t>
            </a:r>
            <a:r>
              <a:rPr lang="ru-RU" dirty="0"/>
              <a:t>удобно пользоваться для быстрого поиска интересующей информации и перехода по ссылкам</a:t>
            </a:r>
            <a:r>
              <a:rPr lang="ru-RU" dirty="0" smtClean="0"/>
              <a:t>.) </a:t>
            </a:r>
          </a:p>
          <a:p>
            <a:pPr>
              <a:buClr>
                <a:srgbClr val="002060"/>
              </a:buClr>
            </a:pPr>
            <a:r>
              <a:rPr lang="ru-RU" b="1" dirty="0" smtClean="0"/>
              <a:t>Визитка (портфолио)</a:t>
            </a:r>
            <a:r>
              <a:rPr lang="ru-RU" dirty="0"/>
              <a:t> </a:t>
            </a:r>
            <a:r>
              <a:rPr lang="ru-RU" dirty="0" smtClean="0"/>
              <a:t>(можно разместить фото</a:t>
            </a:r>
            <a:r>
              <a:rPr lang="ru-RU" dirty="0"/>
              <a:t>, </a:t>
            </a:r>
            <a:r>
              <a:rPr lang="ru-RU" dirty="0" smtClean="0"/>
              <a:t>информацию </a:t>
            </a:r>
            <a:r>
              <a:rPr lang="ru-RU" dirty="0"/>
              <a:t>о </a:t>
            </a:r>
            <a:r>
              <a:rPr lang="ru-RU" dirty="0" smtClean="0"/>
              <a:t>себе: где учился, что окончил, где работаете, категория, достижения, чем </a:t>
            </a:r>
            <a:r>
              <a:rPr lang="ru-RU" dirty="0"/>
              <a:t>увлекаешься и т.д. и т. д</a:t>
            </a:r>
            <a:r>
              <a:rPr lang="ru-RU" dirty="0" smtClean="0"/>
              <a:t>.) </a:t>
            </a:r>
          </a:p>
          <a:p>
            <a:pPr>
              <a:buClr>
                <a:srgbClr val="002060"/>
              </a:buClr>
            </a:pPr>
            <a:r>
              <a:rPr lang="ru-RU" b="1" dirty="0" smtClean="0"/>
              <a:t>Методическая копилка </a:t>
            </a:r>
            <a:r>
              <a:rPr lang="ru-RU" dirty="0" smtClean="0"/>
              <a:t>(помещаем материалы, которые хотим выставить, находки из интернета, личные разработки.)</a:t>
            </a:r>
          </a:p>
          <a:p>
            <a:pPr>
              <a:buClr>
                <a:srgbClr val="002060"/>
              </a:buClr>
            </a:pPr>
            <a:r>
              <a:rPr lang="ru-RU" b="1" dirty="0" smtClean="0"/>
              <a:t>Материалы для родителей </a:t>
            </a:r>
            <a:r>
              <a:rPr lang="ru-RU" dirty="0" smtClean="0"/>
              <a:t>(указываются часы приема, выставляются консультации, рекомендации для родителей и пр.) </a:t>
            </a:r>
          </a:p>
          <a:p>
            <a:pPr>
              <a:buClr>
                <a:srgbClr val="002060"/>
              </a:buClr>
            </a:pPr>
            <a:r>
              <a:rPr lang="ru-RU" b="1" dirty="0" smtClean="0"/>
              <a:t>Фотогалерея </a:t>
            </a:r>
            <a:r>
              <a:rPr lang="ru-RU" dirty="0" smtClean="0"/>
              <a:t>(содержит </a:t>
            </a:r>
            <a:r>
              <a:rPr lang="ru-RU" dirty="0"/>
              <a:t>коллекцию </a:t>
            </a:r>
            <a:r>
              <a:rPr lang="ru-RU" dirty="0" smtClean="0"/>
              <a:t>фотографий с </a:t>
            </a:r>
            <a:r>
              <a:rPr lang="ru-RU" dirty="0"/>
              <a:t>заголовками</a:t>
            </a:r>
            <a:r>
              <a:rPr lang="ru-RU" dirty="0" smtClean="0"/>
              <a:t>, это могут быть фотографии кабинета, воспитанников, каких-то интересных событий, мероприятий)</a:t>
            </a:r>
          </a:p>
          <a:p>
            <a:pPr>
              <a:buClr>
                <a:srgbClr val="002060"/>
              </a:buClr>
            </a:pPr>
            <a:r>
              <a:rPr lang="ru-RU" b="1" dirty="0" smtClean="0"/>
              <a:t>Новости </a:t>
            </a:r>
            <a:r>
              <a:rPr lang="ru-RU" dirty="0" smtClean="0"/>
              <a:t>(в этом разделе выкладывают новости и объявления, требует постоянного обновления.)</a:t>
            </a:r>
            <a:r>
              <a:rPr lang="ru-RU" b="1" dirty="0" smtClean="0"/>
              <a:t>  </a:t>
            </a:r>
          </a:p>
          <a:p>
            <a:pPr>
              <a:buClr>
                <a:srgbClr val="002060"/>
              </a:buClr>
            </a:pPr>
            <a:r>
              <a:rPr lang="ru-RU" b="1" dirty="0" smtClean="0"/>
              <a:t>Гостевая книга </a:t>
            </a:r>
            <a:r>
              <a:rPr lang="ru-RU" dirty="0" smtClean="0"/>
              <a:t>(необходима </a:t>
            </a:r>
            <a:r>
              <a:rPr lang="ru-RU" dirty="0"/>
              <a:t>для организации обратной связи с пользователями Интернет-ресурса. Важно отметить, что владелец сайта должен быстро реагировать на каждое сообщение </a:t>
            </a:r>
            <a:r>
              <a:rPr lang="ru-RU" dirty="0" smtClean="0"/>
              <a:t>пользователей.)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1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424936" cy="3600400"/>
          </a:xfrm>
          <a:prstGeom prst="roundRect">
            <a:avLst/>
          </a:prstGeom>
          <a:solidFill>
            <a:srgbClr val="C6EAFE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en-US" sz="1800" b="1" dirty="0" smtClean="0">
                <a:solidFill>
                  <a:srgbClr val="002060"/>
                </a:solidFill>
              </a:rPr>
              <a:t>Wix.com</a:t>
            </a:r>
            <a:r>
              <a:rPr lang="en-US" sz="1800" b="1" dirty="0" smtClean="0"/>
              <a:t> </a:t>
            </a:r>
            <a:r>
              <a:rPr lang="en-US" sz="1800" dirty="0"/>
              <a:t>(</a:t>
            </a:r>
            <a:r>
              <a:rPr lang="en-US" sz="1800" u="sng" dirty="0">
                <a:solidFill>
                  <a:srgbClr val="002060"/>
                </a:solidFill>
                <a:hlinkClick r:id="rId2"/>
              </a:rPr>
              <a:t>http://www.wix.com/my-account/sites/</a:t>
            </a:r>
            <a:r>
              <a:rPr lang="en-US" sz="1800" dirty="0"/>
              <a:t>) </a:t>
            </a:r>
          </a:p>
          <a:p>
            <a:pPr>
              <a:buClr>
                <a:srgbClr val="002060"/>
              </a:buClr>
            </a:pPr>
            <a:r>
              <a:rPr lang="en-US" sz="1800" b="1" dirty="0" err="1" smtClean="0">
                <a:solidFill>
                  <a:srgbClr val="002060"/>
                </a:solidFill>
              </a:rPr>
              <a:t>Jimdo</a:t>
            </a:r>
            <a:r>
              <a:rPr lang="en-US" sz="1800" b="1" dirty="0" smtClean="0"/>
              <a:t> </a:t>
            </a:r>
            <a:r>
              <a:rPr lang="en-US" sz="1800" dirty="0"/>
              <a:t>(</a:t>
            </a:r>
            <a:r>
              <a:rPr lang="en-US" sz="1800" u="sng" dirty="0">
                <a:hlinkClick r:id="rId3"/>
              </a:rPr>
              <a:t>http://ru.jimdo.com/</a:t>
            </a:r>
            <a:r>
              <a:rPr lang="en-US" sz="1800" dirty="0"/>
              <a:t>)</a:t>
            </a:r>
          </a:p>
          <a:p>
            <a:pPr>
              <a:buClr>
                <a:srgbClr val="002060"/>
              </a:buClr>
            </a:pPr>
            <a:r>
              <a:rPr lang="ru-RU" sz="1800" b="1" dirty="0" smtClean="0">
                <a:solidFill>
                  <a:srgbClr val="002060"/>
                </a:solidFill>
              </a:rPr>
              <a:t>А2Б2</a:t>
            </a:r>
            <a:r>
              <a:rPr lang="ru-RU" sz="1800" b="1" dirty="0" smtClean="0"/>
              <a:t> </a:t>
            </a:r>
            <a:r>
              <a:rPr lang="ru-RU" sz="1800" dirty="0"/>
              <a:t>(</a:t>
            </a:r>
            <a:r>
              <a:rPr lang="en-US" sz="1800" u="sng" dirty="0">
                <a:hlinkClick r:id="rId4"/>
              </a:rPr>
              <a:t>http://a2b2.ru</a:t>
            </a:r>
            <a:r>
              <a:rPr lang="en-US" sz="1800" u="sng" dirty="0" smtClean="0">
                <a:hlinkClick r:id="rId4"/>
              </a:rPr>
              <a:t>/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buClr>
                <a:srgbClr val="002060"/>
              </a:buClr>
            </a:pPr>
            <a:r>
              <a:rPr lang="en-US" sz="1800" b="1" dirty="0" smtClean="0">
                <a:solidFill>
                  <a:srgbClr val="002060"/>
                </a:solidFill>
              </a:rPr>
              <a:t>A5.ru</a:t>
            </a:r>
            <a:r>
              <a:rPr lang="en-US" sz="1800" b="1" dirty="0" smtClean="0"/>
              <a:t> </a:t>
            </a:r>
            <a:r>
              <a:rPr lang="ru-RU" sz="1800" dirty="0" smtClean="0"/>
              <a:t>(</a:t>
            </a:r>
            <a:r>
              <a:rPr lang="en-US" sz="1800" u="sng" dirty="0" smtClean="0">
                <a:hlinkClick r:id="rId5"/>
              </a:rPr>
              <a:t>https</a:t>
            </a:r>
            <a:r>
              <a:rPr lang="en-US" sz="1800" u="sng" dirty="0">
                <a:hlinkClick r:id="rId5"/>
              </a:rPr>
              <a:t>://www.a5.ru/ 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buClr>
                <a:srgbClr val="002060"/>
              </a:buClr>
            </a:pPr>
            <a:r>
              <a:rPr lang="en-US" sz="1800" b="1" dirty="0" err="1" smtClean="0">
                <a:solidFill>
                  <a:srgbClr val="002060"/>
                </a:solidFill>
              </a:rPr>
              <a:t>uCoz</a:t>
            </a:r>
            <a:r>
              <a:rPr lang="en-US" sz="1800" b="1" dirty="0" smtClean="0"/>
              <a:t> </a:t>
            </a:r>
            <a:r>
              <a:rPr lang="en-US" sz="1800" dirty="0"/>
              <a:t>(</a:t>
            </a:r>
            <a:r>
              <a:rPr lang="en-US" sz="1800" u="sng" dirty="0">
                <a:hlinkClick r:id="rId6"/>
              </a:rPr>
              <a:t>https://www.ucoz.ru</a:t>
            </a:r>
            <a:r>
              <a:rPr lang="en-US" sz="1800" u="sng" dirty="0" smtClean="0">
                <a:hlinkClick r:id="rId6"/>
              </a:rPr>
              <a:t>/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buClr>
                <a:srgbClr val="002060"/>
              </a:buClr>
            </a:pPr>
            <a:r>
              <a:rPr lang="en-US" sz="1800" b="1" dirty="0" err="1" smtClean="0">
                <a:solidFill>
                  <a:srgbClr val="002060"/>
                </a:solidFill>
              </a:rPr>
              <a:t>uKit</a:t>
            </a:r>
            <a:r>
              <a:rPr lang="en-US" sz="1800" b="1" dirty="0" smtClean="0"/>
              <a:t>  </a:t>
            </a:r>
            <a:r>
              <a:rPr lang="en-US" sz="1800" dirty="0"/>
              <a:t>(</a:t>
            </a:r>
            <a:r>
              <a:rPr lang="en-US" sz="1800" u="sng" dirty="0">
                <a:hlinkClick r:id="rId7"/>
              </a:rPr>
              <a:t>https://</a:t>
            </a:r>
            <a:r>
              <a:rPr lang="en-US" sz="1800" u="sng" dirty="0" smtClean="0">
                <a:hlinkClick r:id="rId7"/>
              </a:rPr>
              <a:t>ukit.com/ru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pPr>
              <a:buClr>
                <a:srgbClr val="002060"/>
              </a:buClr>
            </a:pPr>
            <a:r>
              <a:rPr lang="en-US" sz="1800" b="1" dirty="0" smtClean="0">
                <a:solidFill>
                  <a:srgbClr val="002060"/>
                </a:solidFill>
              </a:rPr>
              <a:t>UMI.ru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dirty="0">
                <a:hlinkClick r:id="rId8"/>
              </a:rPr>
              <a:t>http://</a:t>
            </a:r>
            <a:r>
              <a:rPr lang="en-US" sz="1800" dirty="0" smtClean="0">
                <a:hlinkClick r:id="rId8"/>
              </a:rPr>
              <a:t>umi.ru</a:t>
            </a:r>
            <a:r>
              <a:rPr lang="en-US" sz="1800" b="1" dirty="0" smtClean="0"/>
              <a:t>)</a:t>
            </a:r>
            <a:endParaRPr lang="en-US" sz="1800" dirty="0"/>
          </a:p>
          <a:p>
            <a:pPr>
              <a:buClr>
                <a:srgbClr val="002060"/>
              </a:buClr>
            </a:pPr>
            <a:r>
              <a:rPr lang="en-US" sz="1800" b="1" dirty="0" err="1" smtClean="0">
                <a:solidFill>
                  <a:srgbClr val="002060"/>
                </a:solidFill>
              </a:rPr>
              <a:t>Nethouse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u="sng" dirty="0">
                <a:hlinkClick r:id="rId9"/>
              </a:rPr>
              <a:t>http://nethouse.ru</a:t>
            </a:r>
            <a:r>
              <a:rPr lang="en-US" sz="1800" u="sng" dirty="0" smtClean="0">
                <a:hlinkClick r:id="rId9"/>
              </a:rPr>
              <a:t>/</a:t>
            </a:r>
            <a:r>
              <a:rPr lang="en-US" sz="1800" dirty="0" smtClean="0"/>
              <a:t>)</a:t>
            </a:r>
            <a:r>
              <a:rPr lang="en-US" sz="1800" u="sng" dirty="0" smtClean="0"/>
              <a:t> 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>
              <a:buClr>
                <a:srgbClr val="002060"/>
              </a:buClr>
            </a:pPr>
            <a:endParaRPr lang="ru-RU" sz="800" dirty="0"/>
          </a:p>
          <a:p>
            <a:pPr>
              <a:buClr>
                <a:srgbClr val="002060"/>
              </a:buClr>
            </a:pPr>
            <a:r>
              <a:rPr lang="ru-RU" sz="1800" b="1" dirty="0">
                <a:solidFill>
                  <a:srgbClr val="002060"/>
                </a:solidFill>
              </a:rPr>
              <a:t>NETFOLIO </a:t>
            </a:r>
            <a:r>
              <a:rPr lang="ru-RU" sz="1800" dirty="0">
                <a:solidFill>
                  <a:srgbClr val="002060"/>
                </a:solidFill>
              </a:rPr>
              <a:t>(</a:t>
            </a:r>
            <a:r>
              <a:rPr lang="ru-RU" sz="1800" u="sng" dirty="0">
                <a:solidFill>
                  <a:srgbClr val="002060"/>
                </a:solidFill>
                <a:hlinkClick r:id="rId10"/>
              </a:rPr>
              <a:t>http://cp.netfolio.ru</a:t>
            </a:r>
            <a:r>
              <a:rPr lang="ru-RU" sz="1800" dirty="0">
                <a:solidFill>
                  <a:srgbClr val="002060"/>
                </a:solidFill>
              </a:rPr>
              <a:t>)-конструктор профессионального портфолио педагога (200 рублей годовое обслуживание)</a:t>
            </a:r>
          </a:p>
          <a:p>
            <a:pPr>
              <a:buClr>
                <a:srgbClr val="002060"/>
              </a:buClr>
            </a:pPr>
            <a:endParaRPr lang="en-US" sz="1800" dirty="0"/>
          </a:p>
          <a:p>
            <a:endParaRPr lang="en-US" sz="1800" dirty="0"/>
          </a:p>
          <a:p>
            <a:pPr marL="114300" indent="0">
              <a:buNone/>
            </a:pPr>
            <a:endParaRPr lang="en-US" sz="1800" dirty="0" smtClean="0"/>
          </a:p>
          <a:p>
            <a:pPr marL="114300" indent="0">
              <a:buNone/>
            </a:pPr>
            <a:endParaRPr lang="ru-RU" sz="1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dirty="0" smtClean="0"/>
              <a:t>Обзор </a:t>
            </a:r>
            <a:r>
              <a:rPr lang="ru-RU" dirty="0"/>
              <a:t>бесплатных сервисов для </a:t>
            </a:r>
            <a:br>
              <a:rPr lang="ru-RU" dirty="0"/>
            </a:br>
            <a:r>
              <a:rPr lang="ru-RU" dirty="0"/>
              <a:t>создания сайтов 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N:\Треб к сайту\Картинки по сайту\Рисунок3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500" b="100000" l="0" r="100000">
                        <a14:backgroundMark x1="32333" y1="87500" x2="96667" y2="91000"/>
                        <a14:backgroundMark x1="30667" y1="82000" x2="99000" y2="75500"/>
                        <a14:backgroundMark x1="53667" y1="72500" x2="98000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63514"/>
            <a:ext cx="5040560" cy="159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Актуальность </a:t>
            </a:r>
            <a:r>
              <a:rPr lang="ru-RU" b="1" dirty="0"/>
              <a:t>наличия у </a:t>
            </a:r>
            <a:r>
              <a:rPr lang="ru-RU" b="1" dirty="0" smtClean="0"/>
              <a:t>воспитателя  </a:t>
            </a:r>
            <a:r>
              <a:rPr lang="ru-RU" b="1" dirty="0"/>
              <a:t>персонального сайта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43049"/>
            <a:ext cx="7920880" cy="4970029"/>
          </a:xfrm>
          <a:prstGeom prst="roundRect">
            <a:avLst/>
          </a:prstGeom>
          <a:solidFill>
            <a:srgbClr val="C6EAFE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ru-RU" dirty="0" smtClean="0"/>
              <a:t>С </a:t>
            </a:r>
            <a:r>
              <a:rPr lang="ru-RU" dirty="0"/>
              <a:t>введением федеральных государственных образовательных стандартов </a:t>
            </a:r>
            <a:r>
              <a:rPr lang="ru-RU" dirty="0" smtClean="0"/>
              <a:t>образование на сегодняшний день даёт </a:t>
            </a:r>
            <a:r>
              <a:rPr lang="ru-RU" dirty="0"/>
              <a:t>возможность каждому </a:t>
            </a:r>
            <a:r>
              <a:rPr lang="ru-RU" dirty="0" smtClean="0"/>
              <a:t>воспитателю проанализировать </a:t>
            </a:r>
            <a:r>
              <a:rPr lang="ru-RU" dirty="0"/>
              <a:t>свою профессиональную деятельность и выявить, </a:t>
            </a:r>
            <a:r>
              <a:rPr lang="ru-RU" dirty="0" smtClean="0"/>
              <a:t>а что еще необходимо </a:t>
            </a:r>
            <a:r>
              <a:rPr lang="ru-RU" dirty="0" smtClean="0"/>
              <a:t>воспитателю </a:t>
            </a:r>
            <a:r>
              <a:rPr lang="ru-RU" dirty="0"/>
              <a:t>для успешной и продуктивной работы. Одним из </a:t>
            </a:r>
            <a:r>
              <a:rPr lang="ru-RU" dirty="0" smtClean="0"/>
              <a:t>необходимых </a:t>
            </a:r>
            <a:r>
              <a:rPr lang="ru-RU" dirty="0"/>
              <a:t>умений является компьютерная грамотность </a:t>
            </a:r>
            <a:r>
              <a:rPr lang="ru-RU" dirty="0" smtClean="0"/>
              <a:t>воспитателя.  </a:t>
            </a:r>
            <a:r>
              <a:rPr lang="ru-RU" dirty="0" smtClean="0"/>
              <a:t>Создавать </a:t>
            </a:r>
            <a:r>
              <a:rPr lang="ru-RU" dirty="0"/>
              <a:t>компьютерные презентации, сопровождающие учебный материал, искать информацию в сети Интернет сегодня умеет практически каждый.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Нередко встает вопрос, какой же ресурс может </a:t>
            </a:r>
            <a:r>
              <a:rPr lang="ru-RU" dirty="0"/>
              <a:t>объединить в единое пространство родителей,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детей </a:t>
            </a:r>
            <a:r>
              <a:rPr lang="ru-RU" dirty="0"/>
              <a:t>и </a:t>
            </a:r>
            <a:r>
              <a:rPr lang="ru-RU" dirty="0" smtClean="0"/>
              <a:t>воспитателя, </a:t>
            </a:r>
            <a:r>
              <a:rPr lang="ru-RU" dirty="0" smtClean="0"/>
              <a:t>позволяя им </a:t>
            </a:r>
            <a:r>
              <a:rPr lang="ru-RU" dirty="0"/>
              <a:t>взаимодействовать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расстоянии, </a:t>
            </a:r>
            <a:r>
              <a:rPr lang="ru-RU" dirty="0" smtClean="0"/>
              <a:t>значительно </a:t>
            </a:r>
            <a:r>
              <a:rPr lang="ru-RU" dirty="0"/>
              <a:t>экономя время?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 – это сайт</a:t>
            </a:r>
            <a:r>
              <a:rPr lang="ru-RU" dirty="0"/>
              <a:t>, </a:t>
            </a:r>
            <a:r>
              <a:rPr lang="ru-RU" dirty="0" smtClean="0"/>
              <a:t>персональный </a:t>
            </a:r>
            <a:r>
              <a:rPr lang="ru-RU" dirty="0"/>
              <a:t>сайт </a:t>
            </a:r>
            <a:r>
              <a:rPr lang="ru-RU" dirty="0" smtClean="0"/>
              <a:t>воспитателя.</a:t>
            </a:r>
            <a:endParaRPr lang="ru-RU" dirty="0"/>
          </a:p>
        </p:txBody>
      </p:sp>
      <p:pic>
        <p:nvPicPr>
          <p:cNvPr id="4" name="Picture 2" descr="G:\Треб к сайту\Картинки по сайту\1424101-yak-stvoriti-svij-sajt-bezkoshtovno-z-nulya---7-prostix-kroki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71" b="95610" l="10000" r="98710">
                        <a14:foregroundMark x1="53548" y1="83171" x2="46613" y2="83171"/>
                        <a14:foregroundMark x1="52097" y1="85854" x2="54194" y2="85366"/>
                        <a14:foregroundMark x1="47258" y1="88049" x2="49355" y2="86341"/>
                        <a14:foregroundMark x1="54677" y1="82195" x2="55323" y2="81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19" t="5875"/>
          <a:stretch/>
        </p:blipFill>
        <p:spPr bwMode="auto">
          <a:xfrm>
            <a:off x="7327880" y="5167785"/>
            <a:ext cx="1816120" cy="16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7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60672" cy="792088"/>
          </a:xfrm>
        </p:spPr>
        <p:txBody>
          <a:bodyPr>
            <a:normAutofit/>
          </a:bodyPr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8496944" cy="54726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1800" dirty="0">
                <a:solidFill>
                  <a:srgbClr val="002060"/>
                </a:solidFill>
              </a:rPr>
              <a:t>Таким образом, </a:t>
            </a:r>
            <a:r>
              <a:rPr lang="ru-RU" sz="1800" dirty="0" smtClean="0">
                <a:solidFill>
                  <a:srgbClr val="002060"/>
                </a:solidFill>
              </a:rPr>
              <a:t>персональный </a:t>
            </a:r>
            <a:r>
              <a:rPr lang="ru-RU" sz="1800" dirty="0">
                <a:solidFill>
                  <a:srgbClr val="002060"/>
                </a:solidFill>
              </a:rPr>
              <a:t>сайт позволяет сделать шаг на пути к созданию «открытой» модели образования, способствует повышению качества образовательного </a:t>
            </a:r>
            <a:r>
              <a:rPr lang="ru-RU" sz="1800" dirty="0" smtClean="0">
                <a:solidFill>
                  <a:srgbClr val="002060"/>
                </a:solidFill>
              </a:rPr>
              <a:t>процесса. 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Персональный </a:t>
            </a:r>
            <a:r>
              <a:rPr lang="ru-RU" sz="1800" dirty="0">
                <a:solidFill>
                  <a:srgbClr val="002060"/>
                </a:solidFill>
              </a:rPr>
              <a:t>сайт </a:t>
            </a:r>
            <a:r>
              <a:rPr lang="ru-RU" sz="1800" dirty="0" smtClean="0">
                <a:solidFill>
                  <a:srgbClr val="002060"/>
                </a:solidFill>
              </a:rPr>
              <a:t>оказывает </a:t>
            </a:r>
            <a:r>
              <a:rPr lang="ru-RU" sz="1800" dirty="0">
                <a:solidFill>
                  <a:srgbClr val="002060"/>
                </a:solidFill>
              </a:rPr>
              <a:t>огромную роль на самосовершенствование </a:t>
            </a:r>
            <a:r>
              <a:rPr lang="ru-RU" sz="1800" dirty="0" smtClean="0">
                <a:solidFill>
                  <a:srgbClr val="002060"/>
                </a:solidFill>
              </a:rPr>
              <a:t>воспитателя как </a:t>
            </a:r>
            <a:r>
              <a:rPr lang="ru-RU" sz="1800" dirty="0">
                <a:solidFill>
                  <a:srgbClr val="002060"/>
                </a:solidFill>
              </a:rPr>
              <a:t>личности. В настоящее время очень популярна концепция компетентностного подхода в образовании. Это обусловлено глобальной информатизацией общества и тем, что большое значение приобретает явление массовой коммуникации. Возможности использования персональных сайтов еще не достаточно изучены. Хотя уже сегодня, без сомнения, можно отметить, что работа с персональными сайтами способствует повышению качества образовательного процесса: педагоги получают возможность профессионального общения в широкой аудитории пользователей сети Интернет, повышается их социальный </a:t>
            </a:r>
            <a:r>
              <a:rPr lang="ru-RU" sz="1800" dirty="0" smtClean="0">
                <a:solidFill>
                  <a:srgbClr val="002060"/>
                </a:solidFill>
              </a:rPr>
              <a:t>статус. Сайты </a:t>
            </a:r>
            <a:r>
              <a:rPr lang="ru-RU" sz="1800" dirty="0">
                <a:solidFill>
                  <a:srgbClr val="002060"/>
                </a:solidFill>
              </a:rPr>
              <a:t>становятся прообразом электронного Портфолио </a:t>
            </a:r>
            <a:r>
              <a:rPr lang="ru-RU" sz="1800" dirty="0" smtClean="0">
                <a:solidFill>
                  <a:srgbClr val="002060"/>
                </a:solidFill>
              </a:rPr>
              <a:t>педагога, </a:t>
            </a:r>
            <a:r>
              <a:rPr lang="ru-RU" sz="1800" dirty="0">
                <a:solidFill>
                  <a:srgbClr val="002060"/>
                </a:solidFill>
              </a:rPr>
              <a:t>визитной карточкой педагога и его педагогической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8112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 indent="0"/>
            <a:r>
              <a:rPr lang="ru-RU" b="1" dirty="0" smtClean="0"/>
              <a:t>Использованные Источники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5112568"/>
          </a:xfrm>
          <a:prstGeom prst="roundRect">
            <a:avLst/>
          </a:prstGeom>
          <a:solidFill>
            <a:srgbClr val="C6EAFE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500" dirty="0" smtClean="0">
                <a:cs typeface="Times New Roman" pitchFamily="18" charset="0"/>
              </a:rPr>
              <a:t>1</a:t>
            </a:r>
            <a:r>
              <a:rPr lang="ru-RU" sz="1500" dirty="0">
                <a:cs typeface="Times New Roman" pitchFamily="18" charset="0"/>
              </a:rPr>
              <a:t>. Создание персонального сайта учителя. Е. О. Мархасева http://</a:t>
            </a:r>
            <a:r>
              <a:rPr lang="ru-RU" sz="1500" dirty="0" smtClean="0">
                <a:cs typeface="Times New Roman" pitchFamily="18" charset="0"/>
              </a:rPr>
              <a:t>nsportal.ru/shkola/raznoe/library/2019/01/20/sozdanie-personalnogo-sayta-uchitelya </a:t>
            </a:r>
            <a:endParaRPr lang="ru-RU" sz="1500" dirty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500" dirty="0">
                <a:cs typeface="Times New Roman" pitchFamily="18" charset="0"/>
              </a:rPr>
              <a:t>2. Создание персонального сайта учителя http://sitepapa.ru/sozdanie-personalnogo-sajta-uchitelya.html </a:t>
            </a:r>
          </a:p>
          <a:p>
            <a:pPr marL="114300" indent="0">
              <a:buNone/>
            </a:pPr>
            <a:r>
              <a:rPr lang="ru-RU" sz="1500" dirty="0">
                <a:cs typeface="Times New Roman" pitchFamily="18" charset="0"/>
              </a:rPr>
              <a:t>3. Лучшие решения для создания персонального сайта педагога. Электронный журнал «Образцовая школа</a:t>
            </a:r>
            <a:r>
              <a:rPr lang="ru-RU" sz="1500" dirty="0" smtClean="0">
                <a:cs typeface="Times New Roman" pitchFamily="18" charset="0"/>
              </a:rPr>
              <a:t>». http</a:t>
            </a:r>
            <a:r>
              <a:rPr lang="ru-RU" sz="1500" dirty="0">
                <a:cs typeface="Times New Roman" pitchFamily="18" charset="0"/>
              </a:rPr>
              <a:t>://obrazshkola.ru/?page_id=637 </a:t>
            </a:r>
          </a:p>
          <a:p>
            <a:pPr marL="114300" indent="0">
              <a:buNone/>
            </a:pPr>
            <a:r>
              <a:rPr lang="ru-RU" sz="1500" dirty="0" smtClean="0">
                <a:cs typeface="Times New Roman" pitchFamily="18" charset="0"/>
              </a:rPr>
              <a:t>4. </a:t>
            </a:r>
            <a:r>
              <a:rPr lang="ru-RU" sz="1500" dirty="0">
                <a:cs typeface="Times New Roman" pitchFamily="18" charset="0"/>
              </a:rPr>
              <a:t>Сапожкова Ю.А. Создание и развитие персонального сайта учителя. Методические рекомендации, Вологда, </a:t>
            </a:r>
            <a:r>
              <a:rPr lang="ru-RU" sz="1500" dirty="0" smtClean="0">
                <a:cs typeface="Times New Roman" pitchFamily="18" charset="0"/>
              </a:rPr>
              <a:t>2018г</a:t>
            </a:r>
            <a:r>
              <a:rPr lang="ru-RU" sz="1500" dirty="0" smtClean="0">
                <a:cs typeface="Times New Roman" pitchFamily="18" charset="0"/>
              </a:rPr>
              <a:t>. http</a:t>
            </a:r>
            <a:r>
              <a:rPr lang="ru-RU" sz="1500" dirty="0">
                <a:cs typeface="Times New Roman" pitchFamily="18" charset="0"/>
              </a:rPr>
              <a:t>://viro.edu.ru/attachments/article/3861/Pers_sajt.pdf </a:t>
            </a:r>
          </a:p>
          <a:p>
            <a:pPr marL="114300" indent="0">
              <a:buNone/>
            </a:pPr>
            <a:r>
              <a:rPr lang="ru-RU" sz="1500" dirty="0" smtClean="0">
                <a:cs typeface="Times New Roman" pitchFamily="18" charset="0"/>
              </a:rPr>
              <a:t>5. </a:t>
            </a:r>
            <a:r>
              <a:rPr lang="ru-RU" sz="1500" dirty="0">
                <a:cs typeface="Times New Roman" pitchFamily="18" charset="0"/>
              </a:rPr>
              <a:t>Требования к школьным сайтам http://school-001.ucoz.ru/publ/trebovanija_k_shkolnym_sajtam/1-1-0-1 </a:t>
            </a:r>
          </a:p>
          <a:p>
            <a:pPr marL="114300" indent="0">
              <a:buNone/>
            </a:pPr>
            <a:r>
              <a:rPr lang="ru-RU" sz="1500" dirty="0" smtClean="0">
                <a:cs typeface="Times New Roman" pitchFamily="18" charset="0"/>
              </a:rPr>
              <a:t>6. </a:t>
            </a:r>
            <a:r>
              <a:rPr lang="ru-RU" sz="1500" dirty="0">
                <a:cs typeface="Times New Roman" pitchFamily="18" charset="0"/>
              </a:rPr>
              <a:t>Рекомендации по созданию сайта. CMS.S3 Сервис управления сайтом. http://cms-megagroup.ru/rekom </a:t>
            </a:r>
          </a:p>
          <a:p>
            <a:pPr marL="114300" indent="0">
              <a:buNone/>
            </a:pPr>
            <a:r>
              <a:rPr lang="ru-RU" sz="1500" dirty="0" smtClean="0">
                <a:cs typeface="Times New Roman" pitchFamily="18" charset="0"/>
              </a:rPr>
              <a:t>7.</a:t>
            </a:r>
            <a:r>
              <a:rPr lang="ru-RU" sz="1500" b="1" dirty="0" smtClean="0">
                <a:cs typeface="Times New Roman" pitchFamily="18" charset="0"/>
              </a:rPr>
              <a:t> </a:t>
            </a:r>
            <a:r>
              <a:rPr lang="ru-RU" sz="1500" dirty="0">
                <a:cs typeface="Times New Roman" pitchFamily="18" charset="0"/>
              </a:rPr>
              <a:t>Назаренко С. В. </a:t>
            </a:r>
            <a:r>
              <a:rPr lang="ru-RU" sz="1500" dirty="0" smtClean="0">
                <a:cs typeface="Times New Roman" pitchFamily="18" charset="0"/>
              </a:rPr>
              <a:t>Мастер-класс на </a:t>
            </a:r>
            <a:r>
              <a:rPr lang="ru-RU" sz="1500" dirty="0">
                <a:cs typeface="Times New Roman" pitchFamily="18" charset="0"/>
              </a:rPr>
              <a:t>тему: </a:t>
            </a:r>
            <a:r>
              <a:rPr lang="ru-RU" sz="1500" dirty="0" smtClean="0">
                <a:cs typeface="Times New Roman" pitchFamily="18" charset="0"/>
              </a:rPr>
              <a:t>«Персональный </a:t>
            </a:r>
            <a:r>
              <a:rPr lang="ru-RU" sz="1500" dirty="0">
                <a:cs typeface="Times New Roman" pitchFamily="18" charset="0"/>
              </a:rPr>
              <a:t>сайт в работе </a:t>
            </a:r>
            <a:r>
              <a:rPr lang="ru-RU" sz="1500" dirty="0" smtClean="0">
                <a:cs typeface="Times New Roman" pitchFamily="18" charset="0"/>
              </a:rPr>
              <a:t>учителя»</a:t>
            </a:r>
            <a:r>
              <a:rPr lang="ru-RU" sz="1500" dirty="0">
                <a:cs typeface="Times New Roman" pitchFamily="18" charset="0"/>
              </a:rPr>
              <a:t> </a:t>
            </a:r>
            <a:endParaRPr lang="ru-RU" sz="1500" dirty="0" smtClean="0"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1500" dirty="0" smtClean="0">
                <a:cs typeface="Times New Roman" pitchFamily="18" charset="0"/>
              </a:rPr>
              <a:t>8. </a:t>
            </a:r>
            <a:r>
              <a:rPr lang="ru-RU" sz="1500" dirty="0">
                <a:cs typeface="Times New Roman" pitchFamily="18" charset="0"/>
              </a:rPr>
              <a:t>Т. С. Масылюк </a:t>
            </a:r>
            <a:r>
              <a:rPr lang="ru-RU" sz="1500" dirty="0" smtClean="0">
                <a:cs typeface="Times New Roman" pitchFamily="18" charset="0"/>
              </a:rPr>
              <a:t>Методические </a:t>
            </a:r>
            <a:r>
              <a:rPr lang="ru-RU" sz="1500" dirty="0">
                <a:cs typeface="Times New Roman" pitchFamily="18" charset="0"/>
              </a:rPr>
              <a:t>рекомендации </a:t>
            </a:r>
            <a:r>
              <a:rPr lang="ru-RU" sz="1500" dirty="0" smtClean="0">
                <a:cs typeface="Times New Roman" pitchFamily="18" charset="0"/>
              </a:rPr>
              <a:t>«Создание </a:t>
            </a:r>
            <a:r>
              <a:rPr lang="ru-RU" sz="1500" dirty="0">
                <a:cs typeface="Times New Roman" pitchFamily="18" charset="0"/>
              </a:rPr>
              <a:t>персонального сайта </a:t>
            </a:r>
            <a:r>
              <a:rPr lang="ru-RU" sz="1500" dirty="0" smtClean="0">
                <a:cs typeface="Times New Roman" pitchFamily="18" charset="0"/>
              </a:rPr>
              <a:t>педагога»</a:t>
            </a:r>
            <a:r>
              <a:rPr lang="ru-RU" sz="1500" b="1" dirty="0" smtClean="0">
                <a:cs typeface="Times New Roman" pitchFamily="18" charset="0"/>
              </a:rPr>
              <a:t>, </a:t>
            </a:r>
            <a:r>
              <a:rPr lang="ru-RU" sz="1500" dirty="0" smtClean="0">
                <a:cs typeface="Times New Roman" pitchFamily="18" charset="0"/>
              </a:rPr>
              <a:t>Добрянка</a:t>
            </a:r>
            <a:r>
              <a:rPr lang="ru-RU" sz="1500" dirty="0">
                <a:cs typeface="Times New Roman" pitchFamily="18" charset="0"/>
              </a:rPr>
              <a:t>, </a:t>
            </a:r>
            <a:r>
              <a:rPr lang="ru-RU" sz="1500" dirty="0" smtClean="0">
                <a:cs typeface="Times New Roman" pitchFamily="18" charset="0"/>
              </a:rPr>
              <a:t>2019г</a:t>
            </a:r>
            <a:r>
              <a:rPr lang="ru-RU" sz="1500" dirty="0">
                <a:cs typeface="Times New Roman" pitchFamily="18" charset="0"/>
              </a:rPr>
              <a:t>. 	</a:t>
            </a:r>
          </a:p>
          <a:p>
            <a:pPr marL="114300" indent="0">
              <a:buNone/>
            </a:pPr>
            <a:r>
              <a:rPr lang="ru-RU" sz="1500" b="1" dirty="0" smtClean="0">
                <a:cs typeface="Times New Roman" pitchFamily="18" charset="0"/>
              </a:rPr>
              <a:t> </a:t>
            </a:r>
            <a:endParaRPr lang="ru-RU" sz="1500" dirty="0">
              <a:cs typeface="Times New Roman" pitchFamily="18" charset="0"/>
            </a:endParaRPr>
          </a:p>
          <a:p>
            <a:endParaRPr lang="ru-RU" sz="1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2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1244351"/>
          </a:xfrm>
        </p:spPr>
        <p:txBody>
          <a:bodyPr/>
          <a:lstStyle/>
          <a:p>
            <a:pPr marL="114300" indent="0">
              <a:buNone/>
            </a:pPr>
            <a:r>
              <a:rPr lang="ru-RU" dirty="0" smtClean="0"/>
              <a:t>«</a:t>
            </a:r>
            <a:r>
              <a:rPr lang="ru-RU" dirty="0"/>
              <a:t>Без стремления к новому нет жизни, нет развития, нет </a:t>
            </a:r>
            <a:r>
              <a:rPr lang="ru-RU" dirty="0" smtClean="0"/>
              <a:t>прогресса»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В</a:t>
            </a:r>
            <a:r>
              <a:rPr lang="ru-RU" dirty="0"/>
              <a:t>. </a:t>
            </a:r>
            <a:r>
              <a:rPr lang="ru-RU" dirty="0" smtClean="0"/>
              <a:t>Г. </a:t>
            </a:r>
            <a:r>
              <a:rPr lang="ru-RU" dirty="0"/>
              <a:t>Белинский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71736" y="3286124"/>
            <a:ext cx="4166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Контактная информация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2071670" y="4214818"/>
            <a:ext cx="5252334" cy="184627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Старший воспитатель</a:t>
            </a:r>
            <a:endParaRPr lang="ru-RU" sz="1800" dirty="0" smtClean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Дронова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Лариса 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Владимировна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
</a:t>
            </a:r>
            <a:r>
              <a:rPr lang="ru-RU" sz="1800" dirty="0" err="1" smtClean="0">
                <a:solidFill>
                  <a:srgbClr val="002060"/>
                </a:solidFill>
                <a:cs typeface="Times New Roman" pitchFamily="18" charset="0"/>
              </a:rPr>
              <a:t>E-mail</a:t>
            </a: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US" sz="1800" dirty="0" smtClean="0"/>
              <a:t>dronowa.larisa@yandex.ru</a:t>
            </a:r>
            <a:endParaRPr lang="ru-RU" sz="1800" u="sng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cs typeface="Times New Roman" pitchFamily="18" charset="0"/>
              </a:rPr>
              <a:t>Сайт: </a:t>
            </a:r>
            <a:r>
              <a:rPr lang="en-US" sz="1800" dirty="0" smtClean="0">
                <a:solidFill>
                  <a:srgbClr val="002060"/>
                </a:solidFill>
                <a:cs typeface="Times New Roman" pitchFamily="18" charset="0"/>
              </a:rPr>
              <a:t>https://kinderedu.expert/dronovalv</a:t>
            </a:r>
            <a:endParaRPr lang="ru-RU" sz="1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800" dirty="0"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85984" y="6143644"/>
            <a:ext cx="5194920" cy="49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Успехов в творчестве!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38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42438"/>
            <a:ext cx="8229600" cy="4373563"/>
          </a:xfrm>
          <a:prstGeom prst="roundRect">
            <a:avLst/>
          </a:prstGeom>
          <a:solidFill>
            <a:srgbClr val="C6EAFE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это </a:t>
            </a:r>
            <a:r>
              <a:rPr lang="ru-RU" dirty="0"/>
              <a:t>интернет-ресурс, который принадлежит одному конкретному </a:t>
            </a:r>
            <a:r>
              <a:rPr lang="ru-RU" dirty="0" smtClean="0"/>
              <a:t>воспитателю </a:t>
            </a:r>
            <a:r>
              <a:rPr lang="ru-RU" dirty="0"/>
              <a:t>и </a:t>
            </a:r>
            <a:r>
              <a:rPr lang="ru-RU" dirty="0" smtClean="0"/>
              <a:t>ориентирован </a:t>
            </a:r>
            <a:r>
              <a:rPr lang="ru-RU" dirty="0"/>
              <a:t>на определенную сферу </a:t>
            </a:r>
            <a:r>
              <a:rPr lang="ru-RU" dirty="0" smtClean="0"/>
              <a:t>деятельности.</a:t>
            </a:r>
            <a:endParaRPr lang="ru-RU" dirty="0"/>
          </a:p>
          <a:p>
            <a:r>
              <a:rPr lang="ru-RU" dirty="0" smtClean="0"/>
              <a:t>это </a:t>
            </a:r>
            <a:r>
              <a:rPr lang="ru-RU" dirty="0"/>
              <a:t>не только визитная карточка педагогической </a:t>
            </a:r>
            <a:r>
              <a:rPr lang="ru-RU" dirty="0" smtClean="0"/>
              <a:t>деятельности, </a:t>
            </a:r>
            <a:r>
              <a:rPr lang="ru-RU" dirty="0"/>
              <a:t>способ обозначить свои достижения, представить наработанный </a:t>
            </a:r>
            <a:r>
              <a:rPr lang="ru-RU" dirty="0" smtClean="0"/>
              <a:t>опыт, но и средство </a:t>
            </a:r>
            <a:r>
              <a:rPr lang="ru-RU" dirty="0"/>
              <a:t>обмена </a:t>
            </a:r>
            <a:r>
              <a:rPr lang="ru-RU" dirty="0" smtClean="0"/>
              <a:t>информацией, место </a:t>
            </a:r>
            <a:r>
              <a:rPr lang="ru-RU" dirty="0"/>
              <a:t>для хранения </a:t>
            </a:r>
            <a:r>
              <a:rPr lang="ru-RU" dirty="0" smtClean="0"/>
              <a:t>информации.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Персональный сайт </a:t>
            </a:r>
            <a:r>
              <a:rPr lang="ru-RU" b="1" dirty="0" smtClean="0"/>
              <a:t>воспитателя</a:t>
            </a:r>
            <a:endParaRPr lang="ru-RU" dirty="0"/>
          </a:p>
        </p:txBody>
      </p:sp>
      <p:pic>
        <p:nvPicPr>
          <p:cNvPr id="3074" name="Picture 2" descr="G:\Треб к сайту\sozdat-s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301208"/>
            <a:ext cx="2952328" cy="137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414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Функции персонального сайта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87292019"/>
              </p:ext>
            </p:extLst>
          </p:nvPr>
        </p:nvGraphicFramePr>
        <p:xfrm>
          <a:off x="457200" y="1752600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Функция 1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Функция 2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Персональный сайт является альтернативным вариантом портфолио, находящимся в свободном доступе (преимущество для возможности оценки со стороны)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Персональный сайт позволяет совершать обмен дидактическим и любым другим материалом, участвовать в виртуальных форумах, семинарах, гостиных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 т.д. </a:t>
                      </a:r>
                    </a:p>
                    <a:p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C:\Users\User\Desktop\search-engine-optimisat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013176"/>
            <a:ext cx="4824536" cy="120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10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чего нужен персональный сайт </a:t>
            </a:r>
            <a:r>
              <a:rPr lang="ru-RU" dirty="0" smtClean="0"/>
              <a:t>воспитателю?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65523" y="2135051"/>
            <a:ext cx="8760906" cy="4554099"/>
            <a:chOff x="567186" y="2221131"/>
            <a:chExt cx="8760906" cy="4554099"/>
          </a:xfrm>
        </p:grpSpPr>
        <p:sp>
          <p:nvSpPr>
            <p:cNvPr id="8" name="Полилиния 7"/>
            <p:cNvSpPr/>
            <p:nvPr/>
          </p:nvSpPr>
          <p:spPr>
            <a:xfrm>
              <a:off x="567186" y="2221131"/>
              <a:ext cx="8735904" cy="715690"/>
            </a:xfrm>
            <a:custGeom>
              <a:avLst/>
              <a:gdLst>
                <a:gd name="connsiteX0" fmla="*/ 0 w 3498542"/>
                <a:gd name="connsiteY0" fmla="*/ 0 h 1093294"/>
                <a:gd name="connsiteX1" fmla="*/ 3498542 w 3498542"/>
                <a:gd name="connsiteY1" fmla="*/ 0 h 1093294"/>
                <a:gd name="connsiteX2" fmla="*/ 3498542 w 3498542"/>
                <a:gd name="connsiteY2" fmla="*/ 1093294 h 1093294"/>
                <a:gd name="connsiteX3" fmla="*/ 0 w 3498542"/>
                <a:gd name="connsiteY3" fmla="*/ 1093294 h 1093294"/>
                <a:gd name="connsiteX4" fmla="*/ 0 w 3498542"/>
                <a:gd name="connsiteY4" fmla="*/ 0 h 109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542" h="1093294">
                  <a:moveTo>
                    <a:pt x="0" y="0"/>
                  </a:moveTo>
                  <a:lnTo>
                    <a:pt x="3498542" y="0"/>
                  </a:lnTo>
                  <a:lnTo>
                    <a:pt x="3498542" y="1093294"/>
                  </a:lnTo>
                  <a:lnTo>
                    <a:pt x="0" y="1093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AFE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200" tIns="25200" rIns="25200" bIns="25200" numCol="1" spcCol="1270" anchor="ctr" anchorCtr="0">
              <a:spAutoFit/>
            </a:bodyPr>
            <a:lstStyle/>
            <a:p>
              <a:pPr lvl="0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</a:rPr>
                <a:t>Воспитатель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с помощью своего персонального сайта </a:t>
              </a:r>
              <a:r>
                <a:rPr lang="ru-RU" sz="1600" b="1" kern="1200" dirty="0" smtClean="0">
                  <a:solidFill>
                    <a:srgbClr val="002060"/>
                  </a:solidFill>
                </a:rPr>
                <a:t>может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 </a:t>
              </a:r>
              <a:r>
                <a:rPr lang="ru-RU" sz="1600" b="1" kern="1200" dirty="0" smtClean="0">
                  <a:solidFill>
                    <a:srgbClr val="002060"/>
                  </a:solidFill>
                </a:rPr>
                <a:t>рассказать о себе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, пройденных курсах повышения квалификации, полученных дипломах, грамотах и других наградах, </a:t>
              </a:r>
              <a:r>
                <a:rPr lang="ru-RU" sz="1600" b="1" kern="1200" dirty="0" smtClean="0">
                  <a:solidFill>
                    <a:srgbClr val="002060"/>
                  </a:solidFill>
                </a:rPr>
                <a:t>показать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 всем </a:t>
              </a:r>
              <a:r>
                <a:rPr lang="ru-RU" sz="1600" b="1" kern="1200" dirty="0" smtClean="0">
                  <a:solidFill>
                    <a:srgbClr val="002060"/>
                  </a:solidFill>
                </a:rPr>
                <a:t>результаты своей педагогической деятельности. </a:t>
              </a:r>
              <a:endParaRPr lang="ru-RU" sz="16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585370" y="4346763"/>
              <a:ext cx="8742722" cy="1161857"/>
            </a:xfrm>
            <a:custGeom>
              <a:avLst/>
              <a:gdLst>
                <a:gd name="connsiteX0" fmla="*/ 0 w 3498542"/>
                <a:gd name="connsiteY0" fmla="*/ 0 h 1093294"/>
                <a:gd name="connsiteX1" fmla="*/ 3498542 w 3498542"/>
                <a:gd name="connsiteY1" fmla="*/ 0 h 1093294"/>
                <a:gd name="connsiteX2" fmla="*/ 3498542 w 3498542"/>
                <a:gd name="connsiteY2" fmla="*/ 1093294 h 1093294"/>
                <a:gd name="connsiteX3" fmla="*/ 0 w 3498542"/>
                <a:gd name="connsiteY3" fmla="*/ 1093294 h 1093294"/>
                <a:gd name="connsiteX4" fmla="*/ 0 w 3498542"/>
                <a:gd name="connsiteY4" fmla="*/ 0 h 109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542" h="1093294">
                  <a:moveTo>
                    <a:pt x="0" y="0"/>
                  </a:moveTo>
                  <a:lnTo>
                    <a:pt x="3498542" y="0"/>
                  </a:lnTo>
                  <a:lnTo>
                    <a:pt x="3498542" y="1093294"/>
                  </a:lnTo>
                  <a:lnTo>
                    <a:pt x="0" y="1093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AFE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200" tIns="26670" rIns="26670" bIns="26670" numCol="1" spcCol="1270" anchor="ctr" anchorCtr="0">
              <a:spAutoFit/>
            </a:bodyPr>
            <a:lstStyle/>
            <a:p>
              <a:pPr lvl="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</a:rPr>
                <a:t>Для воспитанников.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Размещая на сайте интересные, познавательные материалы по какому-либо направлению </a:t>
              </a:r>
              <a:r>
                <a:rPr lang="ru-RU" sz="1600" b="1" kern="1200" dirty="0" smtClean="0">
                  <a:solidFill>
                    <a:srgbClr val="002060"/>
                  </a:solidFill>
                </a:rPr>
                <a:t>можно вызывать у детей дополнительный интерес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к нему. С помощью родителей, дети могут познакомиться с литературным произведением, повторить пройденное на занятиях, поиграть в предложенную педагогом игру.                          </a:t>
              </a:r>
              <a:endParaRPr lang="ru-RU" sz="16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92188" y="5613373"/>
              <a:ext cx="8735904" cy="1161857"/>
            </a:xfrm>
            <a:custGeom>
              <a:avLst/>
              <a:gdLst>
                <a:gd name="connsiteX0" fmla="*/ 0 w 3498542"/>
                <a:gd name="connsiteY0" fmla="*/ 0 h 1093294"/>
                <a:gd name="connsiteX1" fmla="*/ 3498542 w 3498542"/>
                <a:gd name="connsiteY1" fmla="*/ 0 h 1093294"/>
                <a:gd name="connsiteX2" fmla="*/ 3498542 w 3498542"/>
                <a:gd name="connsiteY2" fmla="*/ 1093294 h 1093294"/>
                <a:gd name="connsiteX3" fmla="*/ 0 w 3498542"/>
                <a:gd name="connsiteY3" fmla="*/ 1093294 h 1093294"/>
                <a:gd name="connsiteX4" fmla="*/ 0 w 3498542"/>
                <a:gd name="connsiteY4" fmla="*/ 0 h 109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542" h="1093294">
                  <a:moveTo>
                    <a:pt x="0" y="0"/>
                  </a:moveTo>
                  <a:lnTo>
                    <a:pt x="3498542" y="0"/>
                  </a:lnTo>
                  <a:lnTo>
                    <a:pt x="3498542" y="1093294"/>
                  </a:lnTo>
                  <a:lnTo>
                    <a:pt x="0" y="1093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AFE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5200" tIns="26670" rIns="26670" bIns="26670" numCol="1" spcCol="1270" anchor="ctr" anchorCtr="0">
              <a:spAutoFit/>
            </a:bodyPr>
            <a:lstStyle/>
            <a:p>
              <a:pPr lvl="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</a:rPr>
                <a:t>Общение с коллегами.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Вы можете приглашать воспользоваться материалами вашего персонального сайта своих коллег. Те в свою очередь, смогут комментировать ваши материалы, давая обратную связь. Таким образом, вы можете получить интересную идею, или возможность что-то улучшить. Вы, в свою очередь, также можете давать свою обратную связь на их сайтах.</a:t>
              </a:r>
              <a:r>
                <a:rPr lang="ru-RU" sz="1600" kern="1200" dirty="0" smtClean="0"/>
                <a:t> </a:t>
              </a:r>
              <a:endParaRPr lang="ru-RU" sz="1600" kern="12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7584" y="1683248"/>
            <a:ext cx="7582267" cy="360040"/>
          </a:xfrm>
          <a:prstGeom prst="rect">
            <a:avLst/>
          </a:prstGeom>
          <a:solidFill>
            <a:srgbClr val="C6EAFE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 </a:t>
            </a:r>
            <a:r>
              <a:rPr lang="ru-RU" dirty="0">
                <a:solidFill>
                  <a:srgbClr val="002060"/>
                </a:solidFill>
              </a:rPr>
              <a:t>этому вопросу </a:t>
            </a:r>
            <a:r>
              <a:rPr lang="ru-RU" dirty="0" smtClean="0">
                <a:solidFill>
                  <a:srgbClr val="002060"/>
                </a:solidFill>
              </a:rPr>
              <a:t>можно </a:t>
            </a:r>
            <a:r>
              <a:rPr lang="ru-RU" dirty="0">
                <a:solidFill>
                  <a:srgbClr val="002060"/>
                </a:solidFill>
              </a:rPr>
              <a:t>подойти с нескольких </a:t>
            </a:r>
            <a:r>
              <a:rPr lang="ru-RU" dirty="0" smtClean="0">
                <a:solidFill>
                  <a:srgbClr val="002060"/>
                </a:solidFill>
              </a:rPr>
              <a:t>сторон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565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Полилиния 20"/>
          <p:cNvSpPr/>
          <p:nvPr/>
        </p:nvSpPr>
        <p:spPr>
          <a:xfrm>
            <a:off x="176889" y="2979773"/>
            <a:ext cx="8742722" cy="1161857"/>
          </a:xfrm>
          <a:custGeom>
            <a:avLst/>
            <a:gdLst>
              <a:gd name="connsiteX0" fmla="*/ 0 w 3498542"/>
              <a:gd name="connsiteY0" fmla="*/ 0 h 1093294"/>
              <a:gd name="connsiteX1" fmla="*/ 3498542 w 3498542"/>
              <a:gd name="connsiteY1" fmla="*/ 0 h 1093294"/>
              <a:gd name="connsiteX2" fmla="*/ 3498542 w 3498542"/>
              <a:gd name="connsiteY2" fmla="*/ 1093294 h 1093294"/>
              <a:gd name="connsiteX3" fmla="*/ 0 w 3498542"/>
              <a:gd name="connsiteY3" fmla="*/ 1093294 h 1093294"/>
              <a:gd name="connsiteX4" fmla="*/ 0 w 3498542"/>
              <a:gd name="connsiteY4" fmla="*/ 0 h 1093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8542" h="1093294">
                <a:moveTo>
                  <a:pt x="0" y="0"/>
                </a:moveTo>
                <a:lnTo>
                  <a:pt x="3498542" y="0"/>
                </a:lnTo>
                <a:lnTo>
                  <a:pt x="3498542" y="1093294"/>
                </a:lnTo>
                <a:lnTo>
                  <a:pt x="0" y="1093294"/>
                </a:lnTo>
                <a:lnTo>
                  <a:pt x="0" y="0"/>
                </a:lnTo>
                <a:close/>
              </a:path>
            </a:pathLst>
          </a:custGeom>
          <a:solidFill>
            <a:srgbClr val="C6EAFE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6800" tIns="26670" rIns="26670" bIns="26670" numCol="1" spcCol="1270" anchor="ctr" anchorCtr="0">
            <a:spAutoFit/>
          </a:bodyPr>
          <a:lstStyle/>
          <a:p>
            <a:pPr lvl="0" defTabSz="3111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rgbClr val="002060"/>
                </a:solidFill>
              </a:rPr>
              <a:t>Для родителей. </a:t>
            </a:r>
            <a:r>
              <a:rPr lang="ru-RU" sz="1600" kern="1200" dirty="0" smtClean="0">
                <a:solidFill>
                  <a:srgbClr val="002060"/>
                </a:solidFill>
              </a:rPr>
              <a:t>Через свой сайт педагогу будет проще </a:t>
            </a:r>
            <a:r>
              <a:rPr lang="ru-RU" sz="1600" b="1" kern="1200" dirty="0" smtClean="0">
                <a:solidFill>
                  <a:srgbClr val="002060"/>
                </a:solidFill>
              </a:rPr>
              <a:t>наладить процесс общения с родителями</a:t>
            </a:r>
            <a:r>
              <a:rPr lang="ru-RU" sz="1600" kern="1200" dirty="0" smtClean="0">
                <a:solidFill>
                  <a:srgbClr val="002060"/>
                </a:solidFill>
              </a:rPr>
              <a:t>. Например, можно создать специальный раздел для родителей, куда периодически добавлять новости или обращения к родителям. Родители имеют возможность давать обратную связь в комментариях или вам лично, например, на ваш e-</a:t>
            </a:r>
            <a:r>
              <a:rPr lang="ru-RU" sz="1600" kern="1200" dirty="0" err="1" smtClean="0">
                <a:solidFill>
                  <a:srgbClr val="002060"/>
                </a:solidFill>
              </a:rPr>
              <a:t>mail</a:t>
            </a:r>
            <a:r>
              <a:rPr lang="ru-RU" sz="1600" kern="1200" dirty="0" smtClean="0">
                <a:solidFill>
                  <a:srgbClr val="002060"/>
                </a:solidFill>
              </a:rPr>
              <a:t>, и другие средства связи. </a:t>
            </a:r>
            <a:endParaRPr lang="ru-RU" sz="1600" kern="1200" dirty="0">
              <a:solidFill>
                <a:srgbClr val="00206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067947" y="2850741"/>
            <a:ext cx="364659" cy="209507"/>
          </a:xfrm>
          <a:prstGeom prst="downArrow">
            <a:avLst/>
          </a:prstGeom>
          <a:solidFill>
            <a:srgbClr val="C6EAFE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119939" y="4141630"/>
            <a:ext cx="364659" cy="209507"/>
          </a:xfrm>
          <a:prstGeom prst="downArrow">
            <a:avLst/>
          </a:prstGeom>
          <a:solidFill>
            <a:srgbClr val="C6EAFE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119939" y="5422540"/>
            <a:ext cx="364659" cy="209507"/>
          </a:xfrm>
          <a:prstGeom prst="downArrow">
            <a:avLst/>
          </a:prstGeom>
          <a:solidFill>
            <a:srgbClr val="C6EAFE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9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Для чего нужен персональный сайт </a:t>
            </a:r>
            <a:r>
              <a:rPr lang="ru-RU" dirty="0" smtClean="0"/>
              <a:t>воспитателю?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31205" y="1651723"/>
            <a:ext cx="8656586" cy="2550981"/>
            <a:chOff x="655161" y="1869888"/>
            <a:chExt cx="8656586" cy="2550981"/>
          </a:xfrm>
        </p:grpSpPr>
        <p:sp>
          <p:nvSpPr>
            <p:cNvPr id="14" name="Полилиния 13"/>
            <p:cNvSpPr/>
            <p:nvPr/>
          </p:nvSpPr>
          <p:spPr>
            <a:xfrm>
              <a:off x="675475" y="2815814"/>
              <a:ext cx="8636272" cy="1605055"/>
            </a:xfrm>
            <a:custGeom>
              <a:avLst/>
              <a:gdLst>
                <a:gd name="connsiteX0" fmla="*/ 0 w 3498542"/>
                <a:gd name="connsiteY0" fmla="*/ 0 h 1093294"/>
                <a:gd name="connsiteX1" fmla="*/ 3498542 w 3498542"/>
                <a:gd name="connsiteY1" fmla="*/ 0 h 1093294"/>
                <a:gd name="connsiteX2" fmla="*/ 3498542 w 3498542"/>
                <a:gd name="connsiteY2" fmla="*/ 1093294 h 1093294"/>
                <a:gd name="connsiteX3" fmla="*/ 0 w 3498542"/>
                <a:gd name="connsiteY3" fmla="*/ 1093294 h 1093294"/>
                <a:gd name="connsiteX4" fmla="*/ 0 w 3498542"/>
                <a:gd name="connsiteY4" fmla="*/ 0 h 109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542" h="1093294">
                  <a:moveTo>
                    <a:pt x="0" y="0"/>
                  </a:moveTo>
                  <a:lnTo>
                    <a:pt x="3498542" y="0"/>
                  </a:lnTo>
                  <a:lnTo>
                    <a:pt x="3498542" y="1093294"/>
                  </a:lnTo>
                  <a:lnTo>
                    <a:pt x="0" y="1093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AFE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5200" tIns="26670" rIns="26670" bIns="26670" numCol="1" spcCol="1270" anchor="ctr" anchorCtr="0">
              <a:spAutoFit/>
            </a:bodyPr>
            <a:lstStyle/>
            <a:p>
              <a:pPr lvl="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</a:rPr>
                <a:t>Копилка своих наработок.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На созданном персональном сайте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воспитатель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может делать свою подборку образовательных материалов в самых различных видах. Будь то обычные файлы WORD, EXCEL, PowerPoint с конспектами занятий для скачивания (которыми могли бы воспользоваться как родители ваших воспитанников, так и коллеги) или сделанные лично вами конспекты, презентации, видео или аудио файлы. Конечно, можно размещать и чужие наработки при полученном разрешении их автора. </a:t>
              </a:r>
              <a:endParaRPr lang="ru-RU" sz="1600" kern="1200" dirty="0">
                <a:solidFill>
                  <a:srgbClr val="002060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55161" y="1869888"/>
              <a:ext cx="8636271" cy="718658"/>
            </a:xfrm>
            <a:custGeom>
              <a:avLst/>
              <a:gdLst>
                <a:gd name="connsiteX0" fmla="*/ 0 w 3498542"/>
                <a:gd name="connsiteY0" fmla="*/ 0 h 1093294"/>
                <a:gd name="connsiteX1" fmla="*/ 3498542 w 3498542"/>
                <a:gd name="connsiteY1" fmla="*/ 0 h 1093294"/>
                <a:gd name="connsiteX2" fmla="*/ 3498542 w 3498542"/>
                <a:gd name="connsiteY2" fmla="*/ 1093294 h 1093294"/>
                <a:gd name="connsiteX3" fmla="*/ 0 w 3498542"/>
                <a:gd name="connsiteY3" fmla="*/ 1093294 h 1093294"/>
                <a:gd name="connsiteX4" fmla="*/ 0 w 3498542"/>
                <a:gd name="connsiteY4" fmla="*/ 0 h 1093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8542" h="1093294">
                  <a:moveTo>
                    <a:pt x="0" y="0"/>
                  </a:moveTo>
                  <a:lnTo>
                    <a:pt x="3498542" y="0"/>
                  </a:lnTo>
                  <a:lnTo>
                    <a:pt x="3498542" y="1093294"/>
                  </a:lnTo>
                  <a:lnTo>
                    <a:pt x="0" y="1093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EAFE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5200" tIns="26670" rIns="26670" bIns="26670" numCol="1" spcCol="1270" anchor="ctr" anchorCtr="0">
              <a:spAutoFit/>
            </a:bodyPr>
            <a:lstStyle/>
            <a:p>
              <a:pPr lvl="0" algn="l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</a:rPr>
                <a:t>Выражение собственного мнения.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На своем сайте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воспитатель </a:t>
              </a:r>
              <a:r>
                <a:rPr lang="ru-RU" sz="1600" kern="1200" dirty="0" smtClean="0">
                  <a:solidFill>
                    <a:srgbClr val="002060"/>
                  </a:solidFill>
                </a:rPr>
                <a:t>может публиковать свои статьи, публикации, выражающие его взгляды на те или иные вопросы, на воспитательный и образовательный процесс. </a:t>
              </a:r>
              <a:endParaRPr lang="ru-RU" sz="1600" kern="1200" dirty="0">
                <a:solidFill>
                  <a:srgbClr val="002060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48792" y="4509120"/>
            <a:ext cx="8064896" cy="720080"/>
          </a:xfrm>
          <a:prstGeom prst="rect">
            <a:avLst/>
          </a:prstGeom>
          <a:solidFill>
            <a:srgbClr val="C6EAFE"/>
          </a:solidFill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Таким образом, через </a:t>
            </a:r>
            <a:r>
              <a:rPr lang="ru-RU" sz="1600" b="1" dirty="0">
                <a:solidFill>
                  <a:srgbClr val="002060"/>
                </a:solidFill>
              </a:rPr>
              <a:t>свои сайты </a:t>
            </a:r>
            <a:r>
              <a:rPr lang="ru-RU" sz="1600" b="1" dirty="0" smtClean="0">
                <a:solidFill>
                  <a:srgbClr val="002060"/>
                </a:solidFill>
              </a:rPr>
              <a:t>воспитатели </a:t>
            </a:r>
            <a:r>
              <a:rPr lang="ru-RU" sz="1600" b="1" dirty="0">
                <a:solidFill>
                  <a:srgbClr val="002060"/>
                </a:solidFill>
              </a:rPr>
              <a:t>могут делиться своим опытом</a:t>
            </a:r>
            <a:r>
              <a:rPr lang="ru-RU" sz="1600" dirty="0">
                <a:solidFill>
                  <a:srgbClr val="002060"/>
                </a:solidFill>
              </a:rPr>
              <a:t>, </a:t>
            </a:r>
            <a:r>
              <a:rPr lang="ru-RU" sz="1600" b="1" dirty="0">
                <a:solidFill>
                  <a:srgbClr val="002060"/>
                </a:solidFill>
              </a:rPr>
              <a:t>развиваться профессионально </a:t>
            </a:r>
            <a:r>
              <a:rPr lang="ru-RU" sz="1600" dirty="0">
                <a:solidFill>
                  <a:srgbClr val="002060"/>
                </a:solidFill>
              </a:rPr>
              <a:t>в кругу своих единомышленников.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656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145125" y="2388142"/>
            <a:ext cx="364659" cy="209507"/>
          </a:xfrm>
          <a:prstGeom prst="downArrow">
            <a:avLst/>
          </a:prstGeom>
          <a:solidFill>
            <a:srgbClr val="C6EAFE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184681" y="4221649"/>
            <a:ext cx="364659" cy="209507"/>
          </a:xfrm>
          <a:prstGeom prst="downArrow">
            <a:avLst/>
          </a:prstGeom>
          <a:solidFill>
            <a:srgbClr val="C6EAFE"/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70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Цели персонального сайта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88606"/>
            <a:ext cx="8502005" cy="5412893"/>
          </a:xfrm>
          <a:prstGeom prst="rect">
            <a:avLst/>
          </a:prstGeom>
          <a:solidFill>
            <a:srgbClr val="C6EAFE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lIns="46800" tIns="46800" rIns="46800" bIns="46800" anchor="ctr" anchorCtr="0">
            <a:spAutoFit/>
          </a:bodyPr>
          <a:lstStyle/>
          <a:p>
            <a:pPr marL="180975" indent="-180975">
              <a:buClr>
                <a:srgbClr val="002060"/>
              </a:buClr>
            </a:pPr>
            <a:r>
              <a:rPr lang="ru-RU" sz="1800" dirty="0" smtClean="0"/>
              <a:t>Использование </a:t>
            </a:r>
            <a:r>
              <a:rPr lang="ru-RU" sz="1800" dirty="0"/>
              <a:t>информационно-коммуникационных </a:t>
            </a:r>
            <a:r>
              <a:rPr lang="ru-RU" sz="1800" dirty="0" smtClean="0"/>
              <a:t>технологий, </a:t>
            </a:r>
            <a:r>
              <a:rPr lang="ru-RU" sz="1800" dirty="0"/>
              <a:t>как ресурса повышения качества профессиональной деятельности </a:t>
            </a:r>
            <a:r>
              <a:rPr lang="ru-RU" sz="1800" dirty="0" smtClean="0"/>
              <a:t>педагога.</a:t>
            </a:r>
          </a:p>
          <a:p>
            <a:pPr marL="180975" indent="-180975">
              <a:buClr>
                <a:srgbClr val="002060"/>
              </a:buClr>
            </a:pPr>
            <a:r>
              <a:rPr lang="ru-RU" sz="1800" dirty="0" smtClean="0"/>
              <a:t>Создание условий </a:t>
            </a:r>
            <a:r>
              <a:rPr lang="ru-RU" sz="1800" dirty="0"/>
              <a:t>для интерактивной формы взаимодействия всех участников единого образовательного пространства (педагогов, воспитанников и их </a:t>
            </a:r>
            <a:r>
              <a:rPr lang="ru-RU" sz="1800" dirty="0" smtClean="0"/>
              <a:t>родителей).</a:t>
            </a:r>
          </a:p>
          <a:p>
            <a:pPr marL="180975" indent="-180975">
              <a:buClr>
                <a:srgbClr val="002060"/>
              </a:buClr>
            </a:pPr>
            <a:r>
              <a:rPr lang="ru-RU" sz="1800" dirty="0" smtClean="0"/>
              <a:t>Систематизирование накопленных </a:t>
            </a:r>
            <a:r>
              <a:rPr lang="ru-RU" sz="1800" dirty="0"/>
              <a:t>в процессе педагогической деятельности </a:t>
            </a:r>
            <a:r>
              <a:rPr lang="ru-RU" sz="1800" dirty="0" smtClean="0"/>
              <a:t>электронных образовательных ресурсов.</a:t>
            </a:r>
          </a:p>
          <a:p>
            <a:pPr marL="180975" indent="-180975">
              <a:buClr>
                <a:srgbClr val="002060"/>
              </a:buClr>
            </a:pPr>
            <a:r>
              <a:rPr lang="ru-RU" sz="1800" dirty="0" smtClean="0"/>
              <a:t>Обобщение педагогического опыта </a:t>
            </a:r>
            <a:r>
              <a:rPr lang="ru-RU" sz="1800" dirty="0"/>
              <a:t>с использованием системы </a:t>
            </a:r>
            <a:r>
              <a:rPr lang="ru-RU" sz="1800" dirty="0" smtClean="0"/>
              <a:t>Интернет.</a:t>
            </a:r>
          </a:p>
          <a:p>
            <a:pPr marL="180975" indent="-180975">
              <a:buClr>
                <a:srgbClr val="002060"/>
              </a:buClr>
            </a:pPr>
            <a:r>
              <a:rPr lang="ru-RU" sz="1800" dirty="0" smtClean="0"/>
              <a:t>Открытие дополнительных возможностей </a:t>
            </a:r>
            <a:r>
              <a:rPr lang="ru-RU" sz="1800" dirty="0"/>
              <a:t>общения в режимах online, offline с коллегами, родительской общественностью, </a:t>
            </a:r>
            <a:r>
              <a:rPr lang="ru-RU" sz="1800" dirty="0" smtClean="0"/>
              <a:t>воспитанниками.</a:t>
            </a:r>
          </a:p>
          <a:p>
            <a:pPr marL="180975" indent="-180975">
              <a:buClr>
                <a:srgbClr val="002060"/>
              </a:buClr>
            </a:pPr>
            <a:r>
              <a:rPr lang="ru-RU" sz="1800" dirty="0" smtClean="0"/>
              <a:t>Представление </a:t>
            </a:r>
            <a:r>
              <a:rPr lang="ru-RU" sz="1800" dirty="0"/>
              <a:t>личности педагога, его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достижений </a:t>
            </a:r>
            <a:r>
              <a:rPr lang="ru-RU" sz="1800" dirty="0"/>
              <a:t>и </a:t>
            </a:r>
            <a:r>
              <a:rPr lang="ru-RU" sz="1800" dirty="0" smtClean="0"/>
              <a:t>успехов </a:t>
            </a:r>
            <a:r>
              <a:rPr lang="ru-RU" sz="1800" dirty="0"/>
              <a:t>его </a:t>
            </a:r>
            <a:r>
              <a:rPr lang="ru-RU" sz="1800" dirty="0" smtClean="0"/>
              <a:t>воспитанников.</a:t>
            </a:r>
          </a:p>
          <a:p>
            <a:pPr marL="180975" indent="-180975">
              <a:buClr>
                <a:srgbClr val="002060"/>
              </a:buClr>
            </a:pPr>
            <a:r>
              <a:rPr lang="ru-RU" sz="1800" dirty="0" smtClean="0"/>
              <a:t>Использование электронных образовательных </a:t>
            </a:r>
            <a:br>
              <a:rPr lang="ru-RU" sz="1800" dirty="0" smtClean="0"/>
            </a:br>
            <a:r>
              <a:rPr lang="ru-RU" sz="1800" dirty="0" smtClean="0"/>
              <a:t>ресурсов </a:t>
            </a:r>
            <a:r>
              <a:rPr lang="ru-RU" sz="1800" dirty="0"/>
              <a:t>сайта в своей профессиональной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деятельности.</a:t>
            </a:r>
            <a:endParaRPr lang="ru-RU" sz="1800" dirty="0"/>
          </a:p>
        </p:txBody>
      </p:sp>
      <p:pic>
        <p:nvPicPr>
          <p:cNvPr id="6146" name="Picture 2" descr="C:\Users\User\Desktop\razrabotka-sajta-nizhnii-novgoro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955" y="4509120"/>
            <a:ext cx="2060501" cy="20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5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персональному сайту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656997"/>
              </p:ext>
            </p:extLst>
          </p:nvPr>
        </p:nvGraphicFramePr>
        <p:xfrm>
          <a:off x="457200" y="1752601"/>
          <a:ext cx="8229600" cy="412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85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к оформлению и содержанию сайта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3" y="1700808"/>
            <a:ext cx="8204071" cy="4653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Рекомендации к дизайну сайта: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Оригинальность стиля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Адекватность цветового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Разумность скорости загрузки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Размещение ресурса на территории РФ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Единство структуры меню и дизайна на всех страницах сайта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Наличие возможностей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использования </a:t>
            </a:r>
            <a:r>
              <a:rPr lang="ru-RU" sz="2400" dirty="0">
                <a:solidFill>
                  <a:srgbClr val="002060"/>
                </a:solidFill>
              </a:rPr>
              <a:t>информации 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для </a:t>
            </a:r>
            <a:r>
              <a:rPr lang="ru-RU" sz="2400" dirty="0">
                <a:solidFill>
                  <a:srgbClr val="002060"/>
                </a:solidFill>
              </a:rPr>
              <a:t>лиц с </a:t>
            </a:r>
            <a:r>
              <a:rPr lang="ru-RU" sz="2400" dirty="0" smtClean="0">
                <a:solidFill>
                  <a:srgbClr val="002060"/>
                </a:solidFill>
              </a:rPr>
              <a:t>ОВЗ </a:t>
            </a:r>
            <a:br>
              <a:rPr lang="ru-RU" sz="2400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Picture 3" descr="N:\Треб к сайту\Картинки по сайту\426123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9405" l="1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354" y="4250774"/>
            <a:ext cx="3267447" cy="1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8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1126</TotalTime>
  <Words>1742</Words>
  <Application>Microsoft Office PowerPoint</Application>
  <PresentationFormat>Экран (4:3)</PresentationFormat>
  <Paragraphs>152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Аптека</vt:lpstr>
      <vt:lpstr>Слайд 1</vt:lpstr>
      <vt:lpstr> Актуальность наличия у воспитателя  персонального сайта </vt:lpstr>
      <vt:lpstr>Персональный сайт воспитателя</vt:lpstr>
      <vt:lpstr>Функции персонального сайта</vt:lpstr>
      <vt:lpstr>Для чего нужен персональный сайт воспитателю?</vt:lpstr>
      <vt:lpstr>Для чего нужен персональный сайт воспитателю?</vt:lpstr>
      <vt:lpstr>Цели персонального сайта</vt:lpstr>
      <vt:lpstr>Требования к персональному сайту</vt:lpstr>
      <vt:lpstr>Рекомендации к оформлению и содержанию сайта</vt:lpstr>
      <vt:lpstr>Рекомендации к оформлению и содержанию сайта</vt:lpstr>
      <vt:lpstr>Рекомендации к оформлению и содержанию сайта</vt:lpstr>
      <vt:lpstr>рекомендации к Содержанию и оформлению сайта воспитателя</vt:lpstr>
      <vt:lpstr>рекомендации к Содержанию и оформлению сайта воспитателя</vt:lpstr>
      <vt:lpstr>рекомендации к Содержанию и оформлению сайта воспитателя</vt:lpstr>
      <vt:lpstr>Слайд 15</vt:lpstr>
      <vt:lpstr>Этапы создания сайта </vt:lpstr>
      <vt:lpstr>Этапы создания сайта</vt:lpstr>
      <vt:lpstr>Рекомендуемые разделы сайта</vt:lpstr>
      <vt:lpstr>  Обзор бесплатных сервисов для  создания сайтов   </vt:lpstr>
      <vt:lpstr>Заключение</vt:lpstr>
      <vt:lpstr>Использованные Источники </vt:lpstr>
      <vt:lpstr>Успехов в творчестве!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дом</cp:lastModifiedBy>
  <cp:revision>70</cp:revision>
  <dcterms:created xsi:type="dcterms:W3CDTF">2018-01-14T10:51:13Z</dcterms:created>
  <dcterms:modified xsi:type="dcterms:W3CDTF">2020-02-02T18:29:11Z</dcterms:modified>
</cp:coreProperties>
</file>