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7"/>
  </p:notesMasterIdLst>
  <p:sldIdLst>
    <p:sldId id="256" r:id="rId2"/>
    <p:sldId id="266" r:id="rId3"/>
    <p:sldId id="267" r:id="rId4"/>
    <p:sldId id="268" r:id="rId5"/>
    <p:sldId id="269" r:id="rId6"/>
    <p:sldId id="258" r:id="rId7"/>
    <p:sldId id="274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77" r:id="rId17"/>
    <p:sldId id="278" r:id="rId18"/>
    <p:sldId id="279" r:id="rId19"/>
    <p:sldId id="280" r:id="rId20"/>
    <p:sldId id="281" r:id="rId21"/>
    <p:sldId id="270" r:id="rId22"/>
    <p:sldId id="271" r:id="rId23"/>
    <p:sldId id="272" r:id="rId24"/>
    <p:sldId id="273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FD6-09F1-4733-A776-4E46E0F620B3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B09D-E56C-4516-B8B2-FB7932D2C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B09D-E56C-4516-B8B2-FB7932D2C1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0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8B09D-E56C-4516-B8B2-FB7932D2C1B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5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504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9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15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7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6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4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8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8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1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9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8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7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B51A-D40F-4032-8DA0-15701182F7BB}" type="datetimeFigureOut">
              <a:rPr lang="ru-RU" smtClean="0"/>
              <a:pPr/>
              <a:t>вс 05.04.20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89B1509-F0B4-4D3C-9F9C-21AE80BBA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7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3.jpeg"/><Relationship Id="rId7" Type="http://schemas.openxmlformats.org/officeDocument/2006/relationships/image" Target="../media/image4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3.jpeg"/><Relationship Id="rId7" Type="http://schemas.openxmlformats.org/officeDocument/2006/relationships/image" Target="../media/image4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g"/><Relationship Id="rId5" Type="http://schemas.openxmlformats.org/officeDocument/2006/relationships/image" Target="../media/image33.jp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3.jpeg"/><Relationship Id="rId7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95183"/>
            <a:ext cx="7786742" cy="270176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Georgia" pitchFamily="18" charset="0"/>
              </a:rPr>
              <a:t/>
            </a:r>
            <a:br>
              <a:rPr lang="ru-RU" sz="5400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АРТИКУЛЯЦИОННАЯ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гимнастика</a:t>
            </a:r>
            <a:endParaRPr lang="ru-RU" sz="3100" dirty="0"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428860" y="4221088"/>
            <a:ext cx="6247596" cy="20162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2524094" cy="247361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«ВКУСНОЕ ВАРЕНЬЕ»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851920" y="1484784"/>
            <a:ext cx="4464496" cy="33123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ru-RU" sz="3200" dirty="0" smtClean="0"/>
          </a:p>
          <a:p>
            <a:pPr marL="274320" indent="-274320" algn="ctr">
              <a:defRPr/>
            </a:pPr>
            <a:r>
              <a:rPr lang="ru-RU" sz="3200" dirty="0"/>
              <a:t> </a:t>
            </a:r>
            <a:r>
              <a:rPr lang="ru-RU" sz="3200" dirty="0">
                <a:latin typeface="Cambria" panose="02040503050406030204" pitchFamily="18" charset="0"/>
                <a:cs typeface="Times New Roman" pitchFamily="18" charset="0"/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__428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63182" b="50144"/>
          <a:stretch/>
        </p:blipFill>
        <p:spPr bwMode="auto">
          <a:xfrm>
            <a:off x="791580" y="1748941"/>
            <a:ext cx="2088232" cy="178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7" descr="__428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49857" r="48939" b="3776"/>
          <a:stretch/>
        </p:blipFill>
        <p:spPr bwMode="auto">
          <a:xfrm>
            <a:off x="1835696" y="3861048"/>
            <a:ext cx="2160240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82197"/>
            <a:ext cx="1465905" cy="1465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1735767"/>
      </p:ext>
    </p:extLst>
  </p:cSld>
  <p:clrMapOvr>
    <a:masterClrMapping/>
  </p:clrMapOvr>
  <p:transition spd="slow" advTm="4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4143404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«ЧАСИКИ»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5" name="Picture 9" descr="100_67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520280" cy="167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1342082"/>
            <a:ext cx="4464496" cy="3312368"/>
          </a:xfr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latin typeface="Cambria" pitchFamily="18" charset="0"/>
              </a:rPr>
              <a:t>губы раскрыты,  зубы разомкнуты, напряжённый узкий язык движется </a:t>
            </a:r>
            <a:r>
              <a:rPr lang="ru-RU" sz="3200" dirty="0" err="1" smtClean="0">
                <a:latin typeface="Cambria" pitchFamily="18" charset="0"/>
              </a:rPr>
              <a:t>влево-вправо</a:t>
            </a:r>
            <a:endParaRPr lang="ru-RU" sz="3200" dirty="0" smtClean="0">
              <a:latin typeface="Cambria" pitchFamily="18" charset="0"/>
            </a:endParaRPr>
          </a:p>
          <a:p>
            <a:endParaRPr lang="ru-RU" sz="3200" dirty="0"/>
          </a:p>
        </p:txBody>
      </p:sp>
      <p:pic>
        <p:nvPicPr>
          <p:cNvPr id="6" name="Picture 8" descr="100_6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249364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Коллекция картинок (Microsoft)\998a70011fef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90" y="4724965"/>
            <a:ext cx="1714500" cy="1685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«ЧАШЕЧКА»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7" descr="100_64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27" t="59055" r="44292" b="19685"/>
          <a:stretch>
            <a:fillRect/>
          </a:stretch>
        </p:blipFill>
        <p:spPr>
          <a:xfrm>
            <a:off x="971600" y="1916832"/>
            <a:ext cx="244827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100_66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448272" cy="162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283968" y="1197751"/>
            <a:ext cx="4464496" cy="38164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latin typeface="Cambria" pitchFamily="18" charset="0"/>
              </a:rPr>
              <a:t>Открыть рот. Широкий расслабленный язык поднять к верхней губе. Прогнуть среднюю часть языка, загнув кверху боковые края.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F:\Коллекция картинок (Microsoft)\1222968052_0lik_ru_bez-imeni-2.jpg"/>
          <p:cNvPicPr>
            <a:picLocks noChangeAspect="1" noChangeArrowheads="1"/>
          </p:cNvPicPr>
          <p:nvPr/>
        </p:nvPicPr>
        <p:blipFill>
          <a:blip r:embed="rId4"/>
          <a:srcRect r="73561" b="62367"/>
          <a:stretch>
            <a:fillRect/>
          </a:stretch>
        </p:blipFill>
        <p:spPr bwMode="auto">
          <a:xfrm>
            <a:off x="5743181" y="4959412"/>
            <a:ext cx="1181104" cy="1681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«ГРИБОК»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5" descr="100_66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208823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00_6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244827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957995" y="1233467"/>
            <a:ext cx="4320480" cy="41029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Улыбнуться (зубы видны), приоткрыть рот. Присосать широкий язык всей плоскостью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</a:rPr>
              <a:t> к нёбу и открыть рот.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pic>
        <p:nvPicPr>
          <p:cNvPr id="5122" name="Picture 2" descr="F:\Коллекция картинок (Microsoft)\d9300f7fe783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485" y="4603010"/>
            <a:ext cx="1333500" cy="1466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«ДЯТЕЛ»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8" descr="100_66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73630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100_66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4286256"/>
            <a:ext cx="2473325" cy="138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759177" y="926052"/>
            <a:ext cx="4464496" cy="38164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 «</a:t>
            </a:r>
            <a:r>
              <a:rPr lang="ru-RU" sz="3200" dirty="0" smtClean="0">
                <a:latin typeface="Cambria" pitchFamily="18" charset="0"/>
              </a:rPr>
              <a:t>Дятел» </a:t>
            </a:r>
          </a:p>
          <a:p>
            <a:pPr algn="ctr"/>
            <a:r>
              <a:rPr lang="ru-RU" sz="3200" dirty="0" smtClean="0">
                <a:latin typeface="Cambria" pitchFamily="18" charset="0"/>
              </a:rPr>
              <a:t>   (произнесение</a:t>
            </a:r>
          </a:p>
          <a:p>
            <a:pPr algn="ctr"/>
            <a:r>
              <a:rPr lang="ru-RU" sz="3200" dirty="0" smtClean="0">
                <a:latin typeface="Cambria" pitchFamily="18" charset="0"/>
              </a:rPr>
              <a:t>    Д-Д-Д)</a:t>
            </a:r>
          </a:p>
          <a:p>
            <a:pPr algn="ctr"/>
            <a:endParaRPr lang="ru-RU" sz="3200" dirty="0" smtClean="0">
              <a:latin typeface="Cambria" pitchFamily="18" charset="0"/>
            </a:endParaRPr>
          </a:p>
          <a:p>
            <a:pPr algn="ctr"/>
            <a:r>
              <a:rPr lang="ru-RU" sz="3200" dirty="0" smtClean="0">
                <a:latin typeface="Cambria" pitchFamily="18" charset="0"/>
              </a:rPr>
              <a:t>    «Рокот»</a:t>
            </a:r>
          </a:p>
          <a:p>
            <a:pPr algn="ctr"/>
            <a:r>
              <a:rPr lang="ru-RU" sz="3200" dirty="0" smtClean="0">
                <a:latin typeface="Cambria" pitchFamily="18" charset="0"/>
              </a:rPr>
              <a:t>     (произнесение </a:t>
            </a:r>
          </a:p>
          <a:p>
            <a:pPr algn="ctr"/>
            <a:r>
              <a:rPr lang="ru-RU" sz="3200" dirty="0" smtClean="0">
                <a:latin typeface="Cambria" pitchFamily="18" charset="0"/>
              </a:rPr>
              <a:t>      Р-Р-Р)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img0.liveinternet.ru/images/attach/c/7/95/815/95815352_4022370_dyat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8980"/>
          <a:stretch/>
        </p:blipFill>
        <p:spPr bwMode="auto">
          <a:xfrm>
            <a:off x="5585226" y="4509120"/>
            <a:ext cx="1658522" cy="1855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«ЧИСТИМ ЗУБКИ»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797739" y="1130410"/>
            <a:ext cx="4464496" cy="381642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/>
            <a:endParaRPr lang="ru-RU" sz="3200" dirty="0" smtClean="0"/>
          </a:p>
          <a:p>
            <a:pPr marL="274320" indent="-274320" algn="ctr">
              <a:defRPr/>
            </a:pPr>
            <a:r>
              <a:rPr lang="ru-RU" sz="3200" dirty="0">
                <a:latin typeface="Cambria" panose="02040503050406030204" pitchFamily="18" charset="0"/>
                <a:cs typeface="Times New Roman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__193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66428" b="51161"/>
          <a:stretch/>
        </p:blipFill>
        <p:spPr bwMode="auto">
          <a:xfrm>
            <a:off x="539450" y="1928961"/>
            <a:ext cx="2160341" cy="1708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7" descr="__193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52954" r="53070" b="3827"/>
          <a:stretch/>
        </p:blipFill>
        <p:spPr bwMode="auto">
          <a:xfrm>
            <a:off x="1619620" y="4075365"/>
            <a:ext cx="2143094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4207" r="19295" b="16242"/>
          <a:stretch/>
        </p:blipFill>
        <p:spPr>
          <a:xfrm>
            <a:off x="7236696" y="4797152"/>
            <a:ext cx="1385757" cy="1677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8552786"/>
      </p:ext>
    </p:extLst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«ИНДЮК»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923928" y="1170099"/>
            <a:ext cx="4752528" cy="374441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ctr"/>
            <a:endParaRPr lang="ru-RU" sz="3200" dirty="0" smtClean="0"/>
          </a:p>
          <a:p>
            <a:pPr marL="274320" indent="-274320" algn="ctr">
              <a:defRPr/>
            </a:pPr>
            <a:r>
              <a:rPr lang="ru-RU" sz="3200" dirty="0">
                <a:latin typeface="Cambria" panose="02040503050406030204" pitchFamily="18" charset="0"/>
                <a:cs typeface="Times New Roman" pitchFamily="18" charset="0"/>
              </a:rPr>
              <a:t>Приоткрыть рот, положить язык на верхнюю губу и производить движения широким передним краем языка по верхней губе вперед- назад, стараясь не отрывать язык от губы, как бы поглаживая ее. Темп упражнения, постепенно убыстряясь, затем добавить голос, чтобы слышалось «БЛ-БЛ-БЛ». Следите, чтобы язык не сужался, он должен быть широким.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__663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6746" r="49761" b="17656"/>
          <a:stretch/>
        </p:blipFill>
        <p:spPr bwMode="auto">
          <a:xfrm>
            <a:off x="673870" y="2420888"/>
            <a:ext cx="3069529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16736" r="18302" b="18248"/>
          <a:stretch/>
        </p:blipFill>
        <p:spPr>
          <a:xfrm>
            <a:off x="6934786" y="4869160"/>
            <a:ext cx="1571369" cy="1689222"/>
          </a:xfrm>
          <a:prstGeom prst="roundRect">
            <a:avLst>
              <a:gd name="adj" fmla="val 1485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1287299"/>
      </p:ext>
    </p:extLst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«КИСКА СЕРДИТСЯ»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491880" y="1309780"/>
            <a:ext cx="4752528" cy="403244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endParaRPr lang="ru-RU" sz="3200" dirty="0" smtClean="0"/>
          </a:p>
          <a:p>
            <a:pPr marL="274320" indent="-274320" algn="ctr">
              <a:defRPr/>
            </a:pPr>
            <a:r>
              <a:rPr lang="ru-RU" sz="3200" dirty="0">
                <a:latin typeface="Cambria" panose="02040503050406030204" pitchFamily="18" charset="0"/>
                <a:cs typeface="Times New Roman" pitchFamily="18" charset="0"/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__125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-1" r="65466" b="49834"/>
          <a:stretch/>
        </p:blipFill>
        <p:spPr bwMode="auto">
          <a:xfrm>
            <a:off x="475658" y="1700808"/>
            <a:ext cx="2080118" cy="1975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7" descr="__125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t="50166" r="50066" b="1415"/>
          <a:stretch/>
        </p:blipFill>
        <p:spPr bwMode="auto">
          <a:xfrm>
            <a:off x="1763688" y="3924074"/>
            <a:ext cx="1944216" cy="1944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02" y="5120040"/>
            <a:ext cx="1437816" cy="149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2546162"/>
      </p:ext>
    </p:extLst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«КАЧЕЛИ»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781872" y="952341"/>
            <a:ext cx="4752528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marL="274320" indent="-274320" algn="ctr">
              <a:defRPr/>
            </a:pPr>
            <a:r>
              <a:rPr lang="ru-RU" sz="2800" dirty="0">
                <a:latin typeface="Cambria" panose="02040503050406030204" pitchFamily="18" charset="0"/>
                <a:cs typeface="Times New Roman" pitchFamily="18" charset="0"/>
              </a:rPr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55910"/>
            <a:ext cx="1408584" cy="1869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7" descr="__10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64652" b="48342"/>
          <a:stretch/>
        </p:blipFill>
        <p:spPr bwMode="auto">
          <a:xfrm>
            <a:off x="476469" y="1569377"/>
            <a:ext cx="2241070" cy="2135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7" descr="__10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53744" r="52716" b="2461"/>
          <a:stretch/>
        </p:blipFill>
        <p:spPr bwMode="auto">
          <a:xfrm>
            <a:off x="1609387" y="3908416"/>
            <a:ext cx="2386549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7854808"/>
      </p:ext>
    </p:extLst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«МАЛЯР»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995936" y="982808"/>
            <a:ext cx="4752528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ru-RU" sz="3200" dirty="0" smtClean="0"/>
          </a:p>
          <a:p>
            <a:pPr marL="274320" indent="-274320" algn="ctr">
              <a:defRPr/>
            </a:pPr>
            <a:r>
              <a:rPr lang="ru-RU" sz="2800" dirty="0">
                <a:latin typeface="Cambria" panose="02040503050406030204" pitchFamily="18" charset="0"/>
                <a:cs typeface="Times New Roman" pitchFamily="18" charset="0"/>
              </a:rPr>
              <a:t>Улыбнуться, открыть рот. Широким кончиком языка погладить небо от зубов к горлу. Нижняя челюсть не должна двигаться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8" name="Picture 7" descr="__124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17992" r="48188" b="16239"/>
          <a:stretch/>
        </p:blipFill>
        <p:spPr bwMode="auto">
          <a:xfrm>
            <a:off x="755576" y="1844824"/>
            <a:ext cx="2736304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10863" r="13846" b="12295"/>
          <a:stretch/>
        </p:blipFill>
        <p:spPr>
          <a:xfrm>
            <a:off x="6084168" y="4473853"/>
            <a:ext cx="1656184" cy="180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896889"/>
      </p:ext>
    </p:extLst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5688632" cy="529647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800" b="1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Цель артикуляционной гимнастики</a:t>
            </a:r>
            <a:r>
              <a:rPr lang="ru-RU" sz="2800" b="1" i="1" dirty="0" smtClean="0">
                <a:latin typeface="Cambria" pitchFamily="18" charset="0"/>
              </a:rPr>
              <a:t> – выработка правильных, полноценных движений артикуляционных органов (языка, губ, нижней челюсти и т.д.), необходимых для правильного произношения звуков.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None/>
            </a:pPr>
            <a:r>
              <a:rPr lang="ru-RU" sz="2800" b="1" i="1" dirty="0" smtClean="0">
                <a:latin typeface="Cambria" pitchFamily="18" charset="0"/>
              </a:rPr>
              <a:t>Выполнение артикуляционных упражнений полезно в любом возрасте, так как четкая артикуляция – </a:t>
            </a:r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основа хорошей дикции. </a:t>
            </a:r>
          </a:p>
          <a:p>
            <a:pPr algn="just">
              <a:buNone/>
            </a:pPr>
            <a:r>
              <a:rPr lang="ru-RU" sz="2800" b="1" i="1" dirty="0" smtClean="0">
                <a:latin typeface="Cambria" pitchFamily="18" charset="0"/>
              </a:rPr>
              <a:t> </a:t>
            </a:r>
          </a:p>
          <a:p>
            <a:endParaRPr lang="en-US" sz="2400" dirty="0" smtClean="0"/>
          </a:p>
          <a:p>
            <a:pPr algn="just">
              <a:buNone/>
            </a:pPr>
            <a:endParaRPr lang="ru-RU" sz="2400" b="1" i="1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385"/>
            <a:ext cx="4749206" cy="634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«ПАРУС»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923928" y="980728"/>
            <a:ext cx="4752528" cy="40324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endParaRPr lang="ru-RU" sz="3200" dirty="0" smtClean="0"/>
          </a:p>
          <a:p>
            <a:pPr marL="274320" indent="-274320" algn="ctr">
              <a:defRPr/>
            </a:pPr>
            <a:r>
              <a:rPr lang="ru-RU" sz="2800" dirty="0">
                <a:latin typeface="Cambria" panose="02040503050406030204" pitchFamily="18" charset="0"/>
                <a:cs typeface="Times New Roman" pitchFamily="18" charset="0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</p:txBody>
      </p:sp>
      <p:pic>
        <p:nvPicPr>
          <p:cNvPr id="5" name="Picture 7" descr="__171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3118" r="49689" b="19070"/>
          <a:stretch/>
        </p:blipFill>
        <p:spPr bwMode="auto">
          <a:xfrm>
            <a:off x="611560" y="2564904"/>
            <a:ext cx="3147779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10689" r="12118" b="13713"/>
          <a:stretch/>
        </p:blipFill>
        <p:spPr>
          <a:xfrm>
            <a:off x="5745254" y="4684236"/>
            <a:ext cx="1749794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2703822"/>
      </p:ext>
    </p:extLst>
  </p:cSld>
  <p:clrMapOvr>
    <a:masterClrMapping/>
  </p:clrMapOvr>
  <p:transition spd="slow" advTm="4000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787" y="526783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гимнастика для свистящих звуков»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91922"/>
              </p:ext>
            </p:extLst>
          </p:nvPr>
        </p:nvGraphicFramePr>
        <p:xfrm>
          <a:off x="611560" y="2204864"/>
          <a:ext cx="7686672" cy="38884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2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0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F:\ИКТ\1372761523_321.jpg"/>
          <p:cNvPicPr>
            <a:picLocks noChangeAspect="1" noChangeArrowheads="1"/>
          </p:cNvPicPr>
          <p:nvPr/>
        </p:nvPicPr>
        <p:blipFill>
          <a:blip r:embed="rId2"/>
          <a:srcRect t="30094" r="63830" b="53354"/>
          <a:stretch>
            <a:fillRect/>
          </a:stretch>
        </p:blipFill>
        <p:spPr bwMode="auto">
          <a:xfrm>
            <a:off x="802229" y="2409409"/>
            <a:ext cx="1522513" cy="1370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F:\ИКТ\lopatochka_igolochka.jpg"/>
          <p:cNvPicPr>
            <a:picLocks noChangeAspect="1" noChangeArrowheads="1"/>
          </p:cNvPicPr>
          <p:nvPr/>
        </p:nvPicPr>
        <p:blipFill>
          <a:blip r:embed="rId3"/>
          <a:srcRect r="29000" b="56579"/>
          <a:stretch>
            <a:fillRect/>
          </a:stretch>
        </p:blipFill>
        <p:spPr bwMode="auto">
          <a:xfrm rot="16200000">
            <a:off x="2770695" y="2554531"/>
            <a:ext cx="1370365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F:\ИКТ\lopatochka_igolochka.jpg"/>
          <p:cNvPicPr>
            <a:picLocks noChangeAspect="1" noChangeArrowheads="1"/>
          </p:cNvPicPr>
          <p:nvPr/>
        </p:nvPicPr>
        <p:blipFill>
          <a:blip r:embed="rId3"/>
          <a:srcRect l="44000" t="30263"/>
          <a:stretch>
            <a:fillRect/>
          </a:stretch>
        </p:blipFill>
        <p:spPr bwMode="auto">
          <a:xfrm>
            <a:off x="4751111" y="2409408"/>
            <a:ext cx="1333501" cy="1370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F:\Коллекция картинок (Microsoft)\998a70011fef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0207" y="4396083"/>
            <a:ext cx="1391340" cy="1368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2409407"/>
            <a:ext cx="1275428" cy="14015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365105"/>
            <a:ext cx="1347968" cy="1399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67" y="4383663"/>
            <a:ext cx="1465905" cy="1465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 descr="F:\Коллекция картинок (Microsoft)\1222968052_0lik_ru_bez-imeni-2.jpg"/>
          <p:cNvPicPr>
            <a:picLocks noChangeAspect="1" noChangeArrowheads="1"/>
          </p:cNvPicPr>
          <p:nvPr/>
        </p:nvPicPr>
        <p:blipFill>
          <a:blip r:embed="rId8"/>
          <a:srcRect r="73561" b="62367"/>
          <a:stretch>
            <a:fillRect/>
          </a:stretch>
        </p:blipFill>
        <p:spPr bwMode="auto">
          <a:xfrm>
            <a:off x="6660233" y="4373827"/>
            <a:ext cx="1275428" cy="1505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14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60100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гимнастика для шипящих звуков»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15188"/>
              </p:ext>
            </p:extLst>
          </p:nvPr>
        </p:nvGraphicFramePr>
        <p:xfrm>
          <a:off x="611560" y="2204864"/>
          <a:ext cx="7686672" cy="38884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2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0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F:\ИКТ\1372761523_321.jpg"/>
          <p:cNvPicPr>
            <a:picLocks noChangeAspect="1" noChangeArrowheads="1"/>
          </p:cNvPicPr>
          <p:nvPr/>
        </p:nvPicPr>
        <p:blipFill>
          <a:blip r:embed="rId2"/>
          <a:srcRect t="30094" r="63830" b="53354"/>
          <a:stretch>
            <a:fillRect/>
          </a:stretch>
        </p:blipFill>
        <p:spPr bwMode="auto">
          <a:xfrm>
            <a:off x="802229" y="2409409"/>
            <a:ext cx="1522513" cy="1370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F:\ИКТ\lopatochka_igolochka.jpg"/>
          <p:cNvPicPr>
            <a:picLocks noChangeAspect="1" noChangeArrowheads="1"/>
          </p:cNvPicPr>
          <p:nvPr/>
        </p:nvPicPr>
        <p:blipFill>
          <a:blip r:embed="rId3"/>
          <a:srcRect r="29000" b="56579"/>
          <a:stretch>
            <a:fillRect/>
          </a:stretch>
        </p:blipFill>
        <p:spPr bwMode="auto">
          <a:xfrm rot="16200000">
            <a:off x="2770695" y="2554531"/>
            <a:ext cx="1370365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2" y="4413363"/>
            <a:ext cx="1465905" cy="1465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 descr="F:\Коллекция картинок (Microsoft)\1222968052_0lik_ru_bez-imeni-2.jpg"/>
          <p:cNvPicPr>
            <a:picLocks noChangeAspect="1" noChangeArrowheads="1"/>
          </p:cNvPicPr>
          <p:nvPr/>
        </p:nvPicPr>
        <p:blipFill>
          <a:blip r:embed="rId5"/>
          <a:srcRect r="73561" b="62367"/>
          <a:stretch>
            <a:fillRect/>
          </a:stretch>
        </p:blipFill>
        <p:spPr bwMode="auto">
          <a:xfrm>
            <a:off x="2915817" y="4373827"/>
            <a:ext cx="1275428" cy="1505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9177" r="12119" b="12201"/>
          <a:stretch/>
        </p:blipFill>
        <p:spPr>
          <a:xfrm>
            <a:off x="6650090" y="4373826"/>
            <a:ext cx="1331737" cy="1505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18249" r="19887" b="21273"/>
          <a:stretch/>
        </p:blipFill>
        <p:spPr>
          <a:xfrm>
            <a:off x="4769969" y="2376872"/>
            <a:ext cx="1353139" cy="1462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56" y="2430395"/>
            <a:ext cx="1275428" cy="1421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22784" r="18302" b="18249"/>
          <a:stretch/>
        </p:blipFill>
        <p:spPr>
          <a:xfrm>
            <a:off x="4781849" y="4373825"/>
            <a:ext cx="1329378" cy="1505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78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81" y="520385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гимнастика для звука л»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61165"/>
              </p:ext>
            </p:extLst>
          </p:nvPr>
        </p:nvGraphicFramePr>
        <p:xfrm>
          <a:off x="611560" y="2204864"/>
          <a:ext cx="7686672" cy="38884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2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0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F:\ИКТ\1372761523_321.jpg"/>
          <p:cNvPicPr>
            <a:picLocks noChangeAspect="1" noChangeArrowheads="1"/>
          </p:cNvPicPr>
          <p:nvPr/>
        </p:nvPicPr>
        <p:blipFill>
          <a:blip r:embed="rId2"/>
          <a:srcRect t="30094" r="63830" b="53354"/>
          <a:stretch>
            <a:fillRect/>
          </a:stretch>
        </p:blipFill>
        <p:spPr bwMode="auto">
          <a:xfrm>
            <a:off x="827584" y="2481009"/>
            <a:ext cx="1522513" cy="1370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F:\ИКТ\lopatochka_igolochka.jpg"/>
          <p:cNvPicPr>
            <a:picLocks noChangeAspect="1" noChangeArrowheads="1"/>
          </p:cNvPicPr>
          <p:nvPr/>
        </p:nvPicPr>
        <p:blipFill>
          <a:blip r:embed="rId3"/>
          <a:srcRect r="29000" b="56579"/>
          <a:stretch>
            <a:fillRect/>
          </a:stretch>
        </p:blipFill>
        <p:spPr bwMode="auto">
          <a:xfrm rot="16200000">
            <a:off x="6640771" y="2608522"/>
            <a:ext cx="1370365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82" y="4430822"/>
            <a:ext cx="1393897" cy="1393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 descr="F:\ИКТ\lopatochka_igolochka.jpg"/>
          <p:cNvPicPr>
            <a:picLocks noChangeAspect="1" noChangeArrowheads="1"/>
          </p:cNvPicPr>
          <p:nvPr/>
        </p:nvPicPr>
        <p:blipFill>
          <a:blip r:embed="rId3"/>
          <a:srcRect l="44000" t="30263"/>
          <a:stretch>
            <a:fillRect/>
          </a:stretch>
        </p:blipFill>
        <p:spPr bwMode="auto">
          <a:xfrm>
            <a:off x="4865627" y="2478169"/>
            <a:ext cx="1146067" cy="1301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16736" r="21473" b="15224"/>
          <a:stretch/>
        </p:blipFill>
        <p:spPr>
          <a:xfrm>
            <a:off x="6680609" y="4361526"/>
            <a:ext cx="1209126" cy="1431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13712" r="18707" b="12200"/>
          <a:stretch/>
        </p:blipFill>
        <p:spPr>
          <a:xfrm>
            <a:off x="4854705" y="4430822"/>
            <a:ext cx="1167912" cy="1362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18248" r="24642" b="18248"/>
          <a:stretch/>
        </p:blipFill>
        <p:spPr>
          <a:xfrm>
            <a:off x="2902315" y="2478169"/>
            <a:ext cx="1209802" cy="1411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25808" r="15413" b="13713"/>
          <a:stretch/>
        </p:blipFill>
        <p:spPr>
          <a:xfrm>
            <a:off x="878923" y="4466725"/>
            <a:ext cx="1419833" cy="1290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50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4387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Артикуляционная гимнастика для звука р»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44625"/>
              </p:ext>
            </p:extLst>
          </p:nvPr>
        </p:nvGraphicFramePr>
        <p:xfrm>
          <a:off x="611560" y="2204864"/>
          <a:ext cx="7686672" cy="38884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21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08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F:\ИКТ\1372761523_321.jpg"/>
          <p:cNvPicPr>
            <a:picLocks noChangeAspect="1" noChangeArrowheads="1"/>
          </p:cNvPicPr>
          <p:nvPr/>
        </p:nvPicPr>
        <p:blipFill>
          <a:blip r:embed="rId2"/>
          <a:srcRect t="30094" r="63830" b="53354"/>
          <a:stretch>
            <a:fillRect/>
          </a:stretch>
        </p:blipFill>
        <p:spPr bwMode="auto">
          <a:xfrm>
            <a:off x="802229" y="2409409"/>
            <a:ext cx="1522513" cy="1370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F:\ИКТ\lopatochka_igolochka.jpg"/>
          <p:cNvPicPr>
            <a:picLocks noChangeAspect="1" noChangeArrowheads="1"/>
          </p:cNvPicPr>
          <p:nvPr/>
        </p:nvPicPr>
        <p:blipFill>
          <a:blip r:embed="rId3"/>
          <a:srcRect r="29000" b="56579"/>
          <a:stretch>
            <a:fillRect/>
          </a:stretch>
        </p:blipFill>
        <p:spPr bwMode="auto">
          <a:xfrm rot="16200000">
            <a:off x="2770695" y="2554531"/>
            <a:ext cx="1370365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18" y="2501084"/>
            <a:ext cx="1393897" cy="1393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97" y="4426641"/>
            <a:ext cx="1277748" cy="1293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 descr="F:\Коллекция картинок (Microsoft)\1222968052_0lik_ru_bez-imeni-2.jpg"/>
          <p:cNvPicPr>
            <a:picLocks noChangeAspect="1" noChangeArrowheads="1"/>
          </p:cNvPicPr>
          <p:nvPr/>
        </p:nvPicPr>
        <p:blipFill>
          <a:blip r:embed="rId6"/>
          <a:srcRect r="73561" b="62367"/>
          <a:stretch>
            <a:fillRect/>
          </a:stretch>
        </p:blipFill>
        <p:spPr bwMode="auto">
          <a:xfrm>
            <a:off x="6760995" y="2389540"/>
            <a:ext cx="1275428" cy="1505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 descr="F:\Коллекция картинок (Microsoft)\d9300f7fe783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735" y="4384170"/>
            <a:ext cx="1333500" cy="1466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18" y="4330818"/>
            <a:ext cx="1275428" cy="1421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08" y="4384170"/>
            <a:ext cx="1370366" cy="1370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97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5832648" cy="3949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Georgia" pitchFamily="18" charset="0"/>
              </a:rPr>
              <a:t>Удачи </a:t>
            </a:r>
            <a:br>
              <a:rPr lang="ru-RU" b="1" i="1" dirty="0" smtClean="0">
                <a:latin typeface="Georgia" pitchFamily="18" charset="0"/>
              </a:rPr>
            </a:br>
            <a:r>
              <a:rPr lang="ru-RU" b="1" i="1" dirty="0" smtClean="0">
                <a:latin typeface="Georgia" pitchFamily="18" charset="0"/>
              </a:rPr>
              <a:t>и терпения! 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248472" cy="395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620688"/>
            <a:ext cx="6018462" cy="502289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200" b="1" i="1" dirty="0" smtClean="0">
                <a:latin typeface="Cambria" pitchFamily="18" charset="0"/>
              </a:rPr>
              <a:t>Артикуляционные упражнения для детей с нарушениями звукопроизношения – необходимость.</a:t>
            </a:r>
          </a:p>
          <a:p>
            <a:pPr algn="just">
              <a:buNone/>
            </a:pPr>
            <a:endParaRPr lang="ru-RU" sz="3200" b="1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Cambria" pitchFamily="18" charset="0"/>
              </a:rPr>
              <a:t>Они подготавливают артикуляционный аппарат ребенка к постановке звуков (это задача логопеда).</a:t>
            </a:r>
          </a:p>
          <a:p>
            <a:pPr algn="just">
              <a:buNone/>
            </a:pPr>
            <a:endParaRPr lang="ru-RU" sz="3200" b="1" i="1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Cambria" pitchFamily="18" charset="0"/>
              </a:rPr>
              <a:t>Четкие ощущения от органов артикуляционного аппарата – основа для овладения навыков письма.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4741"/>
            <a:ext cx="2701590" cy="442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44" y="404664"/>
            <a:ext cx="7960968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eorgia" pitchFamily="18" charset="0"/>
              </a:rPr>
              <a:t>Как проводить артикуляционную гимнастику?</a:t>
            </a:r>
            <a:endParaRPr lang="ru-RU" sz="400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5514406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atin typeface="Cambria" pitchFamily="18" charset="0"/>
              </a:rPr>
              <a:t>Артикуляционная гимнастика обязательно должна проводиться систематично, в противном случае новый навык не закрепится.</a:t>
            </a:r>
          </a:p>
          <a:p>
            <a:pPr algn="just"/>
            <a:r>
              <a:rPr lang="ru-RU" sz="2400" dirty="0" smtClean="0">
                <a:latin typeface="Cambria" pitchFamily="18" charset="0"/>
              </a:rPr>
              <a:t>Желательно заниматься 2 раза в день (лучше, чтобы после последнего приема пищи прошло не менее 1 часа).</a:t>
            </a:r>
          </a:p>
          <a:p>
            <a:pPr algn="just"/>
            <a:r>
              <a:rPr lang="ru-RU" sz="2400" dirty="0" smtClean="0">
                <a:latin typeface="Cambria" pitchFamily="18" charset="0"/>
              </a:rPr>
              <a:t>В процессе выполнения необходимо следить за качеством выполнения движений, снижение качества – признак переутомления, лучше этого не допускать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026" name="Picture 2" descr="F:\Коллекция картинок (Microsoft)\школьные принадлежности\handmadeanembroideryanotebo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1" y="1397747"/>
            <a:ext cx="1262050" cy="100691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17487"/>
            <a:ext cx="215928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620688"/>
            <a:ext cx="6306494" cy="550547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Cambria" pitchFamily="18" charset="0"/>
              </a:rPr>
              <a:t>Артикуляционные упражнения лучше выполнять перед зеркалом. Размер зеркала должен быть таким, чтобы ребенок видел в нем себя и взрослого.</a:t>
            </a:r>
          </a:p>
          <a:p>
            <a:pPr algn="just"/>
            <a:r>
              <a:rPr lang="ru-RU" sz="2400" dirty="0" smtClean="0">
                <a:latin typeface="Cambria" pitchFamily="18" charset="0"/>
              </a:rPr>
              <a:t>В начале занятий упражнения нужно выполнять в медленном темпе.</a:t>
            </a:r>
          </a:p>
          <a:p>
            <a:pPr algn="just"/>
            <a:r>
              <a:rPr lang="ru-RU" sz="2400" dirty="0" smtClean="0">
                <a:latin typeface="Cambria" pitchFamily="18" charset="0"/>
              </a:rPr>
              <a:t>Все упражнения должны выполняться точно и плавно, иначе артикуляционная гимнастика не имеет смысла.</a:t>
            </a:r>
          </a:p>
          <a:p>
            <a:pPr algn="just"/>
            <a:r>
              <a:rPr lang="ru-RU" sz="2200" dirty="0" smtClean="0">
                <a:latin typeface="Cambria" pitchFamily="18" charset="0"/>
              </a:rPr>
              <a:t>Важно сформировать у ребенка мотивацию к занятиям артикуляционной гимнастикой, ни в коем случае нельзя заставлять детей выполнять эти упражнения, однако необходимо постоянно стимулировать</a:t>
            </a:r>
            <a:endParaRPr lang="ru-RU" sz="2200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836712"/>
            <a:ext cx="283495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997658" cy="11163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«ЗАБОРЧИК»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4" descr="100_662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262" r="23262"/>
          <a:stretch>
            <a:fillRect/>
          </a:stretch>
        </p:blipFill>
        <p:spPr bwMode="auto">
          <a:xfrm>
            <a:off x="667347" y="1370320"/>
            <a:ext cx="2232248" cy="194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22832" y="582082"/>
            <a:ext cx="4464496" cy="4572032"/>
          </a:xfrm>
        </p:spPr>
        <p:txBody>
          <a:bodyPr>
            <a:normAutofit/>
          </a:bodyPr>
          <a:lstStyle/>
          <a:p>
            <a:endParaRPr lang="ru-RU" sz="3200" dirty="0" smtClean="0">
              <a:latin typeface="Cambria" pitchFamily="18" charset="0"/>
            </a:endParaRPr>
          </a:p>
          <a:p>
            <a:pPr algn="ctr"/>
            <a:r>
              <a:rPr lang="ru-RU" sz="3200" dirty="0" smtClean="0">
                <a:latin typeface="Cambria" pitchFamily="18" charset="0"/>
              </a:rPr>
              <a:t>Улыбнуться (зубы сомкнуты и видны). Удерживать губы в таком положении</a:t>
            </a:r>
            <a:endParaRPr lang="ru-RU" sz="3200" dirty="0"/>
          </a:p>
        </p:txBody>
      </p:sp>
      <p:pic>
        <p:nvPicPr>
          <p:cNvPr id="6" name="Picture 5" descr="100_6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7220" y="3717032"/>
            <a:ext cx="2321421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F:\ИКТ\1372761523_321.jpg"/>
          <p:cNvPicPr>
            <a:picLocks noChangeAspect="1" noChangeArrowheads="1"/>
          </p:cNvPicPr>
          <p:nvPr/>
        </p:nvPicPr>
        <p:blipFill>
          <a:blip r:embed="rId5"/>
          <a:srcRect t="30094" r="63830" b="53354"/>
          <a:stretch>
            <a:fillRect/>
          </a:stretch>
        </p:blipFill>
        <p:spPr bwMode="auto">
          <a:xfrm>
            <a:off x="6084168" y="4511172"/>
            <a:ext cx="1987275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3997658" cy="11163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«БЛИНЧИК»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88472" y="1124744"/>
            <a:ext cx="5455488" cy="4572032"/>
          </a:xfrm>
        </p:spPr>
        <p:txBody>
          <a:bodyPr>
            <a:normAutofit/>
          </a:bodyPr>
          <a:lstStyle/>
          <a:p>
            <a:endParaRPr lang="ru-RU" sz="3200" dirty="0" smtClean="0">
              <a:latin typeface="Cambria" pitchFamily="18" charset="0"/>
            </a:endParaRPr>
          </a:p>
          <a:p>
            <a:pPr>
              <a:defRPr/>
            </a:pPr>
            <a:r>
              <a:rPr lang="ru-RU" sz="3200" dirty="0">
                <a:latin typeface="Cambria" panose="02040503050406030204" pitchFamily="18" charset="0"/>
                <a:cs typeface="Times New Roman" pitchFamily="18" charset="0"/>
              </a:rPr>
              <a:t>Улыбнуться, открыть рот. Положить широкий язык на нижнюю губу. Удерживать в спокойном состоянии на счет до пяти. </a:t>
            </a:r>
            <a:r>
              <a:rPr lang="ru-RU" sz="32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endParaRPr lang="ru-RU" sz="32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0" name="Picture 7" descr="__6405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12695" r="1674" b="20170"/>
          <a:stretch/>
        </p:blipFill>
        <p:spPr bwMode="auto">
          <a:xfrm>
            <a:off x="755576" y="2060848"/>
            <a:ext cx="2546009" cy="2275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7" descr="__6405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6" r="52582" b="21769"/>
          <a:stretch/>
        </p:blipFill>
        <p:spPr bwMode="auto">
          <a:xfrm>
            <a:off x="6012160" y="4581128"/>
            <a:ext cx="2003330" cy="1505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1859879"/>
      </p:ext>
    </p:extLst>
  </p:cSld>
  <p:clrMapOvr>
    <a:masterClrMapping/>
  </p:clrMapOvr>
  <p:transition spd="slow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942" y="34791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ЛОПАТОЧКА»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12" descr="100_66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304256" cy="153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100_66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931" y="3645024"/>
            <a:ext cx="230425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166001" y="1621828"/>
            <a:ext cx="4464496" cy="2808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latin typeface="Cambria" pitchFamily="18" charset="0"/>
              </a:rPr>
              <a:t>Рот открыть. Положить широкий расслабленный язык на нижнюю губу. Занести «лопатку» в рот, стараясь не напрягать язык.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ИКТ\lopatochka_igolochka.jpg"/>
          <p:cNvPicPr>
            <a:picLocks noChangeAspect="1" noChangeArrowheads="1"/>
          </p:cNvPicPr>
          <p:nvPr/>
        </p:nvPicPr>
        <p:blipFill>
          <a:blip r:embed="rId4"/>
          <a:srcRect r="29000" b="56579"/>
          <a:stretch>
            <a:fillRect/>
          </a:stretch>
        </p:blipFill>
        <p:spPr bwMode="auto">
          <a:xfrm rot="16200000">
            <a:off x="5552904" y="4849013"/>
            <a:ext cx="1690691" cy="1154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«ИГОЛОЧКА»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6" descr="100_648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09" t="49213" r="40601" b="34448"/>
          <a:stretch>
            <a:fillRect/>
          </a:stretch>
        </p:blipFill>
        <p:spPr>
          <a:xfrm>
            <a:off x="467544" y="1916832"/>
            <a:ext cx="2304256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100_6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305298" cy="158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941335" y="1363712"/>
            <a:ext cx="4464496" cy="33123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endParaRPr lang="ru-RU" sz="3200" dirty="0" smtClean="0"/>
          </a:p>
          <a:p>
            <a:pPr algn="ctr"/>
            <a:r>
              <a:rPr lang="ru-RU" sz="3200" dirty="0"/>
              <a:t> </a:t>
            </a:r>
            <a:r>
              <a:rPr lang="ru-RU" sz="3200" dirty="0" smtClean="0">
                <a:latin typeface="Cambria" pitchFamily="18" charset="0"/>
              </a:rPr>
              <a:t>Открыть рот. Язык сделать узким (напрячь).</a:t>
            </a:r>
          </a:p>
          <a:p>
            <a:pPr algn="ctr"/>
            <a:r>
              <a:rPr lang="ru-RU" sz="3200" dirty="0" smtClean="0">
                <a:latin typeface="Cambria" pitchFamily="18" charset="0"/>
              </a:rPr>
              <a:t>Узкий язык выдвинуть далеко вперед, а затем убрать вглубь рта.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:\ИКТ\lopatochka_igolochka.jpg"/>
          <p:cNvPicPr>
            <a:picLocks noChangeAspect="1" noChangeArrowheads="1"/>
          </p:cNvPicPr>
          <p:nvPr/>
        </p:nvPicPr>
        <p:blipFill>
          <a:blip r:embed="rId4"/>
          <a:srcRect l="44000" t="30263"/>
          <a:stretch>
            <a:fillRect/>
          </a:stretch>
        </p:blipFill>
        <p:spPr bwMode="auto">
          <a:xfrm>
            <a:off x="5257700" y="5013176"/>
            <a:ext cx="1333501" cy="1514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4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719</Words>
  <Application>Microsoft Office PowerPoint</Application>
  <PresentationFormat>Экран (4:3)</PresentationFormat>
  <Paragraphs>77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Century Gothic</vt:lpstr>
      <vt:lpstr>Georgia</vt:lpstr>
      <vt:lpstr>Times New Roman</vt:lpstr>
      <vt:lpstr>Wingdings 2</vt:lpstr>
      <vt:lpstr>Wingdings 3</vt:lpstr>
      <vt:lpstr>Легкий дым</vt:lpstr>
      <vt:lpstr> АРТИКУЛЯЦИОННАЯ гимнастика</vt:lpstr>
      <vt:lpstr>Презентация PowerPoint</vt:lpstr>
      <vt:lpstr>Презентация PowerPoint</vt:lpstr>
      <vt:lpstr>Как проводить артикуляционную гимнастику?</vt:lpstr>
      <vt:lpstr>Презентация PowerPoint</vt:lpstr>
      <vt:lpstr>«ЗАБОРЧИК»</vt:lpstr>
      <vt:lpstr>«БЛИНЧИК»</vt:lpstr>
      <vt:lpstr>«ЛОПАТОЧКА»</vt:lpstr>
      <vt:lpstr>«ИГОЛОЧКА»</vt:lpstr>
      <vt:lpstr>«ВКУСНОЕ ВАРЕНЬЕ»</vt:lpstr>
      <vt:lpstr>«ЧАСИКИ»</vt:lpstr>
      <vt:lpstr>«ЧАШЕЧКА»</vt:lpstr>
      <vt:lpstr>«ГРИБОК»</vt:lpstr>
      <vt:lpstr>«ДЯТЕЛ»</vt:lpstr>
      <vt:lpstr>«ЧИСТИМ ЗУБКИ»</vt:lpstr>
      <vt:lpstr>«ИНДЮК»</vt:lpstr>
      <vt:lpstr>«КИСКА СЕРДИТСЯ»</vt:lpstr>
      <vt:lpstr>«КАЧЕЛИ»</vt:lpstr>
      <vt:lpstr>«МАЛЯР»</vt:lpstr>
      <vt:lpstr>«ПАРУС»</vt:lpstr>
      <vt:lpstr>«Артикуляционная гимнастика для свистящих звуков»</vt:lpstr>
      <vt:lpstr>«Артикуляционная гимнастика для шипящих звуков»</vt:lpstr>
      <vt:lpstr>«Артикуляционная гимнастика для звука л»</vt:lpstr>
      <vt:lpstr>«Артикуляционная гимнастика для звука р»</vt:lpstr>
      <vt:lpstr>     Удачи  и терпения!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АРТИКУЛЯЦИОННЫЕ УПРАЖНЕНИЯ</dc:title>
  <dc:creator>user</dc:creator>
  <cp:lastModifiedBy>Пользователь</cp:lastModifiedBy>
  <cp:revision>31</cp:revision>
  <dcterms:created xsi:type="dcterms:W3CDTF">2012-02-11T11:40:14Z</dcterms:created>
  <dcterms:modified xsi:type="dcterms:W3CDTF">2020-04-05T10:43:00Z</dcterms:modified>
</cp:coreProperties>
</file>