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38" autoAdjust="0"/>
    <p:restoredTop sz="94660"/>
  </p:normalViewPr>
  <p:slideViewPr>
    <p:cSldViewPr>
      <p:cViewPr varScale="1">
        <p:scale>
          <a:sx n="104" d="100"/>
          <a:sy n="104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E32D-BFF4-4A3A-A1D5-6889E0BAEF1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FD7B-31DC-4EBC-9F0A-764F2073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2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E32D-BFF4-4A3A-A1D5-6889E0BAEF1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FD7B-31DC-4EBC-9F0A-764F2073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375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E32D-BFF4-4A3A-A1D5-6889E0BAEF1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FD7B-31DC-4EBC-9F0A-764F2073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640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E32D-BFF4-4A3A-A1D5-6889E0BAEF1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FD7B-31DC-4EBC-9F0A-764F2073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819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E32D-BFF4-4A3A-A1D5-6889E0BAEF1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FD7B-31DC-4EBC-9F0A-764F2073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34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E32D-BFF4-4A3A-A1D5-6889E0BAEF1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FD7B-31DC-4EBC-9F0A-764F2073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100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E32D-BFF4-4A3A-A1D5-6889E0BAEF1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FD7B-31DC-4EBC-9F0A-764F2073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640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E32D-BFF4-4A3A-A1D5-6889E0BAEF1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FD7B-31DC-4EBC-9F0A-764F2073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449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E32D-BFF4-4A3A-A1D5-6889E0BAEF1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FD7B-31DC-4EBC-9F0A-764F2073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01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E32D-BFF4-4A3A-A1D5-6889E0BAEF1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FD7B-31DC-4EBC-9F0A-764F2073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956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E32D-BFF4-4A3A-A1D5-6889E0BAEF1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FD7B-31DC-4EBC-9F0A-764F2073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309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3E32D-BFF4-4A3A-A1D5-6889E0BAEF1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FD7B-31DC-4EBC-9F0A-764F20730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545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133600"/>
            <a:ext cx="8281988" cy="1727200"/>
          </a:xfrm>
        </p:spPr>
        <p:txBody>
          <a:bodyPr/>
          <a:lstStyle/>
          <a:p>
            <a:pPr marL="838200" indent="-838200" algn="ctr" eaLnBrk="1" hangingPunct="1"/>
            <a:r>
              <a:rPr lang="ru-RU" altLang="ru-RU" sz="4000" b="1" smtClean="0">
                <a:solidFill>
                  <a:srgbClr val="0000F1"/>
                </a:solidFill>
              </a:rPr>
              <a:t>ПРОЕКТ</a:t>
            </a:r>
            <a:br>
              <a:rPr lang="ru-RU" altLang="ru-RU" sz="4000" b="1" smtClean="0">
                <a:solidFill>
                  <a:srgbClr val="0000F1"/>
                </a:solidFill>
              </a:rPr>
            </a:br>
            <a:r>
              <a:rPr lang="ru-RU" altLang="ru-RU" sz="4000" b="1" smtClean="0">
                <a:solidFill>
                  <a:srgbClr val="0000F1"/>
                </a:solidFill>
              </a:rPr>
              <a:t>  «</a:t>
            </a:r>
            <a:r>
              <a:rPr lang="ru-RU" altLang="ru-RU" b="1" smtClean="0">
                <a:solidFill>
                  <a:srgbClr val="0000F1"/>
                </a:solidFill>
              </a:rPr>
              <a:t>Вода - волшебница»</a:t>
            </a:r>
            <a:br>
              <a:rPr lang="ru-RU" altLang="ru-RU" b="1" smtClean="0">
                <a:solidFill>
                  <a:srgbClr val="0000F1"/>
                </a:solidFill>
              </a:rPr>
            </a:br>
            <a:r>
              <a:rPr lang="ru-RU" altLang="ru-RU" sz="1800" b="1" smtClean="0">
                <a:solidFill>
                  <a:srgbClr val="0000F1"/>
                </a:solidFill>
              </a:rPr>
              <a:t>(подготовительная группа) </a:t>
            </a:r>
            <a:endParaRPr lang="ru-RU" altLang="ru-RU" sz="4000" smtClean="0">
              <a:solidFill>
                <a:srgbClr val="0000F1"/>
              </a:solidFill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827088" y="549275"/>
            <a:ext cx="640873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/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ru-RU" altLang="ru-RU" sz="1800" dirty="0"/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3708400" y="4221163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/>
              <a:t>Воспитатель : </a:t>
            </a:r>
            <a:r>
              <a:rPr lang="ru-RU" altLang="ru-RU" sz="1800" dirty="0" err="1" smtClean="0"/>
              <a:t>Корунова</a:t>
            </a:r>
            <a:r>
              <a:rPr lang="ru-RU" altLang="ru-RU" sz="1800" dirty="0" smtClean="0"/>
              <a:t> Татьяна </a:t>
            </a:r>
            <a:endParaRPr lang="ru-RU" altLang="ru-RU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/>
              <a:t>Викторовна</a:t>
            </a:r>
            <a:endParaRPr lang="ru-RU" altLang="ru-RU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 </a:t>
            </a:r>
            <a:r>
              <a:rPr lang="ru-RU" altLang="ru-RU" sz="1800" dirty="0" smtClean="0"/>
              <a:t>город Димитровград</a:t>
            </a:r>
            <a:endParaRPr lang="ru-RU" altLang="ru-RU" sz="1800" dirty="0"/>
          </a:p>
        </p:txBody>
      </p:sp>
      <p:pic>
        <p:nvPicPr>
          <p:cNvPr id="2054" name="Picture 6" descr="C:\Users\Алёна\Downloads\вода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661" y="4275119"/>
            <a:ext cx="2795584" cy="209668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63972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altLang="ru-RU" smtClean="0">
                <a:solidFill>
                  <a:schemeClr val="hlink"/>
                </a:solidFill>
              </a:rPr>
              <a:t>НОД «Свойства воды»</a:t>
            </a:r>
          </a:p>
        </p:txBody>
      </p:sp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5966" y="1517651"/>
            <a:ext cx="2216689" cy="2042932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1184" y="1442481"/>
            <a:ext cx="2280591" cy="2088268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77" y="4071942"/>
            <a:ext cx="1844974" cy="2184400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8664" y="4042581"/>
            <a:ext cx="2122508" cy="2143905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1602" y="4037155"/>
            <a:ext cx="2231794" cy="2152325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527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0" y="188913"/>
            <a:ext cx="6048375" cy="954087"/>
          </a:xfrm>
        </p:spPr>
        <p:txBody>
          <a:bodyPr/>
          <a:lstStyle/>
          <a:p>
            <a:pPr algn="ctr"/>
            <a:r>
              <a:rPr lang="ru-RU" altLang="ru-RU" sz="2800" smtClean="0">
                <a:solidFill>
                  <a:srgbClr val="0000E5"/>
                </a:solidFill>
              </a:rPr>
              <a:t>НОД «Свойства воды»   Опыт</a:t>
            </a:r>
            <a:br>
              <a:rPr lang="ru-RU" altLang="ru-RU" sz="2800" smtClean="0">
                <a:solidFill>
                  <a:srgbClr val="0000E5"/>
                </a:solidFill>
              </a:rPr>
            </a:br>
            <a:r>
              <a:rPr lang="ru-RU" altLang="ru-RU" sz="2800" smtClean="0">
                <a:solidFill>
                  <a:srgbClr val="0000E5"/>
                </a:solidFill>
              </a:rPr>
              <a:t>«Круговорот воды в природе»</a:t>
            </a:r>
          </a:p>
        </p:txBody>
      </p:sp>
      <p:pic>
        <p:nvPicPr>
          <p:cNvPr id="18438" name="Picture 6" descr="IMG_3451 - 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2592387" cy="2520950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8439" name="Picture 7" descr="IMG_3452-2"/>
          <p:cNvPicPr>
            <a:picLocks noChangeAspect="1" noChangeArrowheads="1"/>
          </p:cNvPicPr>
          <p:nvPr/>
        </p:nvPicPr>
        <p:blipFill>
          <a:blip r:embed="rId3" cstate="print"/>
          <a:srcRect r="16018"/>
          <a:stretch>
            <a:fillRect/>
          </a:stretch>
        </p:blipFill>
        <p:spPr bwMode="auto">
          <a:xfrm>
            <a:off x="5004048" y="1484761"/>
            <a:ext cx="2448272" cy="2521097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8442" name="Picture 10" descr="IMG_3453=3"/>
          <p:cNvPicPr>
            <a:picLocks noChangeAspect="1" noChangeArrowheads="1"/>
          </p:cNvPicPr>
          <p:nvPr/>
        </p:nvPicPr>
        <p:blipFill>
          <a:blip r:embed="rId4" cstate="print"/>
          <a:srcRect l="8102" r="16209"/>
          <a:stretch>
            <a:fillRect/>
          </a:stretch>
        </p:blipFill>
        <p:spPr bwMode="auto">
          <a:xfrm>
            <a:off x="611560" y="4293096"/>
            <a:ext cx="2160240" cy="2314916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8443" name="Picture 11" descr="IMG_3454=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293096"/>
            <a:ext cx="2232025" cy="2232025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221088"/>
            <a:ext cx="2232472" cy="2232025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118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400" smtClean="0">
                <a:solidFill>
                  <a:srgbClr val="0000E5"/>
                </a:solidFill>
              </a:rPr>
              <a:t>Опыт </a:t>
            </a:r>
            <a:br>
              <a:rPr lang="ru-RU" altLang="ru-RU" sz="3400" smtClean="0">
                <a:solidFill>
                  <a:srgbClr val="0000E5"/>
                </a:solidFill>
              </a:rPr>
            </a:br>
            <a:r>
              <a:rPr lang="ru-RU" altLang="ru-RU" sz="3400" smtClean="0">
                <a:solidFill>
                  <a:srgbClr val="0000E5"/>
                </a:solidFill>
              </a:rPr>
              <a:t>«Свойства воды»</a:t>
            </a:r>
            <a:br>
              <a:rPr lang="ru-RU" altLang="ru-RU" sz="3400" smtClean="0">
                <a:solidFill>
                  <a:srgbClr val="0000E5"/>
                </a:solidFill>
              </a:rPr>
            </a:br>
            <a:endParaRPr lang="ru-RU" altLang="ru-RU" sz="3400" smtClean="0">
              <a:solidFill>
                <a:srgbClr val="0000E5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836613"/>
            <a:ext cx="8229600" cy="5251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  <a:p>
            <a:pPr eaLnBrk="1" hangingPunct="1"/>
            <a:r>
              <a:rPr lang="ru-RU" altLang="ru-RU" sz="2000" smtClean="0">
                <a:solidFill>
                  <a:schemeClr val="hlink"/>
                </a:solidFill>
              </a:rPr>
              <a:t>Не имеет форму                             Принимает форму сосуда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000" smtClean="0">
              <a:solidFill>
                <a:schemeClr val="hlink"/>
              </a:solidFill>
            </a:endParaRPr>
          </a:p>
        </p:txBody>
      </p:sp>
      <p:pic>
        <p:nvPicPr>
          <p:cNvPr id="10244" name="Picture 6" descr="IMG_3295 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3032117" cy="2582870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G:\DCIM\107_PANA\P10701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359862" y="-7929642"/>
            <a:ext cx="19859764" cy="15240000"/>
          </a:xfrm>
          <a:prstGeom prst="rect">
            <a:avLst/>
          </a:prstGeom>
          <a:noFill/>
        </p:spPr>
      </p:pic>
      <p:pic>
        <p:nvPicPr>
          <p:cNvPr id="1027" name="Picture 3" descr="G:\DCIM\107_PANA\P1070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9001164"/>
            <a:ext cx="9572692" cy="2571768"/>
          </a:xfrm>
          <a:prstGeom prst="rect">
            <a:avLst/>
          </a:prstGeom>
          <a:noFill/>
        </p:spPr>
      </p:pic>
      <p:pic>
        <p:nvPicPr>
          <p:cNvPr id="1028" name="Picture 4" descr="G:\DCIM\107_PANA\P1070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071678"/>
            <a:ext cx="3500462" cy="2625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92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ctr"/>
            <a:r>
              <a:rPr lang="ru-RU" altLang="ru-RU" sz="3400" smtClean="0">
                <a:solidFill>
                  <a:srgbClr val="0000E5"/>
                </a:solidFill>
              </a:rPr>
              <a:t>Какая бывает вода?</a:t>
            </a:r>
          </a:p>
        </p:txBody>
      </p:sp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05064"/>
            <a:ext cx="3087424" cy="2664296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940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149080"/>
            <a:ext cx="3283782" cy="2520280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0" name="Picture 2" descr="G:\DCIM\107_PANA\P1070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142984"/>
            <a:ext cx="3381399" cy="2536049"/>
          </a:xfrm>
          <a:prstGeom prst="rect">
            <a:avLst/>
          </a:prstGeom>
          <a:noFill/>
        </p:spPr>
      </p:pic>
      <p:pic>
        <p:nvPicPr>
          <p:cNvPr id="2051" name="Picture 3" descr="G:\DCIM\107_PANA\P10701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142984"/>
            <a:ext cx="3428992" cy="2571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79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altLang="ru-RU" sz="3000" smtClean="0">
                <a:solidFill>
                  <a:srgbClr val="0000E5"/>
                </a:solidFill>
              </a:rPr>
              <a:t>Опыт </a:t>
            </a:r>
            <a:br>
              <a:rPr lang="ru-RU" altLang="ru-RU" sz="3000" smtClean="0">
                <a:solidFill>
                  <a:srgbClr val="0000E5"/>
                </a:solidFill>
              </a:rPr>
            </a:br>
            <a:r>
              <a:rPr lang="ru-RU" altLang="ru-RU" sz="3000" smtClean="0">
                <a:solidFill>
                  <a:srgbClr val="0000E5"/>
                </a:solidFill>
              </a:rPr>
              <a:t>«Воду пьют растения»</a:t>
            </a:r>
          </a:p>
        </p:txBody>
      </p:sp>
      <p:pic>
        <p:nvPicPr>
          <p:cNvPr id="2050" name="Picture 2" descr="G:\DCIM\107_PANA\P1070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85925"/>
            <a:ext cx="5214974" cy="3911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61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altLang="ru-RU" sz="3000" smtClean="0">
                <a:solidFill>
                  <a:srgbClr val="0000E5"/>
                </a:solidFill>
              </a:rPr>
              <a:t>Опыт «Облако»</a:t>
            </a:r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48830"/>
            <a:ext cx="2880320" cy="2159235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956970"/>
            <a:ext cx="2066602" cy="2756752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5" y="3933056"/>
            <a:ext cx="2051275" cy="2736304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5307" name="Picture 11"/>
          <p:cNvPicPr>
            <a:picLocks noChangeAspect="1" noChangeArrowheads="1"/>
          </p:cNvPicPr>
          <p:nvPr/>
        </p:nvPicPr>
        <p:blipFill>
          <a:blip r:embed="rId5" cstate="print"/>
          <a:srcRect t="27500" b="20000"/>
          <a:stretch>
            <a:fillRect/>
          </a:stretch>
        </p:blipFill>
        <p:spPr bwMode="auto">
          <a:xfrm>
            <a:off x="1057926" y="1412776"/>
            <a:ext cx="3126440" cy="2232248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808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altLang="ru-RU" sz="3000" smtClean="0">
                <a:solidFill>
                  <a:srgbClr val="0000E5"/>
                </a:solidFill>
              </a:rPr>
              <a:t> Воду можно очищать</a:t>
            </a:r>
            <a:br>
              <a:rPr lang="ru-RU" altLang="ru-RU" sz="3000" smtClean="0">
                <a:solidFill>
                  <a:srgbClr val="0000E5"/>
                </a:solidFill>
              </a:rPr>
            </a:br>
            <a:endParaRPr lang="ru-RU" altLang="ru-RU" sz="3400" smtClean="0"/>
          </a:p>
        </p:txBody>
      </p: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268413"/>
            <a:ext cx="2592388" cy="2232025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2449513" cy="2232025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2736850" cy="2303462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909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005064"/>
            <a:ext cx="2663825" cy="2376487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909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645024"/>
            <a:ext cx="2592387" cy="2303462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69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altLang="ru-RU" sz="3400" smtClean="0">
                <a:solidFill>
                  <a:srgbClr val="0000E5"/>
                </a:solidFill>
              </a:rPr>
              <a:t>Беседа  « Кто живёт в  водоёмах»</a:t>
            </a:r>
          </a:p>
        </p:txBody>
      </p:sp>
      <p:pic>
        <p:nvPicPr>
          <p:cNvPr id="5" name="Picture 5" descr="G:\DCIM\107_PANA\P1070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3857652" cy="3143272"/>
          </a:xfrm>
          <a:prstGeom prst="rect">
            <a:avLst/>
          </a:prstGeom>
          <a:noFill/>
        </p:spPr>
      </p:pic>
      <p:pic>
        <p:nvPicPr>
          <p:cNvPr id="4098" name="Picture 2" descr="G:\DCIM\107_PANA\P1070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4191029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1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altLang="ru-RU" sz="3000" smtClean="0">
                <a:solidFill>
                  <a:srgbClr val="0000E5"/>
                </a:solidFill>
              </a:rPr>
              <a:t>Опыт </a:t>
            </a:r>
            <a:br>
              <a:rPr lang="ru-RU" altLang="ru-RU" sz="3000" smtClean="0">
                <a:solidFill>
                  <a:srgbClr val="0000E5"/>
                </a:solidFill>
              </a:rPr>
            </a:br>
            <a:r>
              <a:rPr lang="ru-RU" altLang="ru-RU" sz="3000" smtClean="0">
                <a:solidFill>
                  <a:srgbClr val="0000E5"/>
                </a:solidFill>
              </a:rPr>
              <a:t>«Животворное свойство растений»</a:t>
            </a:r>
          </a:p>
        </p:txBody>
      </p:sp>
      <p:pic>
        <p:nvPicPr>
          <p:cNvPr id="54290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556792"/>
            <a:ext cx="3144573" cy="2357332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429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113126"/>
            <a:ext cx="3164618" cy="2372360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4294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21088"/>
            <a:ext cx="3024336" cy="2267197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4295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509065"/>
            <a:ext cx="2952328" cy="2454567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34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altLang="ru-RU" sz="3000" smtClean="0">
                <a:solidFill>
                  <a:srgbClr val="0000E5"/>
                </a:solidFill>
              </a:rPr>
              <a:t>Опыт</a:t>
            </a:r>
            <a:br>
              <a:rPr lang="ru-RU" altLang="ru-RU" sz="3000" smtClean="0">
                <a:solidFill>
                  <a:srgbClr val="0000E5"/>
                </a:solidFill>
              </a:rPr>
            </a:br>
            <a:r>
              <a:rPr lang="ru-RU" altLang="ru-RU" sz="3000" smtClean="0">
                <a:solidFill>
                  <a:srgbClr val="0000E5"/>
                </a:solidFill>
              </a:rPr>
              <a:t>«Сокодвижение»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857364"/>
            <a:ext cx="1706562" cy="2276475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85926"/>
            <a:ext cx="2160590" cy="2044572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000240"/>
            <a:ext cx="2319973" cy="1928826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1850" y="4572008"/>
            <a:ext cx="2477668" cy="1857388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572008"/>
            <a:ext cx="2500330" cy="1874376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634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+mj-lt"/>
              </a:rPr>
              <a:t> 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Актуальность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altLang="ru-RU" sz="2800" smtClean="0"/>
          </a:p>
          <a:p>
            <a:pPr>
              <a:buFont typeface="Wingdings" pitchFamily="2" charset="2"/>
              <a:buNone/>
            </a:pPr>
            <a:r>
              <a:rPr lang="ru-RU" altLang="ru-RU" sz="2000" smtClean="0"/>
              <a:t>    По результатам бесед с детьми выяснила, что детям интересно было бы узнать, что происходит с водой, какие у неё свойства, откуда берется вода в кране,  почему идет дождь, как превращается в снег, лед, снежинки; есть ли вода в организме человека. Как   вода помогает  всему живому жить и расти, кто живет в воде.</a:t>
            </a:r>
          </a:p>
          <a:p>
            <a:pPr>
              <a:buFont typeface="Wingdings" pitchFamily="2" charset="2"/>
              <a:buNone/>
            </a:pPr>
            <a:r>
              <a:rPr lang="ru-RU" altLang="ru-RU" sz="2000" smtClean="0"/>
              <a:t>     Задача взрослых – научить детей самостоятельно добывать знания исходя из опытно-экспериментальной работы, делать элементарные выводы и умозаключения в ходе знакомства с водой, бережно относиться к природным ресурсам Родины.</a:t>
            </a:r>
          </a:p>
          <a:p>
            <a:pPr algn="ctr">
              <a:buFont typeface="Wingdings" pitchFamily="2" charset="2"/>
              <a:buNone/>
            </a:pPr>
            <a:endParaRPr lang="ru-RU" altLang="ru-RU" sz="2000" smtClean="0"/>
          </a:p>
          <a:p>
            <a:pPr algn="ctr">
              <a:buFont typeface="Wingdings" pitchFamily="2" charset="2"/>
              <a:buNone/>
            </a:pPr>
            <a:r>
              <a:rPr lang="ru-RU" altLang="ru-RU" sz="120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6541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altLang="ru-RU" sz="3400" smtClean="0">
                <a:solidFill>
                  <a:srgbClr val="0000E5"/>
                </a:solidFill>
              </a:rPr>
              <a:t>Опыт  </a:t>
            </a:r>
            <a:br>
              <a:rPr lang="ru-RU" altLang="ru-RU" sz="3400" smtClean="0">
                <a:solidFill>
                  <a:srgbClr val="0000E5"/>
                </a:solidFill>
              </a:rPr>
            </a:br>
            <a:r>
              <a:rPr lang="ru-RU" altLang="ru-RU" sz="3400" smtClean="0">
                <a:solidFill>
                  <a:srgbClr val="0000E5"/>
                </a:solidFill>
              </a:rPr>
              <a:t>« Вода может двигаться»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557338"/>
            <a:ext cx="2276475" cy="1944687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3688" y="1557338"/>
            <a:ext cx="2692400" cy="1943100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2643188" y="3786188"/>
            <a:ext cx="37036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0000E5"/>
                </a:solidFill>
              </a:rPr>
              <a:t>« </a:t>
            </a:r>
            <a:r>
              <a:rPr lang="ru-RU" altLang="ru-RU">
                <a:solidFill>
                  <a:srgbClr val="0000E5"/>
                </a:solidFill>
              </a:rPr>
              <a:t>Плавает – тонет»</a:t>
            </a:r>
          </a:p>
        </p:txBody>
      </p:sp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786322"/>
            <a:ext cx="2376487" cy="1706562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725144"/>
            <a:ext cx="2636838" cy="1706563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37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altLang="ru-RU" sz="3400" smtClean="0">
                <a:solidFill>
                  <a:srgbClr val="0000E5"/>
                </a:solidFill>
              </a:rPr>
              <a:t>Наши работы 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2529275" cy="2155404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25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714620"/>
            <a:ext cx="2545436" cy="1908188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714620"/>
            <a:ext cx="23749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373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996" y="3786190"/>
            <a:ext cx="3039472" cy="2357454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991" y="3749677"/>
            <a:ext cx="3004459" cy="2357454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857232"/>
            <a:ext cx="2986186" cy="2143140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1714500" y="214313"/>
            <a:ext cx="5299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002060"/>
                </a:solidFill>
              </a:rPr>
              <a:t>Пластилинография «Подводные обитатели»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3214688" y="3286125"/>
            <a:ext cx="2117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002060"/>
                </a:solidFill>
              </a:rPr>
              <a:t>Оригами «Рыбки»</a:t>
            </a:r>
          </a:p>
        </p:txBody>
      </p:sp>
    </p:spTree>
    <p:extLst>
      <p:ext uri="{BB962C8B-B14F-4D97-AF65-F5344CB8AC3E}">
        <p14:creationId xmlns="" xmlns:p14="http://schemas.microsoft.com/office/powerpoint/2010/main" val="23246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altLang="ru-RU" sz="3400" smtClean="0">
                <a:solidFill>
                  <a:srgbClr val="0000E5"/>
                </a:solidFill>
              </a:rPr>
              <a:t>Читаем о воде 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536" y="2348881"/>
            <a:ext cx="3489378" cy="2840658"/>
          </a:xfrm>
          <a:prstGeom prst="round2DiagRect">
            <a:avLst/>
          </a:prstGeom>
          <a:noFill/>
          <a:ln w="9525" algn="ctr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4" name="Picture 2" descr="G:\DCIM\107_PANA\P1070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3857620" cy="28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9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altLang="ru-RU" sz="3400" smtClean="0">
                <a:solidFill>
                  <a:srgbClr val="0000E5"/>
                </a:solidFill>
              </a:rPr>
              <a:t>Наши игры</a:t>
            </a: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428868"/>
            <a:ext cx="3449662" cy="2586043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3376669" cy="2574927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786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altLang="ru-RU" sz="3400" dirty="0" smtClean="0">
                <a:solidFill>
                  <a:srgbClr val="0000E5"/>
                </a:solidFill>
              </a:rPr>
              <a:t>Экскурсия к реке Черемшан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2393539" cy="2071702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500306"/>
            <a:ext cx="2143140" cy="2023668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500306"/>
            <a:ext cx="2257425" cy="1871662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371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3400" smtClean="0">
                <a:solidFill>
                  <a:schemeClr val="hlink"/>
                </a:solidFill>
              </a:rPr>
              <a:t>Акция «Сделаем берег реки чистым»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85992"/>
            <a:ext cx="3680819" cy="2643206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672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250"/>
            <a:ext cx="8002587" cy="151288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400" smtClean="0">
                <a:solidFill>
                  <a:schemeClr val="hlink"/>
                </a:solidFill>
              </a:rPr>
              <a:t>Работа с родителями: оформление стенгазеты </a:t>
            </a:r>
            <a:br>
              <a:rPr lang="ru-RU" altLang="ru-RU" sz="3400" smtClean="0">
                <a:solidFill>
                  <a:schemeClr val="hlink"/>
                </a:solidFill>
              </a:rPr>
            </a:br>
            <a:r>
              <a:rPr lang="ru-RU" altLang="ru-RU" sz="3400" smtClean="0">
                <a:solidFill>
                  <a:schemeClr val="hlink"/>
                </a:solidFill>
              </a:rPr>
              <a:t>«Солнце, воздух и вода – наши лучшие друзья»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513013"/>
            <a:ext cx="4392613" cy="3221037"/>
          </a:xfrm>
          <a:prstGeom prst="round2Diag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553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altLang="ru-RU" smtClean="0">
                <a:solidFill>
                  <a:schemeClr val="hlink"/>
                </a:solidFill>
              </a:rPr>
              <a:t>Итоги работы над проектом</a:t>
            </a:r>
            <a:r>
              <a:rPr lang="ru-RU" altLang="ru-RU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smtClean="0"/>
              <a:t>В  ходе работы над проектом  у детей сформировались бережное и экономное отношение к водным ресурсам.</a:t>
            </a:r>
          </a:p>
          <a:p>
            <a:pPr>
              <a:lnSpc>
                <a:spcPct val="90000"/>
              </a:lnSpc>
            </a:pPr>
            <a:r>
              <a:rPr lang="ru-RU" altLang="ru-RU" sz="2000" smtClean="0"/>
              <a:t>Дети овладели  несложными способами экспериментирования с водой</a:t>
            </a:r>
          </a:p>
          <a:p>
            <a:pPr>
              <a:lnSpc>
                <a:spcPct val="90000"/>
              </a:lnSpc>
            </a:pPr>
            <a:r>
              <a:rPr lang="ru-RU" altLang="ru-RU" sz="2000" smtClean="0"/>
              <a:t>У детей появились исследовательские умения, соответствующие возрасту (начали задавать вопросы природоведческого характера, устанавливают причинно-следственные связи).</a:t>
            </a:r>
          </a:p>
          <a:p>
            <a:pPr>
              <a:lnSpc>
                <a:spcPct val="90000"/>
              </a:lnSpc>
            </a:pPr>
            <a:r>
              <a:rPr lang="ru-RU" altLang="ru-RU" sz="2000" smtClean="0"/>
              <a:t>Повысилась воспитательная компетентность родителей в экологическом образовании дошкольников.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31109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692150"/>
            <a:ext cx="7847012" cy="1584325"/>
          </a:xfrm>
        </p:spPr>
        <p:txBody>
          <a:bodyPr/>
          <a:lstStyle/>
          <a:p>
            <a:r>
              <a:rPr lang="ru-RU" altLang="ru-RU" sz="3400" smtClean="0">
                <a:solidFill>
                  <a:srgbClr val="0000E5"/>
                </a:solidFill>
              </a:rPr>
              <a:t>Используемые источники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84213" y="2276475"/>
            <a:ext cx="7920037" cy="33623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mtClean="0"/>
              <a:t>Использованы фотографии детей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altLang="ru-RU" smtClean="0"/>
              <a:t>( фотографии размещены с разрешения родителей) из личного архива</a:t>
            </a:r>
          </a:p>
        </p:txBody>
      </p:sp>
    </p:spTree>
    <p:extLst>
      <p:ext uri="{BB962C8B-B14F-4D97-AF65-F5344CB8AC3E}">
        <p14:creationId xmlns="" xmlns:p14="http://schemas.microsoft.com/office/powerpoint/2010/main" val="22438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38" y="285750"/>
            <a:ext cx="8072437" cy="1785938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0000E5"/>
                </a:solidFill>
              </a:rPr>
              <a:t>Цели  проекта: </a:t>
            </a:r>
            <a:endParaRPr lang="ru-RU" altLang="ru-RU" sz="3600" smtClean="0">
              <a:solidFill>
                <a:srgbClr val="0000E5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lvl="2" algn="ctr"/>
            <a:endParaRPr lang="ru-RU" altLang="ru-RU" dirty="0" smtClean="0"/>
          </a:p>
          <a:p>
            <a:pPr lvl="2" algn="ctr"/>
            <a:endParaRPr lang="ru-RU" altLang="ru-RU" dirty="0" smtClean="0"/>
          </a:p>
          <a:p>
            <a:pPr lvl="2"/>
            <a:r>
              <a:rPr lang="ru-RU" altLang="ru-RU" dirty="0" smtClean="0"/>
              <a:t> </a:t>
            </a:r>
            <a:r>
              <a:rPr lang="ru-RU" altLang="ru-RU" sz="2000" dirty="0" smtClean="0"/>
              <a:t>расширять кругозор дошкольников, </a:t>
            </a:r>
          </a:p>
          <a:p>
            <a:pPr lvl="2"/>
            <a:r>
              <a:rPr lang="ru-RU" altLang="ru-RU" sz="2000" dirty="0" smtClean="0"/>
              <a:t>формировать интерес и познавательно – исследовательской деятельности,</a:t>
            </a:r>
          </a:p>
          <a:p>
            <a:pPr lvl="2"/>
            <a:r>
              <a:rPr lang="ru-RU" altLang="ru-RU" sz="2000" dirty="0" smtClean="0"/>
              <a:t> воспитывать бережное отношение к воде, как источнику жизни на земле,</a:t>
            </a:r>
          </a:p>
          <a:p>
            <a:pPr lvl="2"/>
            <a:r>
              <a:rPr lang="ru-RU" altLang="ru-RU" sz="2000" dirty="0"/>
              <a:t>р</a:t>
            </a:r>
            <a:r>
              <a:rPr lang="ru-RU" altLang="ru-RU" sz="2000" dirty="0" smtClean="0"/>
              <a:t>асширять  кругозор детей.</a:t>
            </a:r>
            <a:endParaRPr lang="ru-RU" altLang="ru-RU" sz="2000" dirty="0" smtClean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ru-RU" altLang="ru-RU" sz="2000" b="1" dirty="0" smtClean="0">
              <a:solidFill>
                <a:srgbClr val="0000E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7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altLang="ru-RU" smtClean="0">
                <a:solidFill>
                  <a:srgbClr val="0000E5"/>
                </a:solidFill>
              </a:rPr>
              <a:t>Используемая литература:</a:t>
            </a:r>
            <a:endParaRPr lang="ru-RU" altLang="ru-RU" sz="30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341438"/>
            <a:ext cx="8291512" cy="47894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600" smtClean="0"/>
          </a:p>
          <a:p>
            <a:pPr>
              <a:lnSpc>
                <a:spcPct val="80000"/>
              </a:lnSpc>
            </a:pPr>
            <a:r>
              <a:rPr lang="ru-RU" altLang="ru-RU" sz="2000" smtClean="0"/>
              <a:t> Н. Николаева «Юный эколог». Мозаика- Синтез Москва 2005г.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О.А. Скоролупова «Тематическое планирование воспитательно – образовательного процесса в дошкольных образовательных учреждениях.« Тема: Вода». М.:ООО Издательство «Скрипторий 2003», 2009г.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Дыбина О.В.Творим, изменяем, преобразуем : Игры-занятия с дошкольниками.-2-е изд. испр.- М.:ТЦ Сфера, 2013.-128с.(Ребенок в мире поиска)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Т.М. Бондаренко «Экологические занятия с детьми». Воронеж 2004г.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Н.В. Коломнина «Занятия по экологии в детском саду». Москва 2008г. </a:t>
            </a:r>
          </a:p>
        </p:txBody>
      </p:sp>
    </p:spTree>
    <p:extLst>
      <p:ext uri="{BB962C8B-B14F-4D97-AF65-F5344CB8AC3E}">
        <p14:creationId xmlns="" xmlns:p14="http://schemas.microsoft.com/office/powerpoint/2010/main" val="1752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85750"/>
            <a:ext cx="8229600" cy="5845175"/>
          </a:xfrm>
        </p:spPr>
        <p:txBody>
          <a:bodyPr/>
          <a:lstStyle/>
          <a:p>
            <a:pPr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Спасибо за внимание !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928938" y="435768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7643813" y="507206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785813" y="53578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215063" y="407193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786313" y="53578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7643813" y="278606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929063" y="185737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75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0000E5"/>
                </a:solidFill>
              </a:rPr>
              <a:t>Задачи проекта: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altLang="ru-RU" sz="2000" smtClean="0"/>
              <a:t>Закреплять и систематизировать знания детей о воде и её свойствах.</a:t>
            </a:r>
          </a:p>
          <a:p>
            <a:r>
              <a:rPr lang="ru-RU" altLang="ru-RU" sz="2000" smtClean="0"/>
              <a:t>Развивать познавательные способности детей, учить проявлять самостоятельность при получении знаний во время опытов, экспериментов.</a:t>
            </a:r>
          </a:p>
          <a:p>
            <a:r>
              <a:rPr lang="ru-RU" altLang="ru-RU" sz="2000" smtClean="0"/>
              <a:t> Уточнить представления о том, как вода влияет на жизнь и здоровье человека, кому вода – дом родной.</a:t>
            </a:r>
          </a:p>
          <a:p>
            <a:r>
              <a:rPr lang="ru-RU" altLang="ru-RU" sz="2000" smtClean="0"/>
              <a:t> Воспитывать бережное отношение к воде, осознания необходимости беречь её.</a:t>
            </a:r>
          </a:p>
          <a:p>
            <a:r>
              <a:rPr lang="ru-RU" altLang="ru-RU" sz="2000" smtClean="0"/>
              <a:t>Продолжать знакомить детей с основными правилами гигиены и поведения на воде. </a:t>
            </a:r>
          </a:p>
        </p:txBody>
      </p:sp>
    </p:spTree>
    <p:extLst>
      <p:ext uri="{BB962C8B-B14F-4D97-AF65-F5344CB8AC3E}">
        <p14:creationId xmlns="" xmlns:p14="http://schemas.microsoft.com/office/powerpoint/2010/main" val="2518532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altLang="ru-RU" sz="4800" smtClean="0">
                <a:solidFill>
                  <a:srgbClr val="0000E5"/>
                </a:solidFill>
              </a:rPr>
              <a:t>Вопросы проекта: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altLang="ru-RU" sz="2000" smtClean="0"/>
          </a:p>
          <a:p>
            <a:pPr eaLnBrk="1" hangingPunct="1"/>
            <a:endParaRPr lang="ru-RU" altLang="ru-RU" sz="2000" smtClean="0"/>
          </a:p>
          <a:p>
            <a:pPr eaLnBrk="1" hangingPunct="1"/>
            <a:endParaRPr lang="ru-RU" altLang="ru-RU" sz="2000" smtClean="0"/>
          </a:p>
          <a:p>
            <a:pPr eaLnBrk="1" hangingPunct="1"/>
            <a:r>
              <a:rPr lang="ru-RU" altLang="ru-RU" sz="2000" smtClean="0"/>
              <a:t>Что было бы, если бы  на Земле исчезла вода?</a:t>
            </a:r>
          </a:p>
          <a:p>
            <a:pPr eaLnBrk="1" hangingPunct="1"/>
            <a:r>
              <a:rPr lang="ru-RU" altLang="ru-RU" sz="2000" smtClean="0"/>
              <a:t>Что такое круговорот воды в природе? Почему так говорят?</a:t>
            </a:r>
            <a:br>
              <a:rPr lang="ru-RU" altLang="ru-RU" sz="2000" smtClean="0"/>
            </a:br>
            <a:endParaRPr lang="ru-RU" altLang="ru-RU" sz="2000" smtClean="0"/>
          </a:p>
          <a:p>
            <a:pPr eaLnBrk="1" hangingPunct="1"/>
            <a:r>
              <a:rPr lang="ru-RU" altLang="ru-RU" sz="2000" smtClean="0"/>
              <a:t>А ты знаешь, что водоемы тоже могут болеть, как люди? Чем же они болеют и почему?</a:t>
            </a:r>
            <a:br>
              <a:rPr lang="ru-RU" altLang="ru-RU" sz="2000" smtClean="0"/>
            </a:br>
            <a:endParaRPr lang="ru-RU" altLang="ru-RU" sz="2000" smtClean="0"/>
          </a:p>
        </p:txBody>
      </p:sp>
    </p:spTree>
    <p:extLst>
      <p:ext uri="{BB962C8B-B14F-4D97-AF65-F5344CB8AC3E}">
        <p14:creationId xmlns="" xmlns:p14="http://schemas.microsoft.com/office/powerpoint/2010/main" val="39969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97" name="Group 45"/>
          <p:cNvGraphicFramePr>
            <a:graphicFrameLocks noGrp="1"/>
          </p:cNvGraphicFramePr>
          <p:nvPr/>
        </p:nvGraphicFramePr>
        <p:xfrm>
          <a:off x="539750" y="1196975"/>
          <a:ext cx="8064500" cy="4464050"/>
        </p:xfrm>
        <a:graphic>
          <a:graphicData uri="http://schemas.openxmlformats.org/drawingml/2006/table">
            <a:tbl>
              <a:tblPr/>
              <a:tblGrid>
                <a:gridCol w="2520082"/>
                <a:gridCol w="2592288"/>
                <a:gridCol w="2952130"/>
              </a:tblGrid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E5"/>
                          </a:solidFill>
                          <a:effectLst/>
                          <a:latin typeface="Arial" charset="0"/>
                        </a:rPr>
                        <a:t>Что мы знаем о воде?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E5"/>
                          </a:solidFill>
                          <a:effectLst/>
                          <a:latin typeface="Arial" charset="0"/>
                        </a:rPr>
                        <a:t>Что мы хотим узнать?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5"/>
                          </a:solidFill>
                          <a:effectLst/>
                          <a:latin typeface="Arial" charset="0"/>
                        </a:rPr>
                        <a:t>Как мы это можем узнать?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44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Воду можем пить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Вода есть в реках, морях и прудах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воде живут рыбы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Дождь – это вода	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Мы купаемся в воде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Мы поливаем водой растения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Вода нужна всем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Какая вода?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Откуда вода появилась в речке?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Что произойдет, если вода исчезнет?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Воды много?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Зачем её нужно беречь?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Что такое «Круговорот воды в природе?»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Спросить у воспитателя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Спросить у родителя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Поискать в книгах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Поискать в интернете с родителями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Провести опыты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12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1366838"/>
          </a:xfrm>
        </p:spPr>
        <p:txBody>
          <a:bodyPr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Познание: РЭМП </a:t>
            </a:r>
          </a:p>
        </p:txBody>
      </p:sp>
      <p:pic>
        <p:nvPicPr>
          <p:cNvPr id="9220" name="Picture 4" descr="C:\Documents and Settings\Вырица\Рабочий стол\Новое изображение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3404" y="2852936"/>
            <a:ext cx="2723405" cy="2168398"/>
          </a:xfrm>
          <a:prstGeom prst="round2Diag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2664296" cy="2160588"/>
          </a:xfrm>
          <a:prstGeom prst="round2Diag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209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altLang="ru-RU" dirty="0" smtClean="0">
                <a:solidFill>
                  <a:schemeClr val="hlink"/>
                </a:solidFill>
              </a:rPr>
              <a:t>НОД « Волшебница вода»</a:t>
            </a:r>
          </a:p>
        </p:txBody>
      </p:sp>
      <p:pic>
        <p:nvPicPr>
          <p:cNvPr id="1030" name="Picture 6" descr="G:\DCIM\107_PANA\P107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464719"/>
            <a:ext cx="3857620" cy="2893215"/>
          </a:xfrm>
          <a:prstGeom prst="rect">
            <a:avLst/>
          </a:prstGeom>
          <a:noFill/>
        </p:spPr>
      </p:pic>
      <p:pic>
        <p:nvPicPr>
          <p:cNvPr id="1031" name="Picture 7" descr="G:\DCIM\109NIKON\DSCN3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4071934" cy="3053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71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altLang="ru-RU" smtClean="0">
                <a:solidFill>
                  <a:srgbClr val="0000E5"/>
                </a:solidFill>
              </a:rPr>
              <a:t>НОД  « Обитатели водоёмов»</a:t>
            </a:r>
          </a:p>
        </p:txBody>
      </p:sp>
      <p:pic>
        <p:nvPicPr>
          <p:cNvPr id="6" name="Picture 3" descr="G:\DCIM\107_PANA\P1070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3428992" cy="2571744"/>
          </a:xfrm>
          <a:prstGeom prst="rect">
            <a:avLst/>
          </a:prstGeom>
          <a:noFill/>
        </p:spPr>
      </p:pic>
      <p:pic>
        <p:nvPicPr>
          <p:cNvPr id="7" name="Picture 4" descr="G:\DCIM\107_PANA\P1070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3286116" cy="2464587"/>
          </a:xfrm>
          <a:prstGeom prst="rect">
            <a:avLst/>
          </a:prstGeom>
          <a:noFill/>
        </p:spPr>
      </p:pic>
      <p:pic>
        <p:nvPicPr>
          <p:cNvPr id="8" name="Picture 5" descr="G:\DCIM\107_PANA\P1070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214818"/>
            <a:ext cx="3143272" cy="2250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99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595</Words>
  <Application>Microsoft Office PowerPoint</Application>
  <PresentationFormat>Экран (4:3)</PresentationFormat>
  <Paragraphs>96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ПРОЕКТ   «Вода - волшебница» (подготовительная группа) </vt:lpstr>
      <vt:lpstr>                Актуальность</vt:lpstr>
      <vt:lpstr>Цели  проекта: </vt:lpstr>
      <vt:lpstr>Задачи проекта:</vt:lpstr>
      <vt:lpstr>Вопросы проекта:</vt:lpstr>
      <vt:lpstr>Слайд 6</vt:lpstr>
      <vt:lpstr>Познание: РЭМП </vt:lpstr>
      <vt:lpstr>НОД « Волшебница вода»</vt:lpstr>
      <vt:lpstr>НОД  « Обитатели водоёмов»</vt:lpstr>
      <vt:lpstr>НОД «Свойства воды»</vt:lpstr>
      <vt:lpstr>НОД «Свойства воды»   Опыт «Круговорот воды в природе»</vt:lpstr>
      <vt:lpstr>Опыт  «Свойства воды» </vt:lpstr>
      <vt:lpstr>Какая бывает вода?</vt:lpstr>
      <vt:lpstr>Опыт  «Воду пьют растения»</vt:lpstr>
      <vt:lpstr>Опыт «Облако»</vt:lpstr>
      <vt:lpstr> Воду можно очищать </vt:lpstr>
      <vt:lpstr>Беседа  « Кто живёт в  водоёмах»</vt:lpstr>
      <vt:lpstr>Опыт  «Животворное свойство растений»</vt:lpstr>
      <vt:lpstr>Опыт «Сокодвижение»</vt:lpstr>
      <vt:lpstr>Опыт   « Вода может двигаться»</vt:lpstr>
      <vt:lpstr>Наши работы </vt:lpstr>
      <vt:lpstr>Слайд 22</vt:lpstr>
      <vt:lpstr>Читаем о воде </vt:lpstr>
      <vt:lpstr>Наши игры</vt:lpstr>
      <vt:lpstr>Экскурсия к реке Черемшан</vt:lpstr>
      <vt:lpstr>Акция «Сделаем берег реки чистым»</vt:lpstr>
      <vt:lpstr>Работа с родителями: оформление стенгазеты  «Солнце, воздух и вода – наши лучшие друзья»</vt:lpstr>
      <vt:lpstr>Итоги работы над проектом </vt:lpstr>
      <vt:lpstr>Используемые источники</vt:lpstr>
      <vt:lpstr>Используемая литература: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«Вода - волшебница» (подготовительная группа) </dc:title>
  <dc:creator>EDU</dc:creator>
  <cp:lastModifiedBy>User</cp:lastModifiedBy>
  <cp:revision>13</cp:revision>
  <dcterms:created xsi:type="dcterms:W3CDTF">2014-04-24T11:16:21Z</dcterms:created>
  <dcterms:modified xsi:type="dcterms:W3CDTF">2016-12-13T16:27:37Z</dcterms:modified>
</cp:coreProperties>
</file>