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86" r:id="rId3"/>
    <p:sldId id="271" r:id="rId4"/>
    <p:sldId id="257" r:id="rId5"/>
    <p:sldId id="260" r:id="rId6"/>
    <p:sldId id="261" r:id="rId7"/>
    <p:sldId id="262" r:id="rId8"/>
    <p:sldId id="263" r:id="rId9"/>
    <p:sldId id="264" r:id="rId10"/>
    <p:sldId id="268" r:id="rId11"/>
    <p:sldId id="267" r:id="rId12"/>
    <p:sldId id="265" r:id="rId13"/>
    <p:sldId id="269" r:id="rId14"/>
    <p:sldId id="270" r:id="rId15"/>
    <p:sldId id="280" r:id="rId16"/>
    <p:sldId id="272" r:id="rId17"/>
    <p:sldId id="279" r:id="rId18"/>
    <p:sldId id="273" r:id="rId19"/>
    <p:sldId id="274" r:id="rId20"/>
    <p:sldId id="275" r:id="rId21"/>
    <p:sldId id="276" r:id="rId22"/>
    <p:sldId id="289" r:id="rId23"/>
    <p:sldId id="290" r:id="rId24"/>
    <p:sldId id="291" r:id="rId25"/>
    <p:sldId id="266" r:id="rId26"/>
    <p:sldId id="283" r:id="rId27"/>
    <p:sldId id="281" r:id="rId28"/>
    <p:sldId id="287" r:id="rId29"/>
    <p:sldId id="288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8" d="100"/>
          <a:sy n="128" d="100"/>
        </p:scale>
        <p:origin x="113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0BB320-0212-4948-897E-D3770E6D1D9A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D3190-56AE-416D-8C0A-6E423F8253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CAFAF-F440-4BEA-83C0-06215780B219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763C2-2CF3-4A8D-A2F6-52AAD25DF5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0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57158" y="285728"/>
            <a:ext cx="8501122" cy="6215106"/>
          </a:xfrm>
          <a:prstGeom prst="roundRect">
            <a:avLst>
              <a:gd name="adj" fmla="val 9106"/>
            </a:avLst>
          </a:prstGeom>
          <a:noFill/>
          <a:ln>
            <a:solidFill>
              <a:srgbClr val="57D3FF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 descr="0_75c96_b715e7d3_XL.jpeg"/>
          <p:cNvPicPr>
            <a:picLocks noChangeAspect="1"/>
          </p:cNvPicPr>
          <p:nvPr userDrawn="1"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8363" t="8363"/>
          <a:stretch>
            <a:fillRect/>
          </a:stretch>
        </p:blipFill>
        <p:spPr>
          <a:xfrm>
            <a:off x="71406" y="71414"/>
            <a:ext cx="2000264" cy="200026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CAFAF-F440-4BEA-83C0-06215780B219}" type="datetimeFigureOut">
              <a:rPr lang="ru-RU" smtClean="0"/>
              <a:pPr/>
              <a:t>04.12.2020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corowina.ucoz.com</a:t>
            </a:r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28596" y="2130425"/>
            <a:ext cx="8029604" cy="1727203"/>
          </a:xfrm>
        </p:spPr>
        <p:txBody>
          <a:bodyPr>
            <a:noAutofit/>
          </a:bodyPr>
          <a:lstStyle/>
          <a:p>
            <a:r>
              <a:rPr lang="ru-RU" sz="4800" dirty="0">
                <a:solidFill>
                  <a:srgbClr val="002060"/>
                </a:solidFill>
                <a:latin typeface="Monotype Corsiva" pitchFamily="66" charset="0"/>
              </a:rPr>
              <a:t>Речевое развитие детей младшего дошкольного возраста.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5214950"/>
            <a:ext cx="6400800" cy="1285884"/>
          </a:xfrm>
        </p:spPr>
        <p:txBody>
          <a:bodyPr/>
          <a:lstStyle/>
          <a:p>
            <a:r>
              <a:rPr lang="ru-RU" sz="1200" dirty="0" err="1">
                <a:solidFill>
                  <a:schemeClr val="tx1"/>
                </a:solidFill>
              </a:rPr>
              <a:t>Пед.совет</a:t>
            </a:r>
            <a:endParaRPr lang="ru-RU" sz="1200" dirty="0">
              <a:solidFill>
                <a:schemeClr val="tx1"/>
              </a:solidFill>
            </a:endParaRPr>
          </a:p>
          <a:p>
            <a:r>
              <a:rPr lang="ru-RU" sz="1200" dirty="0">
                <a:solidFill>
                  <a:schemeClr val="tx1"/>
                </a:solidFill>
              </a:rPr>
              <a:t>Воспитатель Галанина А.Н.</a:t>
            </a:r>
          </a:p>
          <a:p>
            <a:r>
              <a:rPr lang="ru-RU" sz="1200" dirty="0">
                <a:solidFill>
                  <a:schemeClr val="tx1"/>
                </a:solidFill>
              </a:rPr>
              <a:t>МБДОУ </a:t>
            </a:r>
            <a:r>
              <a:rPr lang="ru-RU" sz="1200" dirty="0" err="1">
                <a:solidFill>
                  <a:schemeClr val="tx1"/>
                </a:solidFill>
              </a:rPr>
              <a:t>д.с</a:t>
            </a:r>
            <a:r>
              <a:rPr lang="ru-RU" sz="1200" dirty="0">
                <a:solidFill>
                  <a:schemeClr val="tx1"/>
                </a:solidFill>
              </a:rPr>
              <a:t>. № 4 г. Вязьма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467BD8-8519-466B-A5E3-A4C5DC22CA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77413"/>
            <a:ext cx="3960440" cy="528058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DD2F057-A987-4C07-9FFB-5F7C8CA92D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88640"/>
            <a:ext cx="3960440" cy="528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0755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72E0245-2C71-4DA6-B326-CA611E36F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468612"/>
            <a:ext cx="4032448" cy="53893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ED6E49-F094-4B17-8645-11B5442794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1522" y="260648"/>
            <a:ext cx="4158462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737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57166"/>
            <a:ext cx="53578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Bookman Old Style" pitchFamily="18" charset="0"/>
                <a:sym typeface="Wingdings"/>
              </a:rPr>
              <a:t></a:t>
            </a:r>
            <a:r>
              <a:rPr lang="ru-RU" sz="2400" b="1" dirty="0">
                <a:latin typeface="Bookman Old Style" pitchFamily="18" charset="0"/>
              </a:rPr>
              <a:t>артикуляционную моторику:</a:t>
            </a:r>
          </a:p>
          <a:p>
            <a:endParaRPr lang="ru-RU" sz="2400" b="1" dirty="0">
              <a:latin typeface="Bookman Old Style" pitchFamily="18" charset="0"/>
            </a:endParaRPr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480" y="928670"/>
            <a:ext cx="2428892" cy="1857388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928670"/>
            <a:ext cx="2428892" cy="1857388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14678" y="3429000"/>
            <a:ext cx="2214578" cy="2286016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429000"/>
            <a:ext cx="2143140" cy="2247900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72198" y="3429000"/>
            <a:ext cx="2143140" cy="2292713"/>
          </a:xfrm>
          <a:prstGeom prst="rect">
            <a:avLst/>
          </a:prstGeom>
          <a:noFill/>
          <a:ln w="57150">
            <a:solidFill>
              <a:srgbClr val="00B050"/>
            </a:solidFill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928794" y="2928934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           </a:t>
            </a:r>
            <a:r>
              <a:rPr lang="ru-RU" sz="2400" b="1" dirty="0">
                <a:latin typeface="Bookman Old Style" pitchFamily="18" charset="0"/>
              </a:rPr>
              <a:t>Рыбка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00628" y="3000372"/>
            <a:ext cx="2248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Bookman Old Style" pitchFamily="18" charset="0"/>
              </a:rPr>
              <a:t>Лопаточка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57224" y="5929330"/>
            <a:ext cx="1749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Bookman Old Style" pitchFamily="18" charset="0"/>
              </a:rPr>
              <a:t>Иголочка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14678" y="5786455"/>
            <a:ext cx="1928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Bookman Old Style" pitchFamily="18" charset="0"/>
              </a:rPr>
              <a:t>  </a:t>
            </a:r>
            <a:r>
              <a:rPr lang="ru-RU" sz="2400" b="1" dirty="0">
                <a:latin typeface="Bookman Old Style" pitchFamily="18" charset="0"/>
              </a:rPr>
              <a:t>Чашечка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29388" y="6000768"/>
            <a:ext cx="16722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Bookman Old Style" pitchFamily="18" charset="0"/>
              </a:rPr>
              <a:t>Лошадка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05B4640-CFE3-47E9-B4AF-6D3B9C3C5B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54" y="1545626"/>
            <a:ext cx="3939902" cy="525320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BB36AE-AB23-4B6A-ACC0-872E36F76B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545625"/>
            <a:ext cx="3939902" cy="5253203"/>
          </a:xfrm>
          <a:prstGeom prst="rect">
            <a:avLst/>
          </a:prstGeom>
        </p:spPr>
      </p:pic>
      <p:sp>
        <p:nvSpPr>
          <p:cNvPr id="8" name="Заголовок 7">
            <a:extLst>
              <a:ext uri="{FF2B5EF4-FFF2-40B4-BE49-F238E27FC236}">
                <a16:creationId xmlns:a16="http://schemas.microsoft.com/office/drawing/2014/main" id="{73CDDAE3-387F-4A24-97C0-8E4F6F873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Развиваем речевое дыхание</a:t>
            </a:r>
            <a:br>
              <a:rPr lang="ru-RU" sz="4000" dirty="0">
                <a:solidFill>
                  <a:srgbClr val="FF0000"/>
                </a:solidFill>
              </a:rPr>
            </a:br>
            <a:r>
              <a:rPr lang="ru-RU" sz="2000" dirty="0">
                <a:solidFill>
                  <a:srgbClr val="FF0000"/>
                </a:solidFill>
              </a:rPr>
              <a:t>(Рука вверх – дети громко издают звук «У»…)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96202A0-2306-4305-AAE3-E1624A1DEB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</a:t>
            </a:r>
          </a:p>
        </p:txBody>
      </p:sp>
    </p:spTree>
    <p:extLst>
      <p:ext uri="{BB962C8B-B14F-4D97-AF65-F5344CB8AC3E}">
        <p14:creationId xmlns:p14="http://schemas.microsoft.com/office/powerpoint/2010/main" val="37749937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CA8F37-95E7-4185-9BC3-EBDDA3EFB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«Учимся говорить по сказке»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D7A25FDD-11AB-47E1-9F47-F0900057E1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Сказка рассматривается одну неделю.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Особое место занимает использование в качестве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дидактического материала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мнемотаблиц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 коллажей для пересказа сказки. 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Через сказку дети знакомятся с сезонными  явлениями природы. Также  знакомятся с буквами и учатся правильно произносить звуки, разгадывать загадки, составлять предложения, играть в игры на внимание. Все эти методы и приемы обеспечивают эффективное запоминание, сохранение и воспроизведение информации.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4682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77D548-9AE1-420B-B5CF-E1EE87E93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CFC7C31-B562-4702-9719-96229F5C8E7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58" y="1052736"/>
            <a:ext cx="7915266" cy="58375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3751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6C9C24-6DB7-451B-A361-1EB3C371E4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Постановка сказки «Теремок»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491D2C1-3197-4DE0-BAE5-136CBB781F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775" y="1702627"/>
            <a:ext cx="3857840" cy="5143787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34862D-4588-4E9F-9B80-7A19E22F8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492896"/>
            <a:ext cx="5132616" cy="4102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272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E97862-C439-465B-90B3-7E11D7524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C:\Users\Краснова\AppData\Local\Temp\Rar$DIa0.828\0045.jpg">
            <a:extLst>
              <a:ext uri="{FF2B5EF4-FFF2-40B4-BE49-F238E27FC236}">
                <a16:creationId xmlns:a16="http://schemas.microsoft.com/office/drawing/2014/main" id="{86BFA212-0226-4FA1-86DC-F10FD40854E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81"/>
          <a:stretch/>
        </p:blipFill>
        <p:spPr bwMode="auto">
          <a:xfrm>
            <a:off x="960419" y="476672"/>
            <a:ext cx="8107846" cy="6106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8409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86CB5-F10D-4429-8ECA-5AED9BFF7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345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«Репка»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EE29125-651B-41A9-946A-8C1C87E688B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8090"/>
            <a:ext cx="5040560" cy="3780420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521D172-15BB-4CE9-A7C7-608E56428F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416" y="2924688"/>
            <a:ext cx="5256584" cy="3942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8510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476F0-BB8A-4362-93DC-9B251AEAE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«</a:t>
            </a:r>
            <a:r>
              <a:rPr lang="ru-RU" dirty="0" err="1">
                <a:solidFill>
                  <a:srgbClr val="FF0000"/>
                </a:solidFill>
              </a:rPr>
              <a:t>Сьедобные</a:t>
            </a:r>
            <a:r>
              <a:rPr lang="ru-RU" dirty="0">
                <a:solidFill>
                  <a:srgbClr val="FF0000"/>
                </a:solidFill>
              </a:rPr>
              <a:t>-не </a:t>
            </a:r>
            <a:r>
              <a:rPr lang="ru-RU" dirty="0" err="1">
                <a:solidFill>
                  <a:srgbClr val="FF0000"/>
                </a:solidFill>
              </a:rPr>
              <a:t>сьедобные</a:t>
            </a:r>
            <a:r>
              <a:rPr lang="ru-RU" dirty="0">
                <a:solidFill>
                  <a:srgbClr val="FF0000"/>
                </a:solidFill>
              </a:rPr>
              <a:t> грибы»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1B53560-EBDD-4841-BE3B-7AA073A1FD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4928"/>
            <a:ext cx="4082304" cy="544307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155B963-F81D-4A56-9DDF-0EFDEF0DF8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4223" y="1410249"/>
            <a:ext cx="4082304" cy="544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75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B3E95E-252C-4828-B059-9316460EC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14A6CE8-8C0B-4CBC-8F27-4F1A37F608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76672"/>
            <a:ext cx="6336704" cy="4752528"/>
          </a:xfrm>
        </p:spPr>
      </p:pic>
      <p:pic>
        <p:nvPicPr>
          <p:cNvPr id="6" name="Объект 4">
            <a:extLst>
              <a:ext uri="{FF2B5EF4-FFF2-40B4-BE49-F238E27FC236}">
                <a16:creationId xmlns:a16="http://schemas.microsoft.com/office/drawing/2014/main" id="{19BA8065-8965-4398-B149-18B208DA5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4120" y="629072"/>
            <a:ext cx="6336704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08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DA4646-D11F-4466-9092-D85A97065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0000"/>
                </a:solidFill>
              </a:rPr>
              <a:t>Изготовление открыток ко дню матери…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DEB3861-CAE6-4558-9B90-AFCFF33E74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89284"/>
            <a:ext cx="4067806" cy="5328592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30E3297-5750-441D-BDCD-F155B2D9B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230" y="1389284"/>
            <a:ext cx="4032448" cy="5376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5917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AD23A9-9EA2-42D4-8F72-DA0A56B51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AABB607-FBAB-4B93-875C-65BDD585DF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22756"/>
            <a:ext cx="9180512" cy="6835244"/>
          </a:xfrm>
        </p:spPr>
      </p:pic>
    </p:spTree>
    <p:extLst>
      <p:ext uri="{BB962C8B-B14F-4D97-AF65-F5344CB8AC3E}">
        <p14:creationId xmlns:p14="http://schemas.microsoft.com/office/powerpoint/2010/main" val="6880167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1320DE-C9E6-43C3-B399-D5BC5D032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75265349-E5F6-4E78-A340-9288486034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274638"/>
            <a:ext cx="7536866" cy="5976664"/>
          </a:xfrm>
        </p:spPr>
      </p:pic>
    </p:spTree>
    <p:extLst>
      <p:ext uri="{BB962C8B-B14F-4D97-AF65-F5344CB8AC3E}">
        <p14:creationId xmlns:p14="http://schemas.microsoft.com/office/powerpoint/2010/main" val="3283628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958D54-781A-4F38-B9EB-628B5E51C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AF240D8-DC34-40C9-891A-4EC8542D823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868976" cy="5904656"/>
          </a:xfrm>
        </p:spPr>
      </p:pic>
    </p:spTree>
    <p:extLst>
      <p:ext uri="{BB962C8B-B14F-4D97-AF65-F5344CB8AC3E}">
        <p14:creationId xmlns:p14="http://schemas.microsoft.com/office/powerpoint/2010/main" val="21155254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0C9C98-BFC5-4723-B1FC-F6526AD8E3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Объект 8">
            <a:extLst>
              <a:ext uri="{FF2B5EF4-FFF2-40B4-BE49-F238E27FC236}">
                <a16:creationId xmlns:a16="http://schemas.microsoft.com/office/drawing/2014/main" id="{16A2B41F-3165-4FB6-BD10-3A3E5C66C9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70" y="274638"/>
            <a:ext cx="4309987" cy="5746650"/>
          </a:xfr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BAAEB26-6F34-49FF-822C-3A610FE9DF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376" y="252452"/>
            <a:ext cx="4326628" cy="5768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3255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214290"/>
            <a:ext cx="564360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800" b="1" dirty="0">
              <a:latin typeface="Bookman Old Style" pitchFamily="18" charset="0"/>
              <a:sym typeface="Wingdings"/>
            </a:endParaRPr>
          </a:p>
          <a:p>
            <a:r>
              <a:rPr lang="ru-RU" sz="2800" b="1" dirty="0">
                <a:latin typeface="Bookman Old Style" pitchFamily="18" charset="0"/>
                <a:sym typeface="Wingdings"/>
              </a:rPr>
              <a:t></a:t>
            </a:r>
            <a:r>
              <a:rPr lang="ru-RU" sz="2800" b="1" dirty="0">
                <a:latin typeface="Bookman Old Style" pitchFamily="18" charset="0"/>
              </a:rPr>
              <a:t>слуховое восприятие</a:t>
            </a:r>
          </a:p>
        </p:txBody>
      </p:sp>
      <p:pic>
        <p:nvPicPr>
          <p:cNvPr id="25602" name="Picture 2" descr="http://www.umka.by/cms/images/ra476_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643050"/>
            <a:ext cx="3357586" cy="2143125"/>
          </a:xfrm>
          <a:prstGeom prst="rect">
            <a:avLst/>
          </a:prstGeom>
          <a:noFill/>
        </p:spPr>
      </p:pic>
      <p:pic>
        <p:nvPicPr>
          <p:cNvPr id="25606" name="Picture 6" descr="http://funforkids.ru/pictures/school1/school010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929066"/>
            <a:ext cx="2308161" cy="2571768"/>
          </a:xfrm>
          <a:prstGeom prst="rect">
            <a:avLst/>
          </a:prstGeom>
          <a:noFill/>
        </p:spPr>
      </p:pic>
      <p:pic>
        <p:nvPicPr>
          <p:cNvPr id="25608" name="Picture 8" descr="http://knitly.com/wp-content/uploads/2010/03/tayra20100331_11402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714488"/>
            <a:ext cx="3429024" cy="2309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A9C676A-2B19-446B-985F-000E4C47B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884732"/>
            <a:ext cx="6793560" cy="5088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917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CC22D-8350-47CF-B2F2-9FE21F10D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63688" y="260648"/>
            <a:ext cx="7344816" cy="1470025"/>
          </a:xfrm>
        </p:spPr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Игра «Что звучит</a:t>
            </a:r>
            <a:r>
              <a:rPr lang="en-US" dirty="0">
                <a:solidFill>
                  <a:srgbClr val="FF0000"/>
                </a:solidFill>
              </a:rPr>
              <a:t>?</a:t>
            </a:r>
            <a:r>
              <a:rPr lang="ru-RU" dirty="0">
                <a:solidFill>
                  <a:srgbClr val="FF0000"/>
                </a:solidFill>
              </a:rPr>
              <a:t>»</a:t>
            </a:r>
            <a:br>
              <a:rPr lang="ru-RU" dirty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00C68E-7CA0-4F34-B131-31DEF7DF88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63688" y="995660"/>
            <a:ext cx="6400800" cy="1752600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rgbClr val="FF0000"/>
                </a:solidFill>
              </a:rPr>
              <a:t>Игра «Найди Пару»</a:t>
            </a:r>
          </a:p>
          <a:p>
            <a:r>
              <a:rPr lang="ru-RU" sz="4000" dirty="0">
                <a:solidFill>
                  <a:srgbClr val="FF0000"/>
                </a:solidFill>
              </a:rPr>
              <a:t>Игра «Тише-громче»…</a:t>
            </a:r>
          </a:p>
        </p:txBody>
      </p:sp>
    </p:spTree>
    <p:extLst>
      <p:ext uri="{BB962C8B-B14F-4D97-AF65-F5344CB8AC3E}">
        <p14:creationId xmlns:p14="http://schemas.microsoft.com/office/powerpoint/2010/main" val="15110088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D96D3A-79AF-4142-A933-4860FC9FC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0D0CF1-683A-4011-BA8D-6535FA670D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В конце всегда закрепляю действия проводившиеся за занятии…Провожу рефлексивный круг «Что было, что понравилось…»</a:t>
            </a:r>
          </a:p>
        </p:txBody>
      </p:sp>
    </p:spTree>
    <p:extLst>
      <p:ext uri="{BB962C8B-B14F-4D97-AF65-F5344CB8AC3E}">
        <p14:creationId xmlns:p14="http://schemas.microsoft.com/office/powerpoint/2010/main" val="35327734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DD807D-C450-4337-AF7A-60C50EBF2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3BB893B-D3FA-4C08-95A0-5DCBE8ECC0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727" y="310644"/>
            <a:ext cx="6629705" cy="5494620"/>
          </a:xfrm>
        </p:spPr>
      </p:pic>
    </p:spTree>
    <p:extLst>
      <p:ext uri="{BB962C8B-B14F-4D97-AF65-F5344CB8AC3E}">
        <p14:creationId xmlns:p14="http://schemas.microsoft.com/office/powerpoint/2010/main" val="989697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560C01-319D-42A4-B26E-B2D153CDB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«Ум ребенка находится на кончиках его пальцев»</a:t>
            </a:r>
            <a:br>
              <a:rPr lang="ru-RU" sz="2800" dirty="0">
                <a:solidFill>
                  <a:srgbClr val="FF0000"/>
                </a:solidFill>
              </a:rPr>
            </a:br>
            <a:r>
              <a:rPr lang="ru-RU" sz="2800" dirty="0">
                <a:solidFill>
                  <a:srgbClr val="FF0000"/>
                </a:solidFill>
              </a:rPr>
              <a:t>В.А. Сухомлинский</a:t>
            </a: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6BD744DA-370F-4838-B299-1ADAFA1EE1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Для развития речи  детей я использую в своей работе пальчиковые игры и нетрадиционные </a:t>
            </a:r>
            <a:r>
              <a:rPr lang="ru-RU" dirty="0" err="1"/>
              <a:t>т.х</a:t>
            </a:r>
            <a:r>
              <a:rPr lang="ru-RU" dirty="0"/>
              <a:t>.</a:t>
            </a:r>
          </a:p>
          <a:p>
            <a:r>
              <a:rPr lang="ru-RU" dirty="0"/>
              <a:t>Организованные пальчиковые </a:t>
            </a:r>
            <a:r>
              <a:rPr lang="ru-RU" dirty="0" err="1"/>
              <a:t>игры,постановка</a:t>
            </a:r>
            <a:r>
              <a:rPr lang="ru-RU" dirty="0"/>
              <a:t> сказок сопровождаемые речью, превращаются в своеобразные маленькие спектакли. Они увлекают детей и приносят им радость…</a:t>
            </a:r>
          </a:p>
        </p:txBody>
      </p:sp>
    </p:spTree>
    <p:extLst>
      <p:ext uri="{BB962C8B-B14F-4D97-AF65-F5344CB8AC3E}">
        <p14:creationId xmlns:p14="http://schemas.microsoft.com/office/powerpoint/2010/main" val="2887486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42910" y="500042"/>
            <a:ext cx="7929618" cy="79714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ru-RU" dirty="0"/>
            </a:br>
            <a:br>
              <a:rPr lang="ru-RU" dirty="0"/>
            </a:br>
            <a:endParaRPr lang="ru-RU" dirty="0"/>
          </a:p>
          <a:p>
            <a:r>
              <a:rPr lang="ru-RU" sz="2800" b="1">
                <a:latin typeface="Bookman Old Style" pitchFamily="18" charset="0"/>
              </a:rPr>
              <a:t>Чтобы </a:t>
            </a:r>
            <a:r>
              <a:rPr lang="ru-RU" sz="2800" b="1" dirty="0">
                <a:latin typeface="Bookman Old Style" pitchFamily="18" charset="0"/>
              </a:rPr>
              <a:t>помощь  ребенку была эффективной, взрослому необходимо четко представлять, что должен знать и уметь ребенок в данный конкретный период своего развития. И уже с учетом этого строить свои занятия.</a:t>
            </a:r>
          </a:p>
          <a:p>
            <a:endParaRPr lang="ru-RU" sz="2800" b="1" dirty="0">
              <a:latin typeface="Bookman Old Style" pitchFamily="18" charset="0"/>
            </a:endParaRP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6146" name="Picture 2" descr="http://s10.rimg.info/8430f440676e420c5ec0cc8323415af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572008"/>
            <a:ext cx="1733550" cy="15144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28596" y="1643050"/>
            <a:ext cx="8286808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b="1" dirty="0">
                <a:latin typeface="Bookman Old Style" pitchFamily="18" charset="0"/>
              </a:rPr>
              <a:t>     </a:t>
            </a:r>
            <a:r>
              <a:rPr lang="ru-RU" sz="2000" b="1" dirty="0">
                <a:latin typeface="Bookman Old Style" pitchFamily="18" charset="0"/>
              </a:rPr>
              <a:t>1.Связь слов в предложении налажена с помощью окончаний и предлогов, употребляются союзы, используются все основные части речи. </a:t>
            </a:r>
            <a:br>
              <a:rPr lang="ru-RU" sz="2000" b="1" dirty="0">
                <a:latin typeface="Bookman Old Style" pitchFamily="18" charset="0"/>
              </a:rPr>
            </a:br>
            <a:r>
              <a:rPr lang="ru-RU" sz="2000" b="1" dirty="0">
                <a:latin typeface="Bookman Old Style" pitchFamily="18" charset="0"/>
              </a:rPr>
              <a:t>2. Словарный запас характеризуется не только словами чисто бытовой тематики, встречаются слова оценочного значения, слова обобщения.</a:t>
            </a:r>
            <a:br>
              <a:rPr lang="ru-RU" sz="2000" b="1" dirty="0">
                <a:latin typeface="Bookman Old Style" pitchFamily="18" charset="0"/>
              </a:rPr>
            </a:br>
            <a:r>
              <a:rPr lang="ru-RU" sz="2000" b="1" dirty="0">
                <a:latin typeface="Bookman Old Style" pitchFamily="18" charset="0"/>
              </a:rPr>
              <a:t>3. Звукопроизношение еще не полностью соответствует норме.  </a:t>
            </a:r>
            <a:br>
              <a:rPr lang="ru-RU" sz="2000" b="1" dirty="0">
                <a:latin typeface="Bookman Old Style" pitchFamily="18" charset="0"/>
              </a:rPr>
            </a:br>
            <a:r>
              <a:rPr lang="en-US" sz="2000" b="1" dirty="0">
                <a:latin typeface="Bookman Old Style" pitchFamily="18" charset="0"/>
              </a:rPr>
              <a:t>4</a:t>
            </a:r>
            <a:r>
              <a:rPr lang="ru-RU" sz="2000" b="1" dirty="0">
                <a:latin typeface="Bookman Old Style" pitchFamily="18" charset="0"/>
              </a:rPr>
              <a:t>.  Любит слушать сказки.</a:t>
            </a:r>
            <a:br>
              <a:rPr lang="ru-RU" sz="2000" b="1" dirty="0">
                <a:latin typeface="Bookman Old Style" pitchFamily="18" charset="0"/>
              </a:rPr>
            </a:br>
            <a:r>
              <a:rPr lang="ru-RU" sz="2000" b="1" dirty="0">
                <a:latin typeface="Bookman Old Style" pitchFamily="18" charset="0"/>
              </a:rPr>
              <a:t>6. Понимает несложные сюжетные картинки. </a:t>
            </a:r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  <a:p>
            <a:pPr marL="342900" indent="-342900">
              <a:buAutoNum type="arabicPeriod"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786050" y="1071546"/>
            <a:ext cx="15953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latin typeface="Bookman Old Style" pitchFamily="18" charset="0"/>
              </a:rPr>
              <a:t>3 года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571472" y="81414"/>
            <a:ext cx="7858180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>
              <a:ln>
                <a:noFill/>
              </a:ln>
              <a:solidFill>
                <a:srgbClr val="00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>
              <a:solidFill>
                <a:srgbClr val="00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>
              <a:ln>
                <a:noFill/>
              </a:ln>
              <a:solidFill>
                <a:srgbClr val="00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>
              <a:solidFill>
                <a:srgbClr val="00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>
              <a:ln>
                <a:noFill/>
              </a:ln>
              <a:solidFill>
                <a:srgbClr val="00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>
              <a:solidFill>
                <a:srgbClr val="00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0" i="0" u="none" strike="noStrike" cap="none" normalizeH="0" baseline="0" dirty="0">
              <a:ln>
                <a:noFill/>
              </a:ln>
              <a:solidFill>
                <a:srgbClr val="003333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dirty="0">
              <a:solidFill>
                <a:srgbClr val="003333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>
              <a:ln>
                <a:noFill/>
              </a:ln>
              <a:solidFill>
                <a:srgbClr val="003333"/>
              </a:solidFill>
              <a:effectLst/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dirty="0">
              <a:solidFill>
                <a:srgbClr val="003333"/>
              </a:solidFill>
              <a:latin typeface="Bookman Old Style" pitchFamily="18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1. Словарный запас достигает 2000 слов. 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rgbClr val="003333"/>
                </a:solidFill>
                <a:latin typeface="Bookman Old Style" pitchFamily="18" charset="0"/>
                <a:ea typeface="Times New Roman" pitchFamily="18" charset="0"/>
                <a:cs typeface="Arial" pitchFamily="34" charset="0"/>
              </a:rPr>
              <a:t>2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 В речи все меньше ошибок на словоизменение основных частей речи. 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3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 У многих детей звукопроизношение нормализовалось.</a:t>
            </a:r>
            <a:b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</a:b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4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rgbClr val="003333"/>
                </a:solidFill>
                <a:effectLst/>
                <a:latin typeface="Bookman Old Style" pitchFamily="18" charset="0"/>
                <a:ea typeface="Times New Roman" pitchFamily="18" charset="0"/>
                <a:cs typeface="Arial" pitchFamily="34" charset="0"/>
              </a:rPr>
              <a:t>. Хорошо развитая в данном возрасте непроизвольная память позволяет запомнить большое количество стихотворных произведений наизусть. 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14546" y="1285860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Bookman Old Style" pitchFamily="18" charset="0"/>
              </a:rPr>
              <a:t>4 года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1057727"/>
            <a:ext cx="7643866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i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b="1" i="1" dirty="0">
              <a:latin typeface="Bookman Old Style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  <a:sym typeface="Wingdings"/>
              </a:rPr>
              <a:t>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негативные факторы в период беременности и родов;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  <a:sym typeface="Wingdings"/>
              </a:rPr>
              <a:t>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«педагогическая запущенность»;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  <a:sym typeface="Wingdings"/>
              </a:rPr>
              <a:t>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частые болезни, инфекции, травмы до 3 лет;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  <a:sym typeface="Wingdings"/>
              </a:rPr>
              <a:t>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наследственные факторы;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  <a:sym typeface="Wingdings"/>
              </a:rPr>
              <a:t>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снижение слуха;</a:t>
            </a:r>
            <a:r>
              <a:rPr kumimoji="0" lang="ru-RU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  <a:sym typeface="Wingdings"/>
              </a:rPr>
              <a:t></a:t>
            </a:r>
            <a:r>
              <a:rPr kumimoji="0" lang="ru-RU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анатомические особенности челюстно-лицевого аппарата.</a:t>
            </a:r>
            <a:endParaRPr kumimoji="0" lang="ru-RU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3108" y="1285860"/>
            <a:ext cx="47863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Bookman Old Style" pitchFamily="18" charset="0"/>
              </a:rPr>
              <a:t>Причины нарушения речи: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1000109"/>
            <a:ext cx="70009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/>
              <a:t>                            </a:t>
            </a:r>
          </a:p>
          <a:p>
            <a:r>
              <a:rPr lang="ru-RU" sz="2800" b="1" dirty="0"/>
              <a:t> </a:t>
            </a:r>
            <a:r>
              <a:rPr lang="ru-RU" sz="2800" b="1" dirty="0">
                <a:latin typeface="Bookman Old Style" pitchFamily="18" charset="0"/>
              </a:rPr>
              <a:t>Что помогает развить речь ребенка:</a:t>
            </a:r>
          </a:p>
          <a:p>
            <a:endParaRPr lang="ru-RU" b="1" dirty="0"/>
          </a:p>
          <a:p>
            <a:endParaRPr lang="ru-RU" sz="2800" b="1" dirty="0">
              <a:latin typeface="Bookman Old Style" pitchFamily="18" charset="0"/>
            </a:endParaRPr>
          </a:p>
          <a:p>
            <a:r>
              <a:rPr lang="ru-RU" sz="2800" b="1" dirty="0">
                <a:latin typeface="Bookman Old Style" pitchFamily="18" charset="0"/>
                <a:sym typeface="Wingdings"/>
              </a:rPr>
              <a:t></a:t>
            </a:r>
            <a:r>
              <a:rPr lang="ru-RU" sz="2800" b="1" dirty="0">
                <a:latin typeface="Bookman Old Style" pitchFamily="18" charset="0"/>
              </a:rPr>
              <a:t>прогулки;</a:t>
            </a:r>
          </a:p>
          <a:p>
            <a:r>
              <a:rPr lang="ru-RU" sz="2800" b="1" dirty="0">
                <a:latin typeface="Bookman Old Style" pitchFamily="18" charset="0"/>
                <a:sym typeface="Wingdings"/>
              </a:rPr>
              <a:t></a:t>
            </a:r>
            <a:r>
              <a:rPr lang="ru-RU" sz="2800" b="1" dirty="0">
                <a:latin typeface="Bookman Old Style" pitchFamily="18" charset="0"/>
              </a:rPr>
              <a:t>чтение сказок, </a:t>
            </a:r>
            <a:r>
              <a:rPr lang="ru-RU" sz="2800" b="1" dirty="0" err="1">
                <a:latin typeface="Bookman Old Style" pitchFamily="18" charset="0"/>
              </a:rPr>
              <a:t>потешек</a:t>
            </a:r>
            <a:r>
              <a:rPr lang="ru-RU" sz="2800" b="1" dirty="0">
                <a:latin typeface="Bookman Old Style" pitchFamily="18" charset="0"/>
              </a:rPr>
              <a:t>, стихотворений;</a:t>
            </a:r>
          </a:p>
          <a:p>
            <a:r>
              <a:rPr lang="ru-RU" sz="2800" b="1" dirty="0">
                <a:latin typeface="Bookman Old Style" pitchFamily="18" charset="0"/>
                <a:sym typeface="Wingdings"/>
              </a:rPr>
              <a:t></a:t>
            </a:r>
            <a:r>
              <a:rPr lang="ru-RU" sz="2800" b="1" dirty="0">
                <a:latin typeface="Bookman Old Style" pitchFamily="18" charset="0"/>
              </a:rPr>
              <a:t>разговор по телефону;</a:t>
            </a:r>
          </a:p>
          <a:p>
            <a:r>
              <a:rPr lang="ru-RU" sz="2800" b="1" dirty="0">
                <a:latin typeface="Bookman Old Style" pitchFamily="18" charset="0"/>
                <a:sym typeface="Wingdings"/>
              </a:rPr>
              <a:t></a:t>
            </a:r>
            <a:r>
              <a:rPr lang="ru-RU" sz="2800" b="1" dirty="0">
                <a:latin typeface="Bookman Old Style" pitchFamily="18" charset="0"/>
              </a:rPr>
              <a:t>игры.</a:t>
            </a:r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b="1" dirty="0"/>
          </a:p>
          <a:p>
            <a:endParaRPr lang="ru-RU" dirty="0"/>
          </a:p>
        </p:txBody>
      </p:sp>
      <p:pic>
        <p:nvPicPr>
          <p:cNvPr id="24578" name="Picture 2" descr="http://www.nedug.ru/common/data/pub/pictures/20102778.jpg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5000636"/>
            <a:ext cx="2000264" cy="14287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Picture 4" descr="http://www.coxinelle.free.fr/lesgifs/gifs/bebes/3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64" y="3000372"/>
            <a:ext cx="1785950" cy="13801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6" descr="http://s017.radikal.ru/i405/1110/f8/ba29b54e0839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1071546"/>
            <a:ext cx="1823357" cy="14287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8596" y="142852"/>
            <a:ext cx="850112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Bookman Old Style" pitchFamily="18" charset="0"/>
              </a:rPr>
              <a:t>Что следует развивать у ребенка:</a:t>
            </a:r>
          </a:p>
          <a:p>
            <a:endParaRPr lang="ru-RU" sz="2800" b="1" dirty="0">
              <a:latin typeface="Bookman Old Style" pitchFamily="18" charset="0"/>
            </a:endParaRPr>
          </a:p>
          <a:p>
            <a:r>
              <a:rPr lang="ru-RU" sz="2800" b="1" dirty="0">
                <a:latin typeface="Bookman Old Style" pitchFamily="18" charset="0"/>
                <a:sym typeface="Wingdings"/>
              </a:rPr>
              <a:t></a:t>
            </a:r>
            <a:r>
              <a:rPr lang="ru-RU" sz="2800" b="1" dirty="0">
                <a:latin typeface="Bookman Old Style" pitchFamily="18" charset="0"/>
              </a:rPr>
              <a:t>мелкую моторику</a:t>
            </a:r>
          </a:p>
          <a:p>
            <a:endParaRPr lang="ru-RU" sz="2800" b="1" dirty="0">
              <a:latin typeface="Bookman Old Style" pitchFamily="18" charset="0"/>
            </a:endParaRPr>
          </a:p>
          <a:p>
            <a:endParaRPr lang="ru-RU" sz="2800" b="1" dirty="0">
              <a:latin typeface="Bookman Old Style" pitchFamily="18" charset="0"/>
            </a:endParaRPr>
          </a:p>
          <a:p>
            <a:endParaRPr lang="ru-RU" sz="2800" b="1" dirty="0">
              <a:latin typeface="Bookman Old Style" pitchFamily="18" charset="0"/>
            </a:endParaRPr>
          </a:p>
          <a:p>
            <a:endParaRPr lang="ru-RU" sz="2800" b="1" dirty="0">
              <a:latin typeface="Bookman Old Style" pitchFamily="18" charset="0"/>
            </a:endParaRPr>
          </a:p>
          <a:p>
            <a:endParaRPr lang="ru-RU" sz="2800" b="1" dirty="0">
              <a:latin typeface="Bookman Old Style" pitchFamily="18" charset="0"/>
            </a:endParaRPr>
          </a:p>
          <a:p>
            <a:endParaRPr lang="ru-RU" sz="2800" b="1" dirty="0">
              <a:latin typeface="Bookman Old Style" pitchFamily="18" charset="0"/>
            </a:endParaRPr>
          </a:p>
          <a:p>
            <a:endParaRPr lang="ru-RU" sz="2800" b="1" dirty="0">
              <a:latin typeface="Bookman Old Style" pitchFamily="18" charset="0"/>
            </a:endParaRPr>
          </a:p>
        </p:txBody>
      </p:sp>
      <p:pic>
        <p:nvPicPr>
          <p:cNvPr id="23554" name="Picture 2" descr="http://www.chudoos.ru/images/stories/my_images/200783_9681-800x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785926"/>
            <a:ext cx="2428892" cy="1575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560" name="Picture 8" descr="http://rstart.com.ua/images/statti/razvitie-malishey/igry-dlya-samyx-malenkix-melkaya-motorika/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85926"/>
            <a:ext cx="2428924" cy="1714512"/>
          </a:xfrm>
          <a:prstGeom prst="rect">
            <a:avLst/>
          </a:prstGeom>
          <a:noFill/>
        </p:spPr>
      </p:pic>
      <p:pic>
        <p:nvPicPr>
          <p:cNvPr id="23562" name="Picture 10" descr="http://www.sadmishutka.edusite.ru/images/clip_image0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1714488"/>
            <a:ext cx="2519812" cy="1785951"/>
          </a:xfrm>
          <a:prstGeom prst="rect">
            <a:avLst/>
          </a:prstGeom>
          <a:noFill/>
        </p:spPr>
      </p:pic>
      <p:pic>
        <p:nvPicPr>
          <p:cNvPr id="23564" name="Picture 12" descr="http://i3.imgbb.ru/img8/d/2/8/d28634a8300e3dfa3417bb08214a26b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34" y="4071942"/>
            <a:ext cx="2379778" cy="1857388"/>
          </a:xfrm>
          <a:prstGeom prst="rect">
            <a:avLst/>
          </a:prstGeom>
          <a:noFill/>
        </p:spPr>
      </p:pic>
      <p:pic>
        <p:nvPicPr>
          <p:cNvPr id="23566" name="Picture 14" descr="http://cs10297.vk.com/u14229178/-14/x_fbf26a2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4000504"/>
            <a:ext cx="2500330" cy="1857389"/>
          </a:xfrm>
          <a:prstGeom prst="rect">
            <a:avLst/>
          </a:prstGeom>
          <a:noFill/>
        </p:spPr>
      </p:pic>
      <p:pic>
        <p:nvPicPr>
          <p:cNvPr id="23568" name="Picture 16" descr="http://igrushka56.ru/assets/images/bear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3929066"/>
            <a:ext cx="2857520" cy="1928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331</TotalTime>
  <Words>473</Words>
  <Application>Microsoft Office PowerPoint</Application>
  <PresentationFormat>Экран (4:3)</PresentationFormat>
  <Paragraphs>95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5" baseType="lpstr">
      <vt:lpstr>Arial</vt:lpstr>
      <vt:lpstr>Bookman Old Style</vt:lpstr>
      <vt:lpstr>Calibri</vt:lpstr>
      <vt:lpstr>Monotype Corsiva</vt:lpstr>
      <vt:lpstr>Times New Roman</vt:lpstr>
      <vt:lpstr>Тема Office</vt:lpstr>
      <vt:lpstr>Речевое развитие детей младшего дошкольного возраста.</vt:lpstr>
      <vt:lpstr>Презентация PowerPoint</vt:lpstr>
      <vt:lpstr>«Ум ребенка находится на кончиках его пальцев» В.А. Сухомлинский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Развиваем речевое дыхание (Рука вверх – дети громко издают звук «У»…)</vt:lpstr>
      <vt:lpstr>«Учимся говорить по сказке»</vt:lpstr>
      <vt:lpstr>Презентация PowerPoint</vt:lpstr>
      <vt:lpstr>Постановка сказки «Теремок»</vt:lpstr>
      <vt:lpstr>Презентация PowerPoint</vt:lpstr>
      <vt:lpstr>«Репка»</vt:lpstr>
      <vt:lpstr>«Сьедобные-не сьедобные грибы»</vt:lpstr>
      <vt:lpstr>Изготовление открыток ко дню матери…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Игра «Что звучит?» 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XE</cp:lastModifiedBy>
  <cp:revision>38</cp:revision>
  <dcterms:created xsi:type="dcterms:W3CDTF">2013-01-06T18:32:13Z</dcterms:created>
  <dcterms:modified xsi:type="dcterms:W3CDTF">2020-12-04T08:06:00Z</dcterms:modified>
</cp:coreProperties>
</file>