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56" r:id="rId3"/>
    <p:sldId id="268" r:id="rId4"/>
    <p:sldId id="286" r:id="rId5"/>
    <p:sldId id="258" r:id="rId6"/>
    <p:sldId id="287" r:id="rId7"/>
    <p:sldId id="288" r:id="rId8"/>
    <p:sldId id="294" r:id="rId9"/>
    <p:sldId id="289" r:id="rId10"/>
    <p:sldId id="290" r:id="rId11"/>
    <p:sldId id="292" r:id="rId12"/>
    <p:sldId id="291" r:id="rId13"/>
    <p:sldId id="29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1B4C"/>
    <a:srgbClr val="002B70"/>
    <a:srgbClr val="145CDE"/>
    <a:srgbClr val="2975FF"/>
    <a:srgbClr val="002560"/>
    <a:srgbClr val="008000"/>
    <a:srgbClr val="9CBCF6"/>
    <a:srgbClr val="6199FF"/>
    <a:srgbClr val="6D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1D2F8-1EA3-4FEB-978D-56B629AEE24B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C936F-4638-481E-82DA-0EB9D2AB0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9792" y="440758"/>
            <a:ext cx="674553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«Символы Нового года»</a:t>
            </a:r>
          </a:p>
          <a:p>
            <a:endParaRPr lang="ru-RU" sz="6600" b="1" i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http://mirgif.com/novgod/56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090" y="2293132"/>
            <a:ext cx="2477138" cy="424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03848" y="5723406"/>
            <a:ext cx="5371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МБДОУ «Детский сад №27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» 2022 г.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076" y="3495290"/>
            <a:ext cx="2782637" cy="2309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061" y="2100128"/>
            <a:ext cx="2853939" cy="3704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07704" y="1124744"/>
            <a:ext cx="6552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2068" y="616913"/>
            <a:ext cx="4572000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b="1" u="sng" dirty="0"/>
              <a:t>Физическое развитие   </a:t>
            </a:r>
            <a:r>
              <a:rPr lang="ru-RU" sz="2000" u="sng" dirty="0"/>
              <a:t>                                                                                                                </a:t>
            </a:r>
            <a:r>
              <a:rPr lang="ru-RU" sz="2000" dirty="0"/>
              <a:t>П/И </a:t>
            </a:r>
            <a:r>
              <a:rPr lang="ru-RU" sz="2000" dirty="0" smtClean="0"/>
              <a:t>«</a:t>
            </a:r>
            <a:r>
              <a:rPr lang="ru-RU" sz="2000" dirty="0"/>
              <a:t>Два Мороза», “Кто быстрее до ёлочки”, “Мы шагаем по сугробам”; физкультминутки “Елка”, “Ёлочная игрушка”, “С новым годом”, “Лесные гости”.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5576" y="3063736"/>
            <a:ext cx="3429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13" y="68099"/>
            <a:ext cx="3168859" cy="3168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4" r="10104"/>
          <a:stretch/>
        </p:blipFill>
        <p:spPr>
          <a:xfrm rot="5400000">
            <a:off x="5141331" y="3122186"/>
            <a:ext cx="3024336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278560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07704" y="1124744"/>
            <a:ext cx="6552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116" y="588787"/>
            <a:ext cx="2547156" cy="532453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u="sng" dirty="0"/>
              <a:t>Взаимодействие с родителями: </a:t>
            </a:r>
            <a:r>
              <a:rPr lang="ru-RU" sz="2000" dirty="0"/>
              <a:t>консультация для родителей «Безопасность детей в новогодние праздники»; участие родителей в украшении группы (вырезание снежинок, </a:t>
            </a:r>
            <a:r>
              <a:rPr lang="ru-RU" sz="2000" dirty="0" err="1"/>
              <a:t>вытынанок</a:t>
            </a:r>
            <a:r>
              <a:rPr lang="ru-RU" sz="2000" dirty="0"/>
              <a:t>), мастер класс «Новогодняя открытка», презентация «История елочной игрушки»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33470" y="3933056"/>
            <a:ext cx="2681706" cy="2681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0081" y="460390"/>
            <a:ext cx="3773753" cy="2830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51654" y="423448"/>
            <a:ext cx="3253062" cy="3253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1717" y="3761826"/>
            <a:ext cx="2852936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516399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42206" y="260648"/>
            <a:ext cx="463101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dirty="0"/>
              <a:t>Заключительный этап: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93" y="1174440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8000" r="11414" b="14300"/>
          <a:stretch/>
        </p:blipFill>
        <p:spPr>
          <a:xfrm>
            <a:off x="107504" y="3068960"/>
            <a:ext cx="4363296" cy="3363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474381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31431" y="980728"/>
            <a:ext cx="6552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28025" y="1772816"/>
            <a:ext cx="6256134" cy="41549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Воспитатель МБДОУ «Детский сад № 27»            </a:t>
            </a:r>
          </a:p>
          <a:p>
            <a:pPr algn="ctr"/>
            <a:r>
              <a:rPr lang="ru-RU" sz="2400" dirty="0"/>
              <a:t>          </a:t>
            </a:r>
          </a:p>
          <a:p>
            <a:pPr algn="ctr"/>
            <a:r>
              <a:rPr lang="ru-RU" sz="2400" dirty="0" err="1"/>
              <a:t>Боголепова</a:t>
            </a:r>
            <a:r>
              <a:rPr lang="ru-RU" sz="2400" dirty="0"/>
              <a:t> Дина Александровна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Е- </a:t>
            </a:r>
            <a:r>
              <a:rPr lang="ru-RU" sz="2400" dirty="0" err="1"/>
              <a:t>mail</a:t>
            </a:r>
            <a:r>
              <a:rPr lang="ru-RU" sz="2400" dirty="0"/>
              <a:t>: dsad27@yandex.ru</a:t>
            </a:r>
          </a:p>
          <a:p>
            <a:pPr algn="ctr"/>
            <a:r>
              <a:rPr lang="ru-RU" sz="2400" dirty="0"/>
              <a:t>              </a:t>
            </a:r>
          </a:p>
          <a:p>
            <a:pPr algn="ctr"/>
            <a:r>
              <a:rPr lang="ru-RU" sz="2400" dirty="0"/>
              <a:t>Тел: 8( 83144)65631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г. Балахна </a:t>
            </a:r>
            <a:r>
              <a:rPr lang="ru-RU" sz="2400" dirty="0" smtClean="0"/>
              <a:t>                       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Нижегородская область</a:t>
            </a:r>
          </a:p>
          <a:p>
            <a:pPr algn="ctr"/>
            <a:r>
              <a:rPr lang="ru-RU" sz="2400" dirty="0"/>
              <a:t>     </a:t>
            </a:r>
            <a:r>
              <a:rPr lang="ru-RU" sz="2400" dirty="0" smtClean="0"/>
              <a:t> 2022 </a:t>
            </a:r>
            <a:r>
              <a:rPr lang="ru-RU" sz="2400" dirty="0"/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57142888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851920" y="785794"/>
            <a:ext cx="4824536" cy="1857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1" u="none" strike="noStrike" kern="1200" normalizeH="0" baseline="0" noProof="0" dirty="0" smtClean="0">
              <a:ln/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52454" y="3925931"/>
            <a:ext cx="4124002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9570" y="404664"/>
            <a:ext cx="7316886" cy="5509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</a:rPr>
              <a:t>Актуальность</a:t>
            </a:r>
          </a:p>
          <a:p>
            <a:pPr marL="342900" indent="-342900">
              <a:buFontTx/>
              <a:buChar char="-"/>
            </a:pP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дети 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знакомятся с историей, традициями, праздниками своей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страны;</a:t>
            </a:r>
          </a:p>
          <a:p>
            <a:pPr marL="342900" indent="-342900">
              <a:buFontTx/>
              <a:buChar char="-"/>
            </a:pP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самый любимый праздник - 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Новый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год;</a:t>
            </a:r>
          </a:p>
          <a:p>
            <a:pPr marL="342900" indent="-342900">
              <a:buFontTx/>
              <a:buChar char="-"/>
            </a:pP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дети 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мало знают о зарождении традиции празднования Нового года, о символах нового года, о двенадцати животных, образующих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12-летний цикл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ru-RU" sz="3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48680"/>
            <a:ext cx="7787208" cy="521744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u="sng" dirty="0" smtClean="0"/>
              <a:t>Цель: </a:t>
            </a:r>
            <a:r>
              <a:rPr lang="ru-RU" dirty="0" smtClean="0"/>
              <a:t>создание радостной атмосферы в ожидании праздника.</a:t>
            </a:r>
          </a:p>
          <a:p>
            <a:pPr marL="0" indent="0">
              <a:buNone/>
            </a:pPr>
            <a:r>
              <a:rPr lang="ru-RU" u="sng" dirty="0" smtClean="0"/>
              <a:t>Задачи: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расширять представления детей о символах новогоднего праздника; </a:t>
            </a:r>
          </a:p>
          <a:p>
            <a:pPr marL="0" indent="0">
              <a:buNone/>
            </a:pPr>
            <a:r>
              <a:rPr lang="ru-RU" dirty="0"/>
              <a:t>- развивать творческую активность воспитанников;</a:t>
            </a:r>
          </a:p>
          <a:p>
            <a:pPr marL="0" indent="0">
              <a:buNone/>
            </a:pPr>
            <a:r>
              <a:rPr lang="ru-RU" dirty="0"/>
              <a:t>- обогатить развивающую предметно-пространственную среду;</a:t>
            </a:r>
          </a:p>
          <a:p>
            <a:pPr marL="0" indent="0">
              <a:buNone/>
            </a:pPr>
            <a:r>
              <a:rPr lang="ru-RU" dirty="0"/>
              <a:t>- активно вовлекать родителей (законных представителей) в совместную с ребенком деятельность в условиях семьи и ДОО.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94583"/>
            <a:ext cx="5831656" cy="316835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/>
              <a:t>Участники проекта</a:t>
            </a:r>
            <a:r>
              <a:rPr lang="ru-RU" sz="2400" dirty="0"/>
              <a:t>: дети старшей группы с ОНР (5-6 лет), </a:t>
            </a:r>
            <a:r>
              <a:rPr lang="ru-RU" sz="2400" dirty="0" smtClean="0"/>
              <a:t>воспитатель, </a:t>
            </a:r>
            <a:r>
              <a:rPr lang="ru-RU" sz="2400" dirty="0"/>
              <a:t>младший </a:t>
            </a:r>
            <a:r>
              <a:rPr lang="ru-RU" sz="2400" dirty="0" smtClean="0"/>
              <a:t>воспитатель, учитель-логопед, </a:t>
            </a:r>
            <a:r>
              <a:rPr lang="ru-RU" sz="2400" dirty="0"/>
              <a:t>музыкальный </a:t>
            </a:r>
            <a:r>
              <a:rPr lang="ru-RU" sz="2400" dirty="0" smtClean="0"/>
              <a:t>руководитель, </a:t>
            </a:r>
            <a:r>
              <a:rPr lang="ru-RU" sz="2400" dirty="0"/>
              <a:t>родители воспитанников группы.</a:t>
            </a:r>
          </a:p>
          <a:p>
            <a:pPr marL="0" indent="0">
              <a:buNone/>
            </a:pPr>
            <a:r>
              <a:rPr lang="ru-RU" sz="2400" b="1" dirty="0"/>
              <a:t>Тип проекта:</a:t>
            </a:r>
            <a:r>
              <a:rPr lang="ru-RU" sz="2400" dirty="0"/>
              <a:t> краткосрочный (2 недели), познавательно-творческий.</a:t>
            </a:r>
          </a:p>
          <a:p>
            <a:pPr marL="0" indent="0">
              <a:buNone/>
            </a:pPr>
            <a:r>
              <a:rPr lang="ru-RU" sz="2400" b="1" dirty="0"/>
              <a:t>Сроки реализации: </a:t>
            </a:r>
            <a:r>
              <a:rPr lang="ru-RU" sz="2400" dirty="0"/>
              <a:t>16.12.2021 – 30.12.2021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t="10501" r="1149" b="5491"/>
          <a:stretch/>
        </p:blipFill>
        <p:spPr>
          <a:xfrm>
            <a:off x="323528" y="3429000"/>
            <a:ext cx="4646138" cy="3046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4088" y="3329608"/>
            <a:ext cx="338437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73249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71800" y="1804522"/>
            <a:ext cx="554461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cs typeface="Arial" pitchFamily="34" charset="0"/>
              </a:rPr>
              <a:t>- сбор информации, изучение литературы, дополнительного материала,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cs typeface="Arial" pitchFamily="34" charset="0"/>
              </a:rPr>
              <a:t>- подбор художественной литературы, поговорок, стихов, сказок, загадок, мультфильмов;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cs typeface="Arial" pitchFamily="34" charset="0"/>
              </a:rPr>
              <a:t> - подбор иллюстративного материала,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cs typeface="Arial" pitchFamily="34" charset="0"/>
              </a:rPr>
              <a:t> - подвижных и дидактических игр,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cs typeface="Arial" pitchFamily="34" charset="0"/>
              </a:rPr>
              <a:t>- составление плана работы,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cs typeface="Arial" pitchFamily="34" charset="0"/>
              </a:rPr>
              <a:t>- пополнение предметно-развивающей среды группы.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836712"/>
            <a:ext cx="5014001" cy="64633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dirty="0"/>
              <a:t>Подготовительный этап: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70" y="3356992"/>
            <a:ext cx="2528030" cy="259318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07704" y="1124744"/>
            <a:ext cx="6552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20891" y="43753"/>
            <a:ext cx="3239541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dirty="0" smtClean="0"/>
              <a:t>Основной </a:t>
            </a:r>
            <a:r>
              <a:rPr lang="ru-RU" sz="3600" dirty="0"/>
              <a:t>этап: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836712"/>
            <a:ext cx="4374232" cy="563231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u="sng" dirty="0" smtClean="0"/>
              <a:t>Социально-коммуникативное </a:t>
            </a:r>
            <a:r>
              <a:rPr lang="ru-RU" sz="2000" b="1" u="sng" dirty="0"/>
              <a:t>развитие                                                                                  </a:t>
            </a:r>
            <a:r>
              <a:rPr lang="ru-RU" sz="2000" dirty="0"/>
              <a:t>Беседы по теме: «Новый год на дворе», «Любимый праздник», «Что можно попросить у тигренка?», ООД «Скоро праздник Новый год».</a:t>
            </a:r>
          </a:p>
          <a:p>
            <a:r>
              <a:rPr lang="ru-RU" sz="2000" dirty="0"/>
              <a:t>Сюжетно – ролевые игры, д/и «12 животных», «Кто за кем?», «Символы Нового года», </a:t>
            </a:r>
            <a:r>
              <a:rPr lang="ru-RU" sz="2000" dirty="0" smtClean="0"/>
              <a:t>«Разложи товар», «Опиши </a:t>
            </a:r>
            <a:r>
              <a:rPr lang="ru-RU" sz="2000" dirty="0"/>
              <a:t>предмет», «Помощники Деда Мороза», «Назови какой? (какая? какие)», «Дорисуй картинки», «Найди отличия».</a:t>
            </a:r>
          </a:p>
          <a:p>
            <a:r>
              <a:rPr lang="ru-RU" sz="2000" dirty="0"/>
              <a:t>Игра-инсценировка: «Укрась елочку», «Звонок Тигренку», «Лепим снеговика», «Новогодний маскарад»</a:t>
            </a:r>
          </a:p>
          <a:p>
            <a:r>
              <a:rPr lang="ru-RU" sz="2000" dirty="0"/>
              <a:t>Коммуникативные этюды: «Передай эстафету», «Встреча 12 друзей»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568" y="332656"/>
            <a:ext cx="3131425" cy="3131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0"/>
          <a:stretch/>
        </p:blipFill>
        <p:spPr>
          <a:xfrm rot="5400000">
            <a:off x="1173956" y="3229951"/>
            <a:ext cx="2826828" cy="365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577438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07704" y="1124744"/>
            <a:ext cx="6552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0935" y="90265"/>
            <a:ext cx="4932548" cy="65556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u="sng" dirty="0" smtClean="0"/>
              <a:t>Познавательное </a:t>
            </a:r>
            <a:r>
              <a:rPr lang="ru-RU" sz="2000" b="1" u="sng" dirty="0"/>
              <a:t>развитие  </a:t>
            </a:r>
          </a:p>
          <a:p>
            <a:r>
              <a:rPr lang="ru-RU" sz="2000" dirty="0"/>
              <a:t>ООД «Легенда о происхождении 12 символов», ООД «В гости к тигренку</a:t>
            </a:r>
            <a:r>
              <a:rPr lang="ru-RU" sz="2000" dirty="0" smtClean="0"/>
              <a:t>»</a:t>
            </a:r>
          </a:p>
          <a:p>
            <a:r>
              <a:rPr lang="ru-RU" sz="2000" dirty="0" smtClean="0"/>
              <a:t>Экспериментирование: «Загадай желание»; «Почему тигру летом жарко?»                                                                                    </a:t>
            </a:r>
            <a:endParaRPr lang="ru-RU" sz="2000" dirty="0"/>
          </a:p>
          <a:p>
            <a:r>
              <a:rPr lang="ru-RU" sz="2000" b="1" u="sng" dirty="0" smtClean="0"/>
              <a:t>Речевое </a:t>
            </a:r>
            <a:r>
              <a:rPr lang="ru-RU" sz="2000" b="1" u="sng" dirty="0"/>
              <a:t>развитие  </a:t>
            </a:r>
          </a:p>
          <a:p>
            <a:r>
              <a:rPr lang="ru-RU" sz="2000" dirty="0"/>
              <a:t>Взаимодействие с учителем-логопедом: Беседа «Я и символ моего года – обезьянка», ООД «Опиши тигренка», составление пожеланий близким в новом году.</a:t>
            </a:r>
          </a:p>
          <a:p>
            <a:r>
              <a:rPr lang="ru-RU" sz="2000" dirty="0"/>
              <a:t>Заучивание стихотворений, загадок.</a:t>
            </a:r>
          </a:p>
          <a:p>
            <a:r>
              <a:rPr lang="ru-RU" sz="2000" dirty="0"/>
              <a:t>Чтение художественной литературы: В. </a:t>
            </a:r>
            <a:r>
              <a:rPr lang="ru-RU" sz="2000" dirty="0" err="1"/>
              <a:t>Сутеев</a:t>
            </a:r>
            <a:r>
              <a:rPr lang="ru-RU" sz="2000" dirty="0"/>
              <a:t> «Елка», Э. Успенский «Тигр вышел погулять», Л. Воронкова «Как елку наряжали», К. Чуковский «Елка», русско-народные сказки «Снегурочка», «Морозко», Н. Сладков "Белые тигры", </a:t>
            </a:r>
            <a:r>
              <a:rPr lang="ru-RU" sz="2000" dirty="0" err="1"/>
              <a:t>Биссет</a:t>
            </a:r>
            <a:r>
              <a:rPr lang="ru-RU" sz="2000" dirty="0"/>
              <a:t> Д. «Про тигрёнка, который отыскал свои полоски», монгольская сказка «Человек и тигр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9" t="5609" r="6508"/>
          <a:stretch/>
        </p:blipFill>
        <p:spPr>
          <a:xfrm rot="5400000">
            <a:off x="5382090" y="-121758"/>
            <a:ext cx="3384376" cy="378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9" r="10427" b="9502"/>
          <a:stretch/>
        </p:blipFill>
        <p:spPr>
          <a:xfrm rot="5400000">
            <a:off x="5670122" y="3537012"/>
            <a:ext cx="2808311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978471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07704" y="1124744"/>
            <a:ext cx="6552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675" y="3401268"/>
            <a:ext cx="3712786" cy="34567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3" r="13931" b="19529"/>
          <a:stretch/>
        </p:blipFill>
        <p:spPr>
          <a:xfrm rot="5400000">
            <a:off x="-367671" y="594003"/>
            <a:ext cx="400489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5" t="7498" r="6516" b="8114"/>
          <a:stretch/>
        </p:blipFill>
        <p:spPr>
          <a:xfrm rot="5400000">
            <a:off x="5508104" y="67722"/>
            <a:ext cx="3225258" cy="3225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253285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9512" y="476672"/>
            <a:ext cx="3600400" cy="565795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Художественно-эстетическое </a:t>
            </a:r>
            <a:r>
              <a:rPr lang="ru-RU" sz="2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развитие  </a:t>
            </a:r>
            <a:endParaRPr lang="ru-RU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Лепка «Символ года – тигренок», «Новогодний колокольчик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»;                           рисование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«Маска», «Новый год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»;                                коллективная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аппликация «12 символов», «Огоньками и шарами елочка сверкает», «Тигренок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»;                                      песни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«Елочка», «Дед Мороз – гость наш новогодний», «Купите мне тигренка», «Вышел тигр погулять»                                 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r="16401"/>
          <a:stretch/>
        </p:blipFill>
        <p:spPr>
          <a:xfrm rot="5400000">
            <a:off x="4486300" y="3841350"/>
            <a:ext cx="244827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2609" y="356246"/>
            <a:ext cx="2766361" cy="2766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79"/>
          <a:stretch/>
        </p:blipFill>
        <p:spPr>
          <a:xfrm>
            <a:off x="6537564" y="1739426"/>
            <a:ext cx="2567603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954407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600"/>
      </a:hlink>
      <a:folHlink>
        <a:srgbClr val="76923C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</TotalTime>
  <Words>619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Группа4</cp:lastModifiedBy>
  <cp:revision>63</cp:revision>
  <dcterms:created xsi:type="dcterms:W3CDTF">2013-08-17T08:34:50Z</dcterms:created>
  <dcterms:modified xsi:type="dcterms:W3CDTF">2022-01-19T04:35:20Z</dcterms:modified>
</cp:coreProperties>
</file>