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95" r:id="rId3"/>
    <p:sldId id="296" r:id="rId4"/>
    <p:sldId id="301" r:id="rId5"/>
    <p:sldId id="297" r:id="rId6"/>
    <p:sldId id="305" r:id="rId7"/>
    <p:sldId id="304" r:id="rId8"/>
    <p:sldId id="303" r:id="rId9"/>
    <p:sldId id="306" r:id="rId10"/>
    <p:sldId id="316" r:id="rId11"/>
    <p:sldId id="317" r:id="rId12"/>
    <p:sldId id="307" r:id="rId13"/>
    <p:sldId id="308" r:id="rId14"/>
    <p:sldId id="302" r:id="rId15"/>
    <p:sldId id="310" r:id="rId16"/>
    <p:sldId id="298" r:id="rId17"/>
    <p:sldId id="299" r:id="rId18"/>
    <p:sldId id="313" r:id="rId19"/>
    <p:sldId id="311" r:id="rId20"/>
    <p:sldId id="314" r:id="rId21"/>
    <p:sldId id="312" r:id="rId22"/>
    <p:sldId id="315" r:id="rId23"/>
    <p:sldId id="269" r:id="rId24"/>
    <p:sldId id="286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26" autoAdjust="0"/>
    <p:restoredTop sz="94660"/>
  </p:normalViewPr>
  <p:slideViewPr>
    <p:cSldViewPr>
      <p:cViewPr varScale="1">
        <p:scale>
          <a:sx n="69" d="100"/>
          <a:sy n="69" d="100"/>
        </p:scale>
        <p:origin x="113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6D310-A509-4521-8230-FBB3E767AC30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0FCDBE-75EE-4447-A509-5D515903CDB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05C7C-4ED3-4427-B6BF-2C52378179E8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048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0FCDBE-75EE-4447-A509-5D515903CDB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015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E004F-487B-4BE9-AE47-AC86BB2D68D1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27B18-06F1-45B6-BDA2-68F16E870D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E2854-801F-41A4-8B13-E254E1F9CC44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E1AD7-5403-4676-8B93-2D6E394BAC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7DE82-21DC-494B-9F66-6274DBD0E19D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2E84A-BC3B-46B4-B7B6-1EB6DDA24E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C3E92-4404-4E43-9916-38B059C228C0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9C28C-C325-4F9B-8778-245BEA7927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99A68-6344-42D1-B659-16AACB2C815E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312BA-7530-4FAE-9657-338B14F48E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3ABCC-1D99-4E36-A4AA-247E0687CACD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34069-C4BD-457F-A0C9-1AED5ECD49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3030F-38A9-4641-A0AA-15368681F782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5A734-0F30-460C-9F99-91D35AF877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FFFBC-93FB-49F6-BE6E-8F0373E3669A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43141-A19C-4419-BE6D-4E59D9E89B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8DF6F-5F13-46AA-9EED-0EA2930BA72A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3F50C-CDF8-44A3-8065-A02104C923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114E0-26FF-4A13-8B60-F9F52B3DCB4C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2ECE5-DE2E-449D-8C3A-784291D964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C400A-A04F-4BA7-B281-54C031F935F5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B2AED-DA27-4BD9-B331-D28E21489B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C8ED981-A0B1-4E1E-BADD-D52A88C2C67A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A66363B-7807-49E0-A2AB-DF3C892766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mailto:89506002886@yandex.ru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827584" y="97121"/>
            <a:ext cx="777686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4000" b="1" u="sng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Презентация зоны социально-коммуникативного развития в старшей группе с </a:t>
            </a:r>
            <a:r>
              <a:rPr lang="ru-RU" sz="4000" b="1" u="sng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ТНР (ОНР)</a:t>
            </a:r>
            <a:endParaRPr lang="ru-RU" sz="4000" b="1" u="sng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314" name="Прямоугольник 7"/>
          <p:cNvSpPr>
            <a:spLocks noChangeArrowheads="1"/>
          </p:cNvSpPr>
          <p:nvPr/>
        </p:nvSpPr>
        <p:spPr bwMode="auto">
          <a:xfrm>
            <a:off x="3505926" y="5949280"/>
            <a:ext cx="27146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г. Балахна</a:t>
            </a:r>
          </a:p>
          <a:p>
            <a:pPr algn="ctr"/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3639319"/>
            <a:ext cx="388937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i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2348880"/>
            <a:ext cx="4680093" cy="3686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6"/>
          <a:stretch/>
        </p:blipFill>
        <p:spPr>
          <a:xfrm>
            <a:off x="157735" y="260648"/>
            <a:ext cx="2705653" cy="4173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50"/>
          <a:stretch/>
        </p:blipFill>
        <p:spPr>
          <a:xfrm>
            <a:off x="3842326" y="2563926"/>
            <a:ext cx="2811684" cy="3286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157735" y="4769300"/>
            <a:ext cx="3766193" cy="1942354"/>
          </a:xfrm>
          <a:prstGeom prst="round2Diag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Цветок желаний «Чему я хочу научиться?»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 визуализации стремлений, желаний детей, уточнению и активизации словаря.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3275856" y="8728"/>
            <a:ext cx="5361119" cy="2432341"/>
          </a:xfrm>
          <a:prstGeom prst="round2Diag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Стенд «Чем я </a:t>
            </a:r>
            <a:r>
              <a:rPr lang="ru-RU" sz="20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егодня буду заниматься?»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 развитию навыков планирования собственной деятельности дошкольников в течение дня, помогает отследить и скорректировать интересы детей к ее видам.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31100" b="13250"/>
          <a:stretch/>
        </p:blipFill>
        <p:spPr>
          <a:xfrm>
            <a:off x="6735612" y="4253731"/>
            <a:ext cx="2346398" cy="2523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6654010" y="3064231"/>
            <a:ext cx="2539825" cy="1369500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Стенд «Задания»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формирует интерес к выполнению индивидуальных заданий.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98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5" t="2417" r="20558" b="27905"/>
          <a:stretch/>
        </p:blipFill>
        <p:spPr bwMode="auto">
          <a:xfrm>
            <a:off x="3908260" y="962534"/>
            <a:ext cx="2401676" cy="357074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6085" name="Picture 5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6" t="17414" r="18907" b="24731"/>
          <a:stretch/>
        </p:blipFill>
        <p:spPr bwMode="auto">
          <a:xfrm>
            <a:off x="6518480" y="3938234"/>
            <a:ext cx="2363621" cy="291976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5" r="3974" b="4611"/>
          <a:stretch/>
        </p:blipFill>
        <p:spPr bwMode="auto">
          <a:xfrm>
            <a:off x="6530375" y="1484784"/>
            <a:ext cx="2289983" cy="213731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5"/>
          <a:stretch/>
        </p:blipFill>
        <p:spPr bwMode="auto">
          <a:xfrm>
            <a:off x="3703050" y="4581128"/>
            <a:ext cx="2664296" cy="208188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1" r="9131"/>
          <a:stretch/>
        </p:blipFill>
        <p:spPr>
          <a:xfrm>
            <a:off x="305633" y="1075657"/>
            <a:ext cx="3208923" cy="5621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1820" y="222395"/>
            <a:ext cx="3641230" cy="59898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Стенд «Мое настроение»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45797" y="680226"/>
            <a:ext cx="2736304" cy="6206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Атрибуты именинника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70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2880320" cy="6537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Патриотический уголок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41"/>
          <a:stretch/>
        </p:blipFill>
        <p:spPr>
          <a:xfrm rot="5400000">
            <a:off x="-413234" y="1336908"/>
            <a:ext cx="4766917" cy="392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0" r="10101" b="1000"/>
          <a:stretch/>
        </p:blipFill>
        <p:spPr>
          <a:xfrm rot="5400000">
            <a:off x="3761561" y="80128"/>
            <a:ext cx="3030550" cy="2976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5" r="14342" b="-255"/>
          <a:stretch/>
        </p:blipFill>
        <p:spPr>
          <a:xfrm rot="5400000">
            <a:off x="6558422" y="2411418"/>
            <a:ext cx="2607375" cy="2338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582892" y="37233"/>
            <a:ext cx="2376264" cy="6844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Дидактическое пособие «Домик»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9510" y="6165304"/>
            <a:ext cx="8568954" cy="5760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тематические альбомы «Москва», «Мой родной город – Балахна», «История Балахны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</a:t>
            </a:r>
            <a:r>
              <a:rPr lang="ru-RU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лэпбук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«Военный»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4832" t="4308" r="4832" b="6593"/>
          <a:stretch/>
        </p:blipFill>
        <p:spPr>
          <a:xfrm>
            <a:off x="4055489" y="3528779"/>
            <a:ext cx="2664296" cy="2597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0342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5"/>
          <a:stretch/>
        </p:blipFill>
        <p:spPr>
          <a:xfrm rot="5400000">
            <a:off x="247275" y="662848"/>
            <a:ext cx="3393311" cy="2899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2401" r="31100" b="5201"/>
          <a:stretch/>
        </p:blipFill>
        <p:spPr>
          <a:xfrm rot="5400000">
            <a:off x="4627228" y="-430871"/>
            <a:ext cx="2704303" cy="3718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0" r="27950"/>
          <a:stretch/>
        </p:blipFill>
        <p:spPr>
          <a:xfrm rot="5400000">
            <a:off x="4533222" y="2554698"/>
            <a:ext cx="3763798" cy="4556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9669" y="127717"/>
            <a:ext cx="2199484" cy="5760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пособия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36858" y="2363023"/>
            <a:ext cx="3298848" cy="58813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Альбомы «Моя семья», «Мои питомцы»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85332" y="6236369"/>
            <a:ext cx="3295160" cy="6216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Макет «Древняя Балахна»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0" r="25850"/>
          <a:stretch/>
        </p:blipFill>
        <p:spPr>
          <a:xfrm rot="5400000">
            <a:off x="426627" y="3448827"/>
            <a:ext cx="2706118" cy="3391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755576" y="6236368"/>
            <a:ext cx="3002632" cy="6273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Макет «Мой микрорайон»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942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367"/>
            <a:ext cx="4322439" cy="7803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6465" t="6374" r="4572" b="6374"/>
          <a:stretch/>
        </p:blipFill>
        <p:spPr>
          <a:xfrm>
            <a:off x="190267" y="809211"/>
            <a:ext cx="2651641" cy="3046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7256" t="6880" r="7254" b="5003"/>
          <a:stretch/>
        </p:blipFill>
        <p:spPr>
          <a:xfrm>
            <a:off x="6662017" y="4086333"/>
            <a:ext cx="2037673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4918" t="4042" r="7173" b="8637"/>
          <a:stretch/>
        </p:blipFill>
        <p:spPr>
          <a:xfrm>
            <a:off x="111932" y="3967157"/>
            <a:ext cx="2808312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5900" b="27951"/>
          <a:stretch/>
        </p:blipFill>
        <p:spPr>
          <a:xfrm rot="5400000">
            <a:off x="3232754" y="4181539"/>
            <a:ext cx="2706216" cy="2475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161219" y="3179853"/>
            <a:ext cx="6584304" cy="7435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виды театров,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тантамарески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маски,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костюмы, атрибуты для сюжетно-ролевых игр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9" b="16945"/>
          <a:stretch/>
        </p:blipFill>
        <p:spPr>
          <a:xfrm>
            <a:off x="3851920" y="809211"/>
            <a:ext cx="4378619" cy="2326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537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7" r="11634"/>
          <a:stretch/>
        </p:blipFill>
        <p:spPr>
          <a:xfrm rot="5400000">
            <a:off x="120549" y="1060074"/>
            <a:ext cx="2994763" cy="2787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1" r="7630" b="7861"/>
          <a:stretch/>
        </p:blipFill>
        <p:spPr>
          <a:xfrm rot="5400000">
            <a:off x="6139762" y="3709192"/>
            <a:ext cx="3074192" cy="2513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5" r="19016"/>
          <a:stretch/>
        </p:blipFill>
        <p:spPr>
          <a:xfrm rot="5400000">
            <a:off x="3412369" y="2221680"/>
            <a:ext cx="2769999" cy="3234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363" y="91168"/>
            <a:ext cx="2597121" cy="8718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3177" t="8314" r="6199" b="6576"/>
          <a:stretch/>
        </p:blipFill>
        <p:spPr>
          <a:xfrm>
            <a:off x="5436096" y="10553"/>
            <a:ext cx="3026190" cy="2471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764" y="4013397"/>
            <a:ext cx="3065324" cy="266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826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59833" y="10375"/>
            <a:ext cx="2771800" cy="43578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50416" y="2492896"/>
            <a:ext cx="3186608" cy="422948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61256" y="188640"/>
            <a:ext cx="3329961" cy="6983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дидактических игр «Чудо – дерево»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l="7058" t="3990" r="4302" b="4233"/>
          <a:stretch/>
        </p:blipFill>
        <p:spPr>
          <a:xfrm>
            <a:off x="151384" y="1052736"/>
            <a:ext cx="2880320" cy="4968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572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59926" y="332656"/>
            <a:ext cx="2985364" cy="4535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8"/>
            <a:ext cx="3303997" cy="4601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0493">
            <a:off x="3545658" y="3577725"/>
            <a:ext cx="2221632" cy="3003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07504" y="41711"/>
            <a:ext cx="4104456" cy="103305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Дидактический комплекс по формированию основ финансовой грамотности дошкольников «Финансисты» </a:t>
            </a:r>
          </a:p>
        </p:txBody>
      </p:sp>
    </p:spTree>
    <p:extLst>
      <p:ext uri="{BB962C8B-B14F-4D97-AF65-F5344CB8AC3E}">
        <p14:creationId xmlns:p14="http://schemas.microsoft.com/office/powerpoint/2010/main" val="151174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475" y="851226"/>
            <a:ext cx="2551219" cy="309790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l="10801" r="7440" b="9661"/>
          <a:stretch/>
        </p:blipFill>
        <p:spPr>
          <a:xfrm>
            <a:off x="3406981" y="1170696"/>
            <a:ext cx="2660233" cy="2203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2633">
            <a:off x="6135415" y="2293556"/>
            <a:ext cx="3001752" cy="408289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8496" y="4221088"/>
            <a:ext cx="3189908" cy="2392431"/>
          </a:xfrm>
          <a:prstGeom prst="rect">
            <a:avLst/>
          </a:prstGeom>
        </p:spPr>
      </p:pic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87604" y="3703440"/>
            <a:ext cx="2031470" cy="631562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Групповая коллекция монет </a:t>
            </a: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493808" y="5800085"/>
            <a:ext cx="2532187" cy="685800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«Юные экономисты»</a:t>
            </a: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3501066" y="3374174"/>
            <a:ext cx="2562506" cy="685800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Дидактическое пособие «Доходы и расходы»</a:t>
            </a:r>
          </a:p>
        </p:txBody>
      </p:sp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485246" y="135914"/>
            <a:ext cx="5944848" cy="658887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пособия и игры по формированию основ финансовой грамотности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с двумя скругленными противолежащими углами 25"/>
          <p:cNvSpPr/>
          <p:nvPr/>
        </p:nvSpPr>
        <p:spPr>
          <a:xfrm>
            <a:off x="6588224" y="1628800"/>
            <a:ext cx="2377348" cy="602114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Дидактическое пособие «Экономический словарик»</a:t>
            </a:r>
          </a:p>
        </p:txBody>
      </p:sp>
    </p:spTree>
    <p:extLst>
      <p:ext uri="{BB962C8B-B14F-4D97-AF65-F5344CB8AC3E}">
        <p14:creationId xmlns:p14="http://schemas.microsoft.com/office/powerpoint/2010/main" val="235606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1" y="0"/>
            <a:ext cx="3024336" cy="6983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Настольно-печатные игры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2" r="18500"/>
          <a:stretch/>
        </p:blipFill>
        <p:spPr>
          <a:xfrm rot="5400000">
            <a:off x="572586" y="125790"/>
            <a:ext cx="2346106" cy="3491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399" r="26900" b="-399"/>
          <a:stretch/>
        </p:blipFill>
        <p:spPr>
          <a:xfrm rot="5400000">
            <a:off x="2978241" y="4034198"/>
            <a:ext cx="2227211" cy="3246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5615" t="4789" r="5615" b="8557"/>
          <a:stretch/>
        </p:blipFill>
        <p:spPr>
          <a:xfrm>
            <a:off x="51375" y="3044482"/>
            <a:ext cx="2402595" cy="3069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6099" t="4321" r="10280" b="5952"/>
          <a:stretch/>
        </p:blipFill>
        <p:spPr>
          <a:xfrm>
            <a:off x="3475783" y="1711691"/>
            <a:ext cx="1938605" cy="2665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3" r="11264" b="8168"/>
          <a:stretch/>
        </p:blipFill>
        <p:spPr>
          <a:xfrm rot="5400000">
            <a:off x="5864922" y="3938871"/>
            <a:ext cx="3312370" cy="2441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0" r="14300"/>
          <a:stretch/>
        </p:blipFill>
        <p:spPr>
          <a:xfrm rot="5400000">
            <a:off x="6109043" y="-435314"/>
            <a:ext cx="2403293" cy="3652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5608534" y="2729829"/>
            <a:ext cx="3528392" cy="6293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Атрибуты для подвижных игр-соревнований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406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4897"/>
            <a:ext cx="4392488" cy="652934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85096" y="985129"/>
            <a:ext cx="2365501" cy="14773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ФГОС ДО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главной целью и результатом образования является развитие личности. </a:t>
            </a:r>
            <a:endParaRPr lang="ru-RU" dirty="0"/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7504" y="747786"/>
            <a:ext cx="2720086" cy="2315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ttps://ds05.infourok.ru/uploads/ex/0bf9/00041720-93aa43fd/img2.jpg"/>
          <p:cNvPicPr>
            <a:picLocks noChangeAspect="1" noChangeArrowheads="1"/>
          </p:cNvPicPr>
          <p:nvPr/>
        </p:nvPicPr>
        <p:blipFill rotWithShape="1">
          <a:blip r:embed="rId3" cstate="print"/>
          <a:srcRect l="3050" t="6461" r="223" b="39485"/>
          <a:stretch/>
        </p:blipFill>
        <p:spPr bwMode="auto">
          <a:xfrm>
            <a:off x="323528" y="3292725"/>
            <a:ext cx="8352928" cy="3500971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508104" y="153404"/>
            <a:ext cx="3366120" cy="313932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 «Социально-коммуникативное развитие»: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условием развития личности ребенка в дошкольном возрасте является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общение;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несформированность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возрастных форм общения, а также общая неразвитость структурных компонентов общения у детей с ОНР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3672408" cy="554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трудовая деятельность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" t="3449" r="1940" b="4023"/>
          <a:stretch/>
        </p:blipFill>
        <p:spPr>
          <a:xfrm rot="5400000">
            <a:off x="-463453" y="1179602"/>
            <a:ext cx="3692810" cy="2696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9" r="18755"/>
          <a:stretch/>
        </p:blipFill>
        <p:spPr>
          <a:xfrm rot="5400000">
            <a:off x="2792128" y="3423590"/>
            <a:ext cx="3266613" cy="3421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91911" y="630701"/>
            <a:ext cx="4143237" cy="3107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9953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22931"/>
          <a:stretch/>
        </p:blipFill>
        <p:spPr>
          <a:xfrm>
            <a:off x="6875615" y="431747"/>
            <a:ext cx="2231329" cy="30540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205" y="3111859"/>
            <a:ext cx="2349224" cy="33387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0" r="27950"/>
          <a:stretch/>
        </p:blipFill>
        <p:spPr>
          <a:xfrm rot="5400000">
            <a:off x="1077887" y="-263300"/>
            <a:ext cx="2114868" cy="419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0" t="12200" r="26901" b="6601"/>
          <a:stretch/>
        </p:blipFill>
        <p:spPr>
          <a:xfrm rot="5400000">
            <a:off x="4238120" y="1137206"/>
            <a:ext cx="2040716" cy="2191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2322275" y="2908050"/>
            <a:ext cx="2145986" cy="6909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ПДД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532629" y="3349732"/>
            <a:ext cx="2606541" cy="5411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конструирования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r="16400"/>
          <a:stretch/>
        </p:blipFill>
        <p:spPr>
          <a:xfrm rot="5400000">
            <a:off x="2980739" y="3539444"/>
            <a:ext cx="2205368" cy="3150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7209" y="61403"/>
            <a:ext cx="6653686" cy="51916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основ безопасности в быту, социуме, природе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6417" y="4142262"/>
            <a:ext cx="3494211" cy="230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435" y="1023856"/>
            <a:ext cx="3384376" cy="29119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00" y="4147650"/>
            <a:ext cx="3700593" cy="2444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2813" y="4033718"/>
            <a:ext cx="3097036" cy="28287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r="4851"/>
          <a:stretch/>
        </p:blipFill>
        <p:spPr>
          <a:xfrm rot="5400000">
            <a:off x="5005045" y="277579"/>
            <a:ext cx="3477277" cy="2922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804556" y="3294285"/>
            <a:ext cx="3911321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пособия по технике безопасности в быту, дома, на улицах города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80162" y="116632"/>
            <a:ext cx="4424394" cy="9072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Ширма с атрибутами работы службы МЧС, специального транспорта; мобильные платформы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6190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3" t="2884" r="3846" b="16347"/>
          <a:stretch/>
        </p:blipFill>
        <p:spPr bwMode="auto">
          <a:xfrm>
            <a:off x="194307" y="1087595"/>
            <a:ext cx="4003969" cy="219825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5060" name="Picture 4" descr="C:\Users\Боголепов Андрей\Desktop\-m327-0F1B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1" t="12041" r="12899" b="40938"/>
          <a:stretch/>
        </p:blipFill>
        <p:spPr bwMode="auto">
          <a:xfrm>
            <a:off x="4716016" y="2201630"/>
            <a:ext cx="3930689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40" y="4188955"/>
            <a:ext cx="3528391" cy="259031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324642" y="184493"/>
            <a:ext cx="3743301" cy="74355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Ткани разных цветов и размеров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0825" y="3375202"/>
            <a:ext cx="3528391" cy="7492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«Остров сокровищ»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08104" y="1272324"/>
            <a:ext cx="2520280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Коробка с предметами - заместителями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357188" y="1067475"/>
            <a:ext cx="8358187" cy="2962513"/>
          </a:xfrm>
          <a:prstGeom prst="flowChartAlternateProcess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ru-RU" sz="2800" dirty="0" err="1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Боголепова</a:t>
            </a:r>
            <a:r>
              <a:rPr lang="ru-RU" sz="2800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Дина Александровна</a:t>
            </a:r>
            <a:endParaRPr lang="ru-RU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ru-RU" sz="2800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Воспитатель</a:t>
            </a:r>
            <a:endParaRPr lang="ru-RU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ru-RU" sz="2800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МБДОУ «Детский </a:t>
            </a:r>
            <a:r>
              <a:rPr lang="ru-RU" sz="2800" dirty="0" smtClean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сад </a:t>
            </a:r>
            <a:r>
              <a:rPr lang="ru-RU" sz="2800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№</a:t>
            </a:r>
            <a:r>
              <a:rPr lang="ru-RU" sz="2800" dirty="0" smtClean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27»</a:t>
            </a:r>
            <a:endParaRPr lang="ru-RU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ru-RU" sz="2800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hlinkClick r:id="rId2"/>
              </a:rPr>
              <a:t>89506002886@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hlinkClick r:id="rId2"/>
              </a:rPr>
              <a:t>yandex</a:t>
            </a:r>
            <a:r>
              <a:rPr lang="ru-RU" sz="2800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hlinkClick r:id="rId2"/>
              </a:rPr>
              <a:t>.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hlinkClick r:id="rId2"/>
              </a:rPr>
              <a:t>ru</a:t>
            </a:r>
            <a:endParaRPr lang="ru-RU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ru-RU" sz="2800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телефон:+79506002886</a:t>
            </a:r>
            <a:endParaRPr lang="ru-RU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ru-RU" sz="2800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Нижегородская область, город Балахна</a:t>
            </a:r>
            <a:endParaRPr lang="ru-RU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s://fs.znanio.ru/d5af0e/6d/7a/40004db5709710ef5bf7af0b89739e7083.jpg"/>
          <p:cNvPicPr>
            <a:picLocks noChangeAspect="1" noChangeArrowheads="1"/>
          </p:cNvPicPr>
          <p:nvPr/>
        </p:nvPicPr>
        <p:blipFill rotWithShape="1">
          <a:blip r:embed="rId2" cstate="print"/>
          <a:srcRect l="14363" t="7351" r="10507" b="10296"/>
          <a:stretch/>
        </p:blipFill>
        <p:spPr bwMode="auto">
          <a:xfrm>
            <a:off x="611560" y="95454"/>
            <a:ext cx="8070039" cy="6645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2026265"/>
              </p:ext>
            </p:extLst>
          </p:nvPr>
        </p:nvGraphicFramePr>
        <p:xfrm>
          <a:off x="467544" y="260648"/>
          <a:ext cx="8064896" cy="6412696"/>
        </p:xfrm>
        <a:graphic>
          <a:graphicData uri="http://schemas.openxmlformats.org/drawingml/2006/table">
            <a:tbl>
              <a:tblPr/>
              <a:tblGrid>
                <a:gridCol w="8064896">
                  <a:extLst>
                    <a:ext uri="{9D8B030D-6E8A-4147-A177-3AD203B41FA5}">
                      <a16:colId xmlns:a16="http://schemas.microsoft.com/office/drawing/2014/main" val="3222626703"/>
                    </a:ext>
                  </a:extLst>
                </a:gridCol>
              </a:tblGrid>
              <a:tr h="2334106">
                <a:tc>
                  <a:txBody>
                    <a:bodyPr/>
                    <a:lstStyle/>
                    <a:p>
                      <a:pPr indent="450850" algn="ctr" fontAlgn="t"/>
                      <a:r>
                        <a:rPr lang="ru-RU" sz="28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разделов реализации </a:t>
                      </a:r>
                      <a:r>
                        <a:rPr lang="ru-RU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образовательной области</a:t>
                      </a:r>
                      <a:endParaRPr lang="ru-RU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50850" algn="ctr" fontAlgn="t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«Социально-коммуникативное развитие</a:t>
                      </a:r>
                      <a:r>
                        <a:rPr lang="ru-RU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lang="ru-RU" sz="20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20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Комплексная </a:t>
                      </a:r>
                      <a:r>
                        <a:rPr lang="ru-RU" sz="20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образовательная программа дошкольного образования для детей с тяжелыми нарушениями речи (общим недоразвитием речи) с 3 до 7 лет </a:t>
                      </a:r>
                      <a:r>
                        <a:rPr lang="ru-RU" sz="2000" b="1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Нищевой</a:t>
                      </a:r>
                      <a:r>
                        <a:rPr lang="ru-RU" sz="20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Н.В)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6478079"/>
                  </a:ext>
                </a:extLst>
              </a:tr>
              <a:tr h="760090">
                <a:tc>
                  <a:txBody>
                    <a:bodyPr/>
                    <a:lstStyle/>
                    <a:p>
                      <a:pPr algn="l" fontAlgn="t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общепринятых</a:t>
                      </a:r>
                      <a:r>
                        <a:rPr lang="ru-RU" sz="2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норм поведения</a:t>
                      </a:r>
                      <a:endParaRPr lang="ru-RU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2189945"/>
                  </a:ext>
                </a:extLst>
              </a:tr>
              <a:tr h="760090">
                <a:tc>
                  <a:txBody>
                    <a:bodyPr/>
                    <a:lstStyle/>
                    <a:p>
                      <a:pPr algn="l" fontAlgn="t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гендерных и гражданских чувств</a:t>
                      </a:r>
                      <a:endParaRPr lang="ru-RU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1991571"/>
                  </a:ext>
                </a:extLst>
              </a:tr>
              <a:tr h="760090">
                <a:tc>
                  <a:txBody>
                    <a:bodyPr/>
                    <a:lstStyle/>
                    <a:p>
                      <a:pPr algn="l" fontAlgn="t"/>
                      <a:r>
                        <a:rPr lang="ru-RU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</a:t>
                      </a:r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игровой и театрализованной</a:t>
                      </a:r>
                      <a:r>
                        <a:rPr lang="ru-RU" sz="2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деятельности</a:t>
                      </a:r>
                      <a:endParaRPr lang="ru-RU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300385"/>
                  </a:ext>
                </a:extLst>
              </a:tr>
              <a:tr h="1362291">
                <a:tc>
                  <a:txBody>
                    <a:bodyPr/>
                    <a:lstStyle/>
                    <a:p>
                      <a:pPr algn="l" fontAlgn="t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Совместная трудовая деятельность</a:t>
                      </a:r>
                    </a:p>
                    <a:p>
                      <a:pPr algn="l" fontAlgn="t"/>
                      <a:endParaRPr lang="ru-RU" sz="28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</a:t>
                      </a:r>
                      <a:r>
                        <a:rPr lang="ru-RU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 безопасного поведения в быту, социуме, природе</a:t>
                      </a:r>
                      <a:endParaRPr lang="ru-RU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1726884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9394581"/>
              </p:ext>
            </p:extLst>
          </p:nvPr>
        </p:nvGraphicFramePr>
        <p:xfrm>
          <a:off x="467544" y="5367496"/>
          <a:ext cx="8064896" cy="1229856"/>
        </p:xfrm>
        <a:graphic>
          <a:graphicData uri="http://schemas.openxmlformats.org/drawingml/2006/table">
            <a:tbl>
              <a:tblPr/>
              <a:tblGrid>
                <a:gridCol w="8064896">
                  <a:extLst>
                    <a:ext uri="{9D8B030D-6E8A-4147-A177-3AD203B41FA5}">
                      <a16:colId xmlns:a16="http://schemas.microsoft.com/office/drawing/2014/main" val="2919692414"/>
                    </a:ext>
                  </a:extLst>
                </a:gridCol>
              </a:tblGrid>
              <a:tr h="122985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81712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1349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0740" y="1052736"/>
            <a:ext cx="4590969" cy="5571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общепринятых норм поведения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70740" y="116632"/>
            <a:ext cx="5184576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развивающей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предметно-пространственной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6" r="11646"/>
          <a:stretch/>
        </p:blipFill>
        <p:spPr>
          <a:xfrm rot="5400000">
            <a:off x="-57259" y="1775523"/>
            <a:ext cx="3668338" cy="3360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36741">
            <a:off x="5354752" y="683209"/>
            <a:ext cx="4113556" cy="3085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77549" y="3321343"/>
            <a:ext cx="3837265" cy="2877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241177" y="2009189"/>
            <a:ext cx="2650046" cy="5966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35156" y="5840822"/>
            <a:ext cx="2736304" cy="84828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Коврик «злости», «подушка-подружка», «коробка –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мирилка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87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0" r="16972"/>
          <a:stretch/>
        </p:blipFill>
        <p:spPr>
          <a:xfrm rot="5400000">
            <a:off x="853320" y="-601800"/>
            <a:ext cx="3024334" cy="4227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1" r="18500"/>
          <a:stretch/>
        </p:blipFill>
        <p:spPr>
          <a:xfrm rot="5400000">
            <a:off x="5410223" y="-485414"/>
            <a:ext cx="2746974" cy="3847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0" r="6950"/>
          <a:stretch/>
        </p:blipFill>
        <p:spPr>
          <a:xfrm rot="5400000">
            <a:off x="813623" y="3156964"/>
            <a:ext cx="3196274" cy="4227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r="20600"/>
          <a:stretch/>
        </p:blipFill>
        <p:spPr>
          <a:xfrm rot="5400000">
            <a:off x="4794556" y="2595766"/>
            <a:ext cx="3834293" cy="4279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89296" y="3024334"/>
            <a:ext cx="4644928" cy="6484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Д.И «Угадай эмоцию», «Собери эмоцию»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495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0" r="9701"/>
          <a:stretch/>
        </p:blipFill>
        <p:spPr>
          <a:xfrm rot="5400000">
            <a:off x="692401" y="-612631"/>
            <a:ext cx="3587153" cy="4927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8" t="4801" r="28603" b="4200"/>
          <a:stretch/>
        </p:blipFill>
        <p:spPr>
          <a:xfrm rot="5400000">
            <a:off x="4640020" y="2644804"/>
            <a:ext cx="3375044" cy="4985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788024" y="57530"/>
            <a:ext cx="2570584" cy="6263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группы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78841" y="4957790"/>
            <a:ext cx="2066528" cy="554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группы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184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7"/>
          <a:stretch/>
        </p:blipFill>
        <p:spPr>
          <a:xfrm rot="5400000">
            <a:off x="-402130" y="1468595"/>
            <a:ext cx="5805264" cy="4209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5805264"/>
            <a:ext cx="1706488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уединения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86654"/>
            <a:ext cx="4573016" cy="6816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гендерных и гражданских чувств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6328" t="4630" r="4343" b="4630"/>
          <a:stretch/>
        </p:blipFill>
        <p:spPr>
          <a:xfrm>
            <a:off x="5148064" y="1412776"/>
            <a:ext cx="3459429" cy="4612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0967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739" t="6647" r="4875" b="9169"/>
          <a:stretch/>
        </p:blipFill>
        <p:spPr>
          <a:xfrm>
            <a:off x="5155379" y="3789040"/>
            <a:ext cx="3970428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5524" t="9069" r="3875" b="6146"/>
          <a:stretch/>
        </p:blipFill>
        <p:spPr>
          <a:xfrm>
            <a:off x="4699425" y="389755"/>
            <a:ext cx="4290684" cy="2262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00173" y="389755"/>
            <a:ext cx="4083795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Коллекции «Я – мальчик», «Я – девочка»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99425" y="2924944"/>
            <a:ext cx="4197570" cy="6162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Персональные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коллекции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1" t="5497" r="15657"/>
          <a:stretch/>
        </p:blipFill>
        <p:spPr>
          <a:xfrm rot="5400000">
            <a:off x="225473" y="1674761"/>
            <a:ext cx="4104456" cy="4012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28991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1209</TotalTime>
  <Words>450</Words>
  <Application>Microsoft Office PowerPoint</Application>
  <PresentationFormat>Экран (4:3)</PresentationFormat>
  <Paragraphs>66</Paragraphs>
  <Slides>24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Monotype Corsiva</vt:lpstr>
      <vt:lpstr>Times New Roman</vt:lpstr>
      <vt:lpstr>Тема Office</vt:lpstr>
      <vt:lpstr>Презентация PowerPoint</vt:lpstr>
      <vt:lpstr>Актуальность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</dc:creator>
  <cp:lastModifiedBy>Группа4</cp:lastModifiedBy>
  <cp:revision>71</cp:revision>
  <dcterms:created xsi:type="dcterms:W3CDTF">2016-10-26T01:57:37Z</dcterms:created>
  <dcterms:modified xsi:type="dcterms:W3CDTF">2022-03-23T10:30:42Z</dcterms:modified>
</cp:coreProperties>
</file>