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3"/>
  </p:notesMasterIdLst>
  <p:sldIdLst>
    <p:sldId id="257" r:id="rId2"/>
    <p:sldId id="260" r:id="rId3"/>
    <p:sldId id="319" r:id="rId4"/>
    <p:sldId id="262" r:id="rId5"/>
    <p:sldId id="325" r:id="rId6"/>
    <p:sldId id="338" r:id="rId7"/>
    <p:sldId id="339" r:id="rId8"/>
    <p:sldId id="330" r:id="rId9"/>
    <p:sldId id="334" r:id="rId10"/>
    <p:sldId id="335" r:id="rId11"/>
    <p:sldId id="343" r:id="rId12"/>
    <p:sldId id="344" r:id="rId13"/>
    <p:sldId id="345" r:id="rId14"/>
    <p:sldId id="337" r:id="rId15"/>
    <p:sldId id="340" r:id="rId16"/>
    <p:sldId id="341" r:id="rId17"/>
    <p:sldId id="324" r:id="rId18"/>
    <p:sldId id="342" r:id="rId19"/>
    <p:sldId id="347" r:id="rId20"/>
    <p:sldId id="346" r:id="rId21"/>
    <p:sldId id="29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E57808-FFEA-4E39-B979-06BD2D8A84A7}" v="1836" dt="2022-05-18T16:09:16.895"/>
    <p1510:client id="{724E5555-32D3-454B-8A3C-F48F2B45D9B0}" v="693" dt="2022-05-19T05:38:24.475"/>
    <p1510:client id="{D9BAED4A-D938-4DEF-B3C0-C2176B51F037}" v="1114" dt="2022-05-18T18:05:10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0" autoAdjust="0"/>
  </p:normalViewPr>
  <p:slideViewPr>
    <p:cSldViewPr>
      <p:cViewPr varScale="1">
        <p:scale>
          <a:sx n="40" d="100"/>
          <a:sy n="40" d="100"/>
        </p:scale>
        <p:origin x="84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C175A-E962-4CCE-9A9B-1F76125F854D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59009-2A32-4B99-A81E-DEFF36CEC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7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1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9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7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0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7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87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48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08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3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3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3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2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8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1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8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08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024304" y="332656"/>
            <a:ext cx="8215370" cy="597666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/>
                <a:cs typeface="Times New Roman"/>
              </a:rPr>
              <a:t>Компьютерная презентация </a:t>
            </a:r>
            <a:b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/>
                <a:cs typeface="Times New Roman"/>
              </a:rPr>
              <a:t>плана самообразования</a:t>
            </a:r>
            <a:endParaRPr lang="ru-RU" sz="2400" b="1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воспитателя</a:t>
            </a:r>
            <a: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/>
                <a:cs typeface="Times New Roman"/>
              </a:rPr>
              <a:t> МБДОУ «Детский сад № 38» Цветковой Марии Сергеевны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 «Развитие связной речи детей младшего дошкольного возраста.»</a:t>
            </a:r>
            <a:endParaRPr lang="ru-RU" sz="24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83E0A0-23AC-4C43-8723-54948740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2933" y="4534958"/>
            <a:ext cx="10127192" cy="92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Деятельностный аспект личного вклада педагога в развитие образования 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059CFD27-B0E1-430C-BBE2-B052F7621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924" y="614085"/>
            <a:ext cx="10360152" cy="3794760"/>
          </a:xfrm>
          <a:prstGeom prst="roundRect">
            <a:avLst>
              <a:gd name="adj" fmla="val 5319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человек, мужчина, внутренний&#10;&#10;Автоматически созданное описание"/>
          <p:cNvPicPr/>
          <p:nvPr/>
        </p:nvPicPr>
        <p:blipFill rotWithShape="1">
          <a:blip r:embed="rId4"/>
          <a:srcRect l="15417" r="15421" b="4"/>
          <a:stretch/>
        </p:blipFill>
        <p:spPr bwMode="auto">
          <a:xfrm>
            <a:off x="922868" y="645517"/>
            <a:ext cx="3447287" cy="3738166"/>
          </a:xfrm>
          <a:custGeom>
            <a:avLst/>
            <a:gdLst/>
            <a:ahLst/>
            <a:cxnLst/>
            <a:rect l="l" t="t" r="r" b="b"/>
            <a:pathLst>
              <a:path w="3447287" h="3738166">
                <a:moveTo>
                  <a:pt x="163732" y="0"/>
                </a:moveTo>
                <a:lnTo>
                  <a:pt x="3447287" y="0"/>
                </a:lnTo>
                <a:lnTo>
                  <a:pt x="3447287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Изображение выглядит как текст, человек, мужчина&#10;&#10;Автоматически созданное описание"/>
          <p:cNvPicPr/>
          <p:nvPr/>
        </p:nvPicPr>
        <p:blipFill rotWithShape="1">
          <a:blip r:embed="rId5"/>
          <a:srcRect l="14778" r="16016" b="4"/>
          <a:stretch/>
        </p:blipFill>
        <p:spPr bwMode="auto">
          <a:xfrm>
            <a:off x="4370156" y="645517"/>
            <a:ext cx="3449489" cy="3738166"/>
          </a:xfrm>
          <a:custGeom>
            <a:avLst/>
            <a:gdLst/>
            <a:ahLst/>
            <a:cxnLst/>
            <a:rect l="l" t="t" r="r" b="b"/>
            <a:pathLst>
              <a:path w="3449489" h="3738166">
                <a:moveTo>
                  <a:pt x="0" y="0"/>
                </a:moveTo>
                <a:lnTo>
                  <a:pt x="3449489" y="0"/>
                </a:lnTo>
                <a:lnTo>
                  <a:pt x="3449489" y="3738166"/>
                </a:ln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A37B9D-30F7-4E87-AA3C-E6D3A0AC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70903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" name="Рисунок 5" descr="Изображение выглядит как текст, человек, внутренний&#10;&#10;Автоматически созданное описание"/>
          <p:cNvPicPr/>
          <p:nvPr/>
        </p:nvPicPr>
        <p:blipFill rotWithShape="1">
          <a:blip r:embed="rId6"/>
          <a:srcRect t="2665" r="-3" b="16057"/>
          <a:stretch/>
        </p:blipFill>
        <p:spPr bwMode="auto">
          <a:xfrm>
            <a:off x="7819643" y="645517"/>
            <a:ext cx="3449490" cy="3738166"/>
          </a:xfrm>
          <a:custGeom>
            <a:avLst/>
            <a:gdLst/>
            <a:ahLst/>
            <a:cxnLst/>
            <a:rect l="l" t="t" r="r" b="b"/>
            <a:pathLst>
              <a:path w="3449490" h="3738166">
                <a:moveTo>
                  <a:pt x="0" y="0"/>
                </a:moveTo>
                <a:lnTo>
                  <a:pt x="3285758" y="0"/>
                </a:lnTo>
                <a:cubicBezTo>
                  <a:pt x="3376185" y="0"/>
                  <a:pt x="3449490" y="73305"/>
                  <a:pt x="3449490" y="163732"/>
                </a:cubicBezTo>
                <a:lnTo>
                  <a:pt x="3449490" y="3574434"/>
                </a:lnTo>
                <a:cubicBezTo>
                  <a:pt x="3449490" y="3664861"/>
                  <a:pt x="3376185" y="3738166"/>
                  <a:pt x="3285758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83EA55-5DAE-4564-B9BE-4746ECC92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19643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357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9865F3-E7DF-4981-A87F-1A5A7971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5ABC9-E8A9-4FD5-342D-C040716E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0288"/>
            <a:ext cx="4785744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Деятельностный аспект личного вклада педагога в развитие образования</a:t>
            </a:r>
          </a:p>
        </p:txBody>
      </p:sp>
      <p:pic>
        <p:nvPicPr>
          <p:cNvPr id="8" name="Рисунок 8" descr="Изображение выглядит как человек, стол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E38991CC-1905-B710-75A9-52590FA2F7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5800" y="2889841"/>
            <a:ext cx="4785744" cy="2153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5" descr="Изображение выглядит как человек, стол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ACB14158-2D14-9A05-86F3-C2A5B5DBF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152"/>
          <a:stretch/>
        </p:blipFill>
        <p:spPr>
          <a:xfrm>
            <a:off x="6906473" y="1030289"/>
            <a:ext cx="1058054" cy="1830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6" descr="Изображение выглядит как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12C43361-1376-3B1F-7E7D-43FFE25E2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749" y="1348753"/>
            <a:ext cx="2652127" cy="1193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7" descr="Изображение выглядит как текст, человек, девочк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5E436A72-388A-3DD1-4B07-8695BB4EB7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6109436" y="3194972"/>
            <a:ext cx="5477363" cy="246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4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1">
            <a:extLst>
              <a:ext uri="{FF2B5EF4-FFF2-40B4-BE49-F238E27FC236}">
                <a16:creationId xmlns:a16="http://schemas.microsoft.com/office/drawing/2014/main" id="{C3ED72BE-2F78-4DD7-B0A1-DCD0503B1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55639-8800-192F-9933-20618A7A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630" y="1030288"/>
            <a:ext cx="6131596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Деятельностный аспект личного вклада педагога в развитие образования</a:t>
            </a:r>
          </a:p>
        </p:txBody>
      </p:sp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5B0B8618-7524-412F-8712-26F23691D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661" y="639097"/>
            <a:ext cx="3398290" cy="5575438"/>
          </a:xfrm>
          <a:prstGeom prst="roundRect">
            <a:avLst>
              <a:gd name="adj" fmla="val 5442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человек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AF64068F-6C9F-ECFD-1973-6C91B9A421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47061" y="640714"/>
            <a:ext cx="1555919" cy="2775133"/>
          </a:xfrm>
          <a:prstGeom prst="roundRect">
            <a:avLst>
              <a:gd name="adj" fmla="val 5170"/>
            </a:avLst>
          </a:pr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5" descr="Изображение выглядит как человек, внутренн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6D6B0778-D6BD-D8B1-AAFE-654846126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424" y="3437786"/>
            <a:ext cx="1648282" cy="2786679"/>
          </a:xfrm>
          <a:prstGeom prst="roundRect">
            <a:avLst>
              <a:gd name="adj" fmla="val 5170"/>
            </a:avLst>
          </a:pr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41E6889-0C23-5A28-EFBC-DAABB3EC5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5630" y="2142067"/>
            <a:ext cx="6131596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5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1E24-B53B-B447-F94B-B49B1BEB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/>
                <a:cs typeface="Times New Roman"/>
              </a:rPr>
              <a:t>Деятельностный аспект личного вклада педагога в развитие образования</a:t>
            </a:r>
            <a:endParaRPr lang="ru-RU" dirty="0"/>
          </a:p>
        </p:txBody>
      </p:sp>
      <p:pic>
        <p:nvPicPr>
          <p:cNvPr id="5" name="Рисунок 5" descr="Изображение выглядит как человек, стол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3E09CEE-497D-9F2A-984F-952850DAFC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2414" y="2142067"/>
            <a:ext cx="1642110" cy="3649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6" descr="Изображение выглядит как человек, стол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5125F25-9829-3E8A-085B-80F8168591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98506" y="2142067"/>
            <a:ext cx="1642110" cy="3649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9548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7528" y="191210"/>
            <a:ext cx="8712968" cy="7175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Деятельностный аспект личного вклада педагога в развитие образования 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Изображение выглядит как человек, внутренний, стол, п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/>
          <a:srcRect t="20000" b="20000"/>
          <a:stretch>
            <a:fillRect/>
          </a:stretch>
        </p:blipFill>
        <p:spPr bwMode="auto">
          <a:xfrm>
            <a:off x="1899056" y="980729"/>
            <a:ext cx="2180720" cy="2907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Изображение выглядит как пол, внутренний, человек&#10;&#10;Автоматически созданное описание"/>
          <p:cNvPicPr/>
          <p:nvPr/>
        </p:nvPicPr>
        <p:blipFill rotWithShape="1">
          <a:blip r:embed="rId3"/>
          <a:srcRect t="22326" b="22326"/>
          <a:stretch/>
        </p:blipFill>
        <p:spPr bwMode="auto">
          <a:xfrm>
            <a:off x="4583832" y="1123583"/>
            <a:ext cx="2247900" cy="276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 descr="Изображение выглядит как человек, ребенок, мальчик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136" y="4510536"/>
            <a:ext cx="3892832" cy="1860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Изображение выглядит как человек, стол, внутренний, пол&#10;&#10;Автоматически созданное описание"/>
          <p:cNvPicPr/>
          <p:nvPr/>
        </p:nvPicPr>
        <p:blipFill rotWithShape="1">
          <a:blip r:embed="rId5"/>
          <a:srcRect l="20522" r="20522"/>
          <a:stretch/>
        </p:blipFill>
        <p:spPr bwMode="auto">
          <a:xfrm>
            <a:off x="7251720" y="1197884"/>
            <a:ext cx="3240360" cy="2473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Изображение выглядит как внутренний, человек, пол, сидит&#10;&#10;Автоматически созданное описание"/>
          <p:cNvPicPr/>
          <p:nvPr/>
        </p:nvPicPr>
        <p:blipFill rotWithShape="1">
          <a:blip r:embed="rId6"/>
          <a:srcRect l="15616" r="15616"/>
          <a:stretch/>
        </p:blipFill>
        <p:spPr bwMode="auto">
          <a:xfrm>
            <a:off x="6219657" y="4128848"/>
            <a:ext cx="3816424" cy="249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406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9865F3-E7DF-4981-A87F-1A5A7971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B3701-F5AF-4A27-2FDD-BE0E7979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0288"/>
            <a:ext cx="4785744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/>
              <a:t>Деятельностный аспект личного вклада педагога в развитие образования.</a:t>
            </a:r>
            <a:endParaRPr lang="en-US" sz="2000"/>
          </a:p>
        </p:txBody>
      </p:sp>
      <p:pic>
        <p:nvPicPr>
          <p:cNvPr id="8" name="Рисунок 8" descr="Изображение выглядит как человек, ребенок, молодо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9577EC2E-DEDD-2EB8-3826-30E3A9687D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57617" y="2142067"/>
            <a:ext cx="1642110" cy="3649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6" descr="Изображение выглядит как человек, стол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B80902FB-FC00-2A54-DCBF-D93597497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23664" y="1030289"/>
            <a:ext cx="823673" cy="1830386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7" descr="Изображение выглядит как человек, стол, внутренни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511B1ABC-41E8-D683-55F1-BD1ED0EE8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976" y="1030289"/>
            <a:ext cx="823673" cy="1830386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5" descr="Изображение выглядит как человек, ребенок, внутренни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D5A18639-ADD0-3232-D9EF-C746EF341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436" y="3194972"/>
            <a:ext cx="5477363" cy="2464813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97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96317-8FEE-3B39-AA6A-4397E90B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46" y="1030288"/>
            <a:ext cx="4812897" cy="1035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b="1">
                <a:latin typeface="Times New Roman"/>
                <a:cs typeface="Times New Roman"/>
              </a:rPr>
              <a:t>Деятельностный аспект личного вклада педагога в развитие образования.</a:t>
            </a:r>
            <a:endParaRPr lang="ru-RU" sz="2000"/>
          </a:p>
        </p:txBody>
      </p:sp>
      <p:pic>
        <p:nvPicPr>
          <p:cNvPr id="12" name="Рисунок 12" descr="Изображение выглядит как человек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1DE0436-120D-05E5-81D7-024C02AC2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846" y="2883732"/>
            <a:ext cx="4812897" cy="2165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ounded Rectangle 24">
            <a:extLst>
              <a:ext uri="{FF2B5EF4-FFF2-40B4-BE49-F238E27FC236}">
                <a16:creationId xmlns:a16="http://schemas.microsoft.com/office/drawing/2014/main" id="{0BC0152F-C979-4D47-A2BE-DB351CFFA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6201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347BC31-4CF7-2F4C-9088-456CE3F82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186" y="734415"/>
            <a:ext cx="1118358" cy="248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58EC500E-DAEE-446A-8A23-299487467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6201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ол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79503818-1A16-FC19-B180-5FB9BBE6F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119" y="734415"/>
            <a:ext cx="1118358" cy="248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622FDAFD-6D3F-42B0-8715-709BD14C9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35157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10" descr="Изображение выглядит как человек, стол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C324DA2-7597-C1F4-DD90-E827E0D5C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876" y="4332865"/>
            <a:ext cx="2398979" cy="107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5E890CAE-EFF1-4131-83CD-4A9247D8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35157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человек, внутренний, маленький, пластмассовый&#10;&#10;Автоматически созданное описание">
            <a:extLst>
              <a:ext uri="{FF2B5EF4-FFF2-40B4-BE49-F238E27FC236}">
                <a16:creationId xmlns:a16="http://schemas.microsoft.com/office/drawing/2014/main" id="{474B4C4D-D60D-6183-DCC0-DE048E947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809" y="4332865"/>
            <a:ext cx="2398979" cy="107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757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59865F3-E7DF-4981-A87F-1A5A7971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F34BC-6614-DAED-5E9B-88CDF7D9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835" y="1030288"/>
            <a:ext cx="3263390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/>
              <a:t>Деятельностный аспект личного вклада педагога в развитие образования.</a:t>
            </a:r>
            <a:br>
              <a:rPr lang="en-US" sz="1400"/>
            </a:br>
            <a:r>
              <a:rPr lang="en-US" sz="1400"/>
              <a:t>               3 этап. Заключительный</a:t>
            </a:r>
          </a:p>
        </p:txBody>
      </p:sp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86FD5145-ECC0-491D-A5BC-D31F54E6B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211" y="620116"/>
            <a:ext cx="2395526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3" descr="Изображение выглядит как человек, стол, мальчи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1CD517CC-896C-7CCF-C300-7668108E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5" y="1490362"/>
            <a:ext cx="2162991" cy="97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Rounded Rectangle 16">
            <a:extLst>
              <a:ext uri="{FF2B5EF4-FFF2-40B4-BE49-F238E27FC236}">
                <a16:creationId xmlns:a16="http://schemas.microsoft.com/office/drawing/2014/main" id="{130F4120-8463-4AA1-A60F-13DAD292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633" y="3515716"/>
            <a:ext cx="2395527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2" descr="Изображение выглядит как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BD775B06-A814-F143-AB4C-87C155E2C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298039" y="3630015"/>
            <a:ext cx="1118358" cy="248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Rounded Rectangle 18">
            <a:extLst>
              <a:ext uri="{FF2B5EF4-FFF2-40B4-BE49-F238E27FC236}">
                <a16:creationId xmlns:a16="http://schemas.microsoft.com/office/drawing/2014/main" id="{B1461D2C-0D6D-418F-AF6B-9D30AAF53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3360" y="620116"/>
            <a:ext cx="3687455" cy="56072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1" descr="Изображение выглядит как человек, ребенок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AF41453-01D8-CCE5-1F27-3C83D3EF9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485" y="734415"/>
            <a:ext cx="2421378" cy="5380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525020C-6434-36CD-0526-8A9BD67D8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3835" y="2142067"/>
            <a:ext cx="3263390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9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11E6139-248B-476F-BE9E-114088740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AEF9A-9680-5AC3-F237-09DF86D7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46" y="1030288"/>
            <a:ext cx="4812897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Деятельностный аспект личного вклада педагога в развитие образования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2E3E4FE7-CA0F-4275-05C4-A42833B55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846" y="2142067"/>
            <a:ext cx="4812897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40" name="Rounded Rectangle 24">
            <a:extLst>
              <a:ext uri="{FF2B5EF4-FFF2-40B4-BE49-F238E27FC236}">
                <a16:creationId xmlns:a16="http://schemas.microsoft.com/office/drawing/2014/main" id="{0BC0152F-C979-4D47-A2BE-DB351CFFA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6201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844ACC9-DF05-21DF-F7E3-71AE8F0F4F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849186" y="734415"/>
            <a:ext cx="1118358" cy="248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Rounded Rectangle 26">
            <a:extLst>
              <a:ext uri="{FF2B5EF4-FFF2-40B4-BE49-F238E27FC236}">
                <a16:creationId xmlns:a16="http://schemas.microsoft.com/office/drawing/2014/main" id="{58EC500E-DAEE-446A-8A23-299487467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6201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текст,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9DF60C3-855C-A7F1-4096-0A39B5CB6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119" y="734415"/>
            <a:ext cx="1118358" cy="248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Rounded Rectangle 20">
            <a:extLst>
              <a:ext uri="{FF2B5EF4-FFF2-40B4-BE49-F238E27FC236}">
                <a16:creationId xmlns:a16="http://schemas.microsoft.com/office/drawing/2014/main" id="{622FDAFD-6D3F-42B0-8715-709BD14C9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35157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утренний, пол, семья&#10;&#10;Автоматически созданное описание">
            <a:extLst>
              <a:ext uri="{FF2B5EF4-FFF2-40B4-BE49-F238E27FC236}">
                <a16:creationId xmlns:a16="http://schemas.microsoft.com/office/drawing/2014/main" id="{B05BF88F-4019-5345-ECB3-13BF77C37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876" y="4332865"/>
            <a:ext cx="2398979" cy="107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6" name="Rounded Rectangle 22">
            <a:extLst>
              <a:ext uri="{FF2B5EF4-FFF2-40B4-BE49-F238E27FC236}">
                <a16:creationId xmlns:a16="http://schemas.microsoft.com/office/drawing/2014/main" id="{5E890CAE-EFF1-4131-83CD-4A9247D8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35157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человек, пол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812D27CC-54C5-0A76-EF0C-95B7C87E2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809" y="4332865"/>
            <a:ext cx="2398979" cy="107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7124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51BA9-A0E8-E442-3C08-E8BD045F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3930"/>
            <a:ext cx="10131425" cy="19419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/>
                <a:cs typeface="Times New Roman"/>
              </a:rPr>
              <a:t>Результативность профессиональной педагогической деятельности и достигнутые эффекты</a:t>
            </a:r>
            <a:endParaRPr lang="ru-RU" sz="2400" dirty="0">
              <a:ea typeface="+mj-lt"/>
              <a:cs typeface="+mj-lt"/>
            </a:endParaRPr>
          </a:p>
          <a:p>
            <a:endParaRPr lang="ru-RU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FC15E4-83E9-A904-9CE3-49889B4F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/>
              <a:buChar char="v"/>
            </a:pPr>
            <a:r>
              <a:rPr lang="ru-RU" sz="2000" dirty="0">
                <a:latin typeface="Times New Roman"/>
                <a:cs typeface="Calibri" panose="020F0502020204030204"/>
              </a:rPr>
              <a:t>Дети научились выражать свои мысли словом, стали озвучивать выполняемые действия (это плавный переход от внутренней речи к внешней);</a:t>
            </a:r>
          </a:p>
          <a:p>
            <a:pPr>
              <a:buClr>
                <a:srgbClr val="FFFFFF"/>
              </a:buClr>
              <a:buFont typeface="Wingdings"/>
              <a:buChar char="v"/>
            </a:pPr>
            <a:r>
              <a:rPr lang="ru-RU" sz="2000" dirty="0">
                <a:latin typeface="Times New Roman"/>
                <a:cs typeface="Calibri" panose="020F0502020204030204"/>
              </a:rPr>
              <a:t>Расширился активный словарь, что можно было наблюдать в самостоятельной речи детей;</a:t>
            </a:r>
          </a:p>
          <a:p>
            <a:pPr>
              <a:buClr>
                <a:srgbClr val="FFFFFF"/>
              </a:buClr>
              <a:buFont typeface="Wingdings"/>
              <a:buChar char="v"/>
            </a:pPr>
            <a:r>
              <a:rPr lang="ru-RU" sz="2000" dirty="0">
                <a:latin typeface="Times New Roman"/>
                <a:cs typeface="Calibri" panose="020F0502020204030204"/>
              </a:rPr>
              <a:t>Дети знают и играют в пальчиковые игры;</a:t>
            </a:r>
          </a:p>
          <a:p>
            <a:pPr>
              <a:buClr>
                <a:srgbClr val="FFFFFF"/>
              </a:buClr>
              <a:buFont typeface="Wingdings"/>
              <a:buChar char="v"/>
            </a:pPr>
            <a:r>
              <a:rPr lang="ru-RU" sz="2000" dirty="0">
                <a:latin typeface="Times New Roman"/>
                <a:cs typeface="Calibri" panose="020F0502020204030204"/>
              </a:rPr>
              <a:t>У детей развиваются память, внимание, мышление;</a:t>
            </a:r>
          </a:p>
          <a:p>
            <a:pPr>
              <a:buClr>
                <a:srgbClr val="FFFFFF"/>
              </a:buClr>
              <a:buFont typeface="Wingdings"/>
              <a:buChar char="v"/>
            </a:pPr>
            <a:r>
              <a:rPr lang="ru-RU" sz="2000" dirty="0">
                <a:latin typeface="Times New Roman"/>
                <a:cs typeface="Calibri" panose="020F0502020204030204"/>
              </a:rPr>
              <a:t>В речи детей появились простые предложения.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ru-RU" sz="2000" dirty="0">
                <a:latin typeface="Times New Roman"/>
                <a:cs typeface="Calibri" panose="020F0502020204030204"/>
              </a:rPr>
              <a:t>Динамика обучения показала, что развитие мелкой моторики, как средства формирования речи детей раннего возраста дает положительный результат.</a:t>
            </a:r>
          </a:p>
          <a:p>
            <a:pPr marL="0" indent="0">
              <a:buNone/>
            </a:pPr>
            <a:r>
              <a:rPr lang="ru-RU" sz="2000" dirty="0">
                <a:latin typeface="Times New Roman"/>
                <a:cs typeface="Calibri" panose="020F0502020204030204"/>
              </a:rPr>
              <a:t>В дальнейшем я планирую продолжать искать новые методические приемы, которые будут способствовать развитию мелкой моторики, общей моторики, и буду формировать интерес к различным видам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78368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F7527-5AC0-479A-B79F-9CF463410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709A45-C6F3-4CEE-AA0F-887FAC5CA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685801" y="533400"/>
            <a:ext cx="10820400" cy="1177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Теоретическое обоснование личного вклада в развитие образования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E963D7-0A73-484A-B8A2-DDBFEA12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1850077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одержимое 2"/>
          <p:cNvSpPr txBox="1">
            <a:spLocks/>
          </p:cNvSpPr>
          <p:nvPr/>
        </p:nvSpPr>
        <p:spPr>
          <a:xfrm>
            <a:off x="685801" y="2243892"/>
            <a:ext cx="10820400" cy="35473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358775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sz="2000"/>
              <a:t>Еще во II веке до нашей эры в Китае было известно о влиянии действий руками на развитие головного мозга человека. Древние китайцы утверждали, что упражнения с участием рук и пальцев гармонизируют тело и разум, положительно влияют на деятельность мозга. На кистях рук расположено множество рефлекторных точек, от которых идут импульсы в центральную нервную систему.</a:t>
            </a:r>
          </a:p>
          <a:p>
            <a:pPr indent="358775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sz="2000" b="1"/>
              <a:t>Бехтерев В. М. </a:t>
            </a:r>
            <a:r>
              <a:rPr lang="en-US" sz="2000"/>
              <a:t>в своих работах доказал, что простые движения рук помогают снять умственную усталость, улучшают произношение многих звуков, развивают речь ребенка. А известный педагог </a:t>
            </a:r>
            <a:r>
              <a:rPr lang="en-US" sz="2000" b="1"/>
              <a:t>Сухомлинский В. А. </a:t>
            </a:r>
            <a:r>
              <a:rPr lang="en-US" sz="2000"/>
              <a:t>писал, что истоки способностей и дарования детей - на кончиках их пальцев. Чем активнее и точнее движения пальцев у маленького ребенка, тем быстрее он начинает говорить.</a:t>
            </a:r>
          </a:p>
          <a:p>
            <a:pPr marL="0" marR="0" lvl="0" indent="358775" defTabSz="457200" fontAlgn="auto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lang="en-US" sz="2000"/>
          </a:p>
          <a:p>
            <a:pPr marL="0" marR="0" lvl="0" indent="358775" defTabSz="457200" fontAlgn="auto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lang="en-US" sz="2000"/>
          </a:p>
          <a:p>
            <a:pPr indent="358775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endParaRPr lang="en-US"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39BF8-D976-2F7E-0C50-4EF2D60B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/>
                <a:cs typeface="Times New Roman"/>
              </a:rPr>
              <a:t>Список Литературы: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366A21-D5FA-A168-5CCB-57414544A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1. </a:t>
            </a:r>
            <a:r>
              <a:rPr lang="ru-RU" dirty="0" err="1">
                <a:cs typeface="Calibri" panose="020F0502020204030204"/>
              </a:rPr>
              <a:t>Бардышева</a:t>
            </a:r>
            <a:r>
              <a:rPr lang="ru-RU" dirty="0">
                <a:cs typeface="Calibri" panose="020F0502020204030204"/>
              </a:rPr>
              <a:t> Т. Ю. "Разговорчивые пальчики" М-Карапуз 2007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2. </a:t>
            </a:r>
            <a:r>
              <a:rPr lang="ru-RU" dirty="0" err="1">
                <a:cs typeface="Calibri" panose="020F0502020204030204"/>
              </a:rPr>
              <a:t>Янушко</a:t>
            </a:r>
            <a:r>
              <a:rPr lang="ru-RU" dirty="0">
                <a:cs typeface="Calibri" panose="020F0502020204030204"/>
              </a:rPr>
              <a:t> Е. А. "Развитие мелкой моторики рук у детей раннего возраста (2-4)"; Методическое пособие для воспитателей и родителей.-М; </a:t>
            </a:r>
            <a:r>
              <a:rPr lang="ru-RU" dirty="0" err="1">
                <a:cs typeface="Calibri" panose="020F0502020204030204"/>
              </a:rPr>
              <a:t>Мозайка</a:t>
            </a:r>
            <a:r>
              <a:rPr lang="ru-RU" dirty="0">
                <a:cs typeface="Calibri" panose="020F0502020204030204"/>
              </a:rPr>
              <a:t>- Синтез 2010.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3. М.М. Кольцова "Развитие мелкой моторики".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4. В.В. </a:t>
            </a:r>
            <a:r>
              <a:rPr lang="ru-RU" dirty="0" err="1">
                <a:cs typeface="Calibri" panose="020F0502020204030204"/>
              </a:rPr>
              <a:t>Гербова</a:t>
            </a:r>
            <a:r>
              <a:rPr lang="ru-RU" dirty="0">
                <a:cs typeface="Calibri" panose="020F0502020204030204"/>
              </a:rPr>
              <a:t> "Развитие речи в детском саду" вторая младшая группа.- Москва, Мозаика- Синтез 2014.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5. Тимофеева Е. Ю, Чернова Е. И. "Пальчиковые шаги, упражнение на развитие мелкой моторики".- СПб: Корона- Век 2007.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6. Интернет ресурсы.</a:t>
            </a:r>
          </a:p>
        </p:txBody>
      </p:sp>
    </p:spTree>
    <p:extLst>
      <p:ext uri="{BB962C8B-B14F-4D97-AF65-F5344CB8AC3E}">
        <p14:creationId xmlns:p14="http://schemas.microsoft.com/office/powerpoint/2010/main" val="2090412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7528" y="764705"/>
            <a:ext cx="8352928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br>
              <a:rPr lang="ru-RU" sz="2000" dirty="0"/>
            </a:br>
            <a:endParaRPr lang="ru-RU" sz="2000" dirty="0"/>
          </a:p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МБДОУ «Детский сад № 38»</a:t>
            </a:r>
          </a:p>
          <a:p>
            <a:pPr algn="ctr"/>
            <a:r>
              <a:rPr lang="en-US" sz="2000" b="1" i="1" dirty="0">
                <a:latin typeface="Times New Roman"/>
                <a:cs typeface="Times New Roman"/>
              </a:rPr>
              <a:t>e</a:t>
            </a:r>
            <a:r>
              <a:rPr lang="ru-RU" sz="2000" b="1" i="1" dirty="0">
                <a:latin typeface="Times New Roman"/>
                <a:cs typeface="Times New Roman"/>
              </a:rPr>
              <a:t>- </a:t>
            </a:r>
            <a:r>
              <a:rPr lang="en-US" sz="2000" b="1" i="1" dirty="0">
                <a:latin typeface="Times New Roman"/>
                <a:cs typeface="Times New Roman"/>
              </a:rPr>
              <a:t>mail:mariua_1992@mail.ru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>
                <a:latin typeface="Times New Roman"/>
                <a:cs typeface="Times New Roman"/>
              </a:rPr>
              <a:t>Цветкова Мария Сергеевна</a:t>
            </a:r>
          </a:p>
          <a:p>
            <a:pPr algn="ctr">
              <a:buNone/>
            </a:pP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8( 83144)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5-21-15</a:t>
            </a:r>
          </a:p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Лукино                         </a:t>
            </a:r>
          </a:p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Нижегородская область</a:t>
            </a:r>
          </a:p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2022 г.</a:t>
            </a:r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A17F7527-5AC0-479A-B79F-9CF463410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85799" y="1150076"/>
            <a:ext cx="3659389" cy="4557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Bef>
                <a:spcPct val="0"/>
              </a:spcBef>
              <a:spcAft>
                <a:spcPts val="600"/>
              </a:spcAft>
            </a:pPr>
            <a:r>
              <a:rPr lang="en-US" sz="3600" b="1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Цель и задачи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C20108-EE4B-4498-899E-0B7CB6F24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658" y="1150076"/>
            <a:ext cx="6517543" cy="4557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en-US" altLang="ru-RU" sz="1300" b="1" cap="none"/>
              <a:t>Цель:</a:t>
            </a:r>
            <a:r>
              <a:rPr lang="en-US" sz="1300" b="1" cap="none"/>
              <a:t> </a:t>
            </a:r>
            <a:endParaRPr lang="en-US" sz="1300" cap="none"/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Развитие мелкой моторики и координации движений рук у детей младшего дошкольного возраста через различные виды деятельности. Создать условия для развития мелкой моторики пальцев рук детей младшего дошкольного возраста.</a:t>
            </a:r>
          </a:p>
          <a:p>
            <a:pPr lvl="0" algn="l">
              <a:lnSpc>
                <a:spcPct val="90000"/>
              </a:lnSpc>
              <a:buFont typeface="Arial"/>
              <a:buChar char="•"/>
            </a:pPr>
            <a:endParaRPr lang="en-US" sz="1300" b="1" cap="none"/>
          </a:p>
          <a:p>
            <a:pPr lvl="0" algn="l">
              <a:lnSpc>
                <a:spcPct val="90000"/>
              </a:lnSpc>
              <a:buFont typeface="Arial"/>
              <a:buChar char="•"/>
            </a:pPr>
            <a:r>
              <a:rPr lang="en-US" sz="1300" b="1" cap="none"/>
              <a:t>Задачи: 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Изучить научную, методическую и художественную литературу по данному вопросу, интернет-ресурс.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Выявить уровень развития мелкой моторики, речевого развития и функций детей.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Улучшить мелкую моторику, координацию движений кистей, пальцев рук у детей младшего дошкольного возраста.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Способствовать расширению словарного запаса и совершенствования речи посредствам пальчиковых игр, шнуровок, мозаики и т.д.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Использование нестандартных техник рисования; лепку из пластилина.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Развивать внимание, творческие способности и воображение.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300" cap="none"/>
              <a:t>Совершенствовать развивающую предметно пространственную среду группы.</a:t>
            </a:r>
          </a:p>
        </p:txBody>
      </p:sp>
    </p:spTree>
    <p:extLst>
      <p:ext uri="{BB962C8B-B14F-4D97-AF65-F5344CB8AC3E}">
        <p14:creationId xmlns:p14="http://schemas.microsoft.com/office/powerpoint/2010/main" val="1207057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728" y="142852"/>
            <a:ext cx="6572296" cy="571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Ведущая педагогическая идея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809720" y="1628800"/>
            <a:ext cx="8429684" cy="345935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Ведущая педагогическая идея работы состоит в развитие мелкой моторики, учитывая возрастные особенности детей, способствует формированию интеллектуальных способностей, положительно влияет на речевые зоны коры головного мозга, а самое главное способствует сохранению физического и психического здоровья ребенка.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887B6CC8-3E14-493D-A78F-075CD2E8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59709" y="4050264"/>
            <a:ext cx="5700416" cy="1412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Деятельностный аспект личного вклада педагога в развитие образования </a:t>
            </a:r>
          </a:p>
          <a:p>
            <a:pPr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1 этап. Подготовительный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B9053A5-C1DA-43AF-A312-5F5C1DAB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4394" y="-307365"/>
            <a:ext cx="3985781" cy="2941419"/>
            <a:chOff x="1304394" y="-307365"/>
            <a:chExt cx="3985781" cy="2941419"/>
          </a:xfrm>
        </p:grpSpPr>
        <p:sp>
          <p:nvSpPr>
            <p:cNvPr id="76" name="Freeform 394">
              <a:extLst>
                <a:ext uri="{FF2B5EF4-FFF2-40B4-BE49-F238E27FC236}">
                  <a16:creationId xmlns:a16="http://schemas.microsoft.com/office/drawing/2014/main" id="{2A0CC989-DFC3-4120-AFB4-47E5A6FE0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E1E7ACE-73DD-437A-B1B9-291571D4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2F3C24E-E517-4A7A-B946-8A5893D720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3CACF15-03C2-4A10-A07D-ABA9804847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B3D3B9F-C17A-4424-8F4F-0D8128B88A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03EE5F7-AA63-400B-BF1D-6D763D408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226D913-A568-423C-9499-ECC87BC895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C220C04-727D-4794-A57C-1A02B77C4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DAB2E54-F0AF-45DC-992F-A3A1C8BB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3D945E3-A15D-47A3-8EB6-23B439070F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D8F960F-CA24-4FFD-8D5F-355DD989C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C87B8F8-7714-49F1-93DC-130BEC71E7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D67A59B-052A-487A-9D50-6D8BD07598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25237AD-EE94-4DA6-AA47-79ECFB8675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0A8D01E-FED0-4A7E-B9BF-CAB0E02A84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90B38C4-8550-4459-92B4-3F73A30960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79599C3-2D1E-441E-81AF-6147A4988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839B6C0-4DE1-4102-95BF-C796C35C5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AD9ED80-EDCC-46F5-A2E6-5FE76FE9E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8C517BD-914B-4685-A0BF-73DB82373F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AFC32E4-F706-4A25-A8B2-5B83451FB6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86A6989-5B39-4F61-A22A-0F3E18C02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C0FC5A6-81D9-4E23-A170-54128F2B9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36ED7D3-D2B7-43AE-8CFF-7FABD5E7C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10C7308-848B-4586-A47D-2670696FDB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E3D5DEF-B487-403F-966B-AEF0B268F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4113111-ED4B-4F56-B101-55723658C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14F2BC75-FBDA-41B3-88C7-38E349F3A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B796E118-206D-4780-A364-A567349C8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54FE736-4FCC-4ECF-BA0E-BB352552A6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9BF328C5-029B-4C2D-B8A7-2E12B00952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B2667C-4A1F-4D93-8471-F9B6C49DB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D892A37-0031-41EC-94AC-0F499D4CE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416443D-3FE2-4387-9267-CAB11059A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7847495-6164-4A90-BAA1-FC752DA3A8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58B2C55-08C5-4987-A0EC-B17DD8D047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2635E9-6648-4D84-ADBD-C1881C69EC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772D126-7F6C-4947-A033-C96DF0537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04CFAF6-6835-44A6-8504-561175532C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105136E-E301-4BF0-BDA5-891713E36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F65EE3C-4335-4221-A569-2F9A7AA2D7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8516B9D-4E9C-4A04-9FB4-E3B57BA5EF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54928F0-8129-447E-ABFB-3E891F69B8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8BA1DE1-6FF3-43E8-AD4A-EB44E23D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1142EBA-47A0-42D9-A24B-8F04079D01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023088E-26B3-4FB7-9D15-8AFB401535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1363D83-EAF2-4BA0-95EA-C6D676AA5B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B66EEA4-4EEB-4A34-9DF8-780F78DEFC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5B249484-2341-40AC-96B5-C031EDD3F4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89A6CEF-D3E1-4E38-AE33-A21E6E1B6D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F1C1CC1-1EBE-4126-984A-708939C89F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8F59B6BE-F973-49F1-A6DA-E9BD81EB4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45B92BF-D0A1-4561-BC20-3533CCF5FB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42098408-BCA5-4DE8-9836-AA0B3502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186A780-40EF-4806-8639-0FAB038C4E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BB3C9596-8E09-498C-8BE4-BB66CEB053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3545CC44-A235-4A85-A473-552E5CA51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7A2C6046-CD14-4746-B562-48EE184B0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60E086A-CD4D-4062-B46E-3D243C84C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79F9459-1E54-4B9E-A483-B2BA2CCDC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8115189-4C24-4720-B50C-83CC496ADB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95F876D-3470-404F-9243-5EC40DFE8F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FE1A81A-6E19-4769-A769-752E316AF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91CBFA3-B405-4674-8898-BB7C54B63D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0F675CC-B913-4DEB-89A9-BB0DE35FCF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E0D60A8-7DFE-482F-B4FC-07C02BBFA5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90F0997A-644B-4DC0-BE1B-4A47AB1F1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EADD15C-633F-4017-8B18-EA5D36C2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EFEB1DA1-3A98-4123-8523-28DBC35C41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56453361-9F63-4034-9971-4882158EB9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6B8A1138-4A40-46E4-8CB6-1BEBD017A2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DEE98DD-DA99-4522-A88D-1C08AB35C9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D629849E-30FB-43BD-912C-7AC793D16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ED8DC402-1874-4BAD-B72A-0DB6A46AE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013E2C7D-5231-4247-BEDD-F076294A2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9AA7F7C0-A42C-43A2-80CE-CCB124FDBE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172AB0D0-1FCB-4B76-B7D8-A1971BE7D9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9BFC0FC-BF8E-4AAB-839D-FFE5A542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1778" y="2667453"/>
            <a:ext cx="1070380" cy="4191252"/>
            <a:chOff x="2941778" y="2667453"/>
            <a:chExt cx="1070380" cy="4191252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7AFE548-A1F1-4495-89D5-FAEB1311D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1C8E530-811E-4E01-8969-CA0FB79FF4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869D3136-75DF-4206-956A-279FEC8B1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00B742F-F1D3-4BC5-A650-5E5D110E9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3DACBFE2-32E6-4B31-A0F1-2F73BDBAF8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C7C8B670-C311-4FE2-856E-72FD25F19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E1CB7D5-8CEC-4F16-B833-C8CA3251D6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9BF9A95-2848-4DB1-A322-2DEF7CFFFE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01655FA9-E402-464A-B834-B9BF918F7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CE703E25-BDC3-48A2-8EE7-812AF9B1F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36B8D0C1-3603-4E1A-9587-A083C1A54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358046-E400-48CC-B338-2C390DE39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D1B006D4-89A2-43D7-BFA8-B70AF3F7F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AF535CA-ADAF-4783-98A9-A56188856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079D38BB-8A8D-4DFB-B3D6-8A337A1A91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9E8309B5-4A68-4D6C-B7A2-FFCB3CC75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67719F25-FC3D-4257-A6E0-FA6E53C55F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5CEAD808-5181-499E-8029-9BBD450722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9833C6CB-F586-4534-891C-05E14EC055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322DA61-797B-4FC1-BEAB-AC65AEF1FB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9D1F9FD3-8946-4515-820F-A3FA331D41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4AFE36B-6249-4BEF-9752-AD5BC4BAC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2B85882-3535-490E-9334-89A58D347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F6A8FAD-A040-4657-B3D3-6B1A8C0F9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1BE435CB-92C8-4BE3-B412-F3DFF64B72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BFF76230-D644-4DA5-9E80-F0688CB07E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E6352973-882F-449B-BD82-1653A8542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0C483037-8490-4FC4-909B-B9738D246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72ACA8F8-F236-4D26-ADB0-F61FBD25B0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ADF0B241-ABD7-4949-BBDA-6285680BE0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A5A44A15-EF14-4EC3-99FA-34DFE18C1C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5B7347DD-7F44-492E-BD6E-11F270DBED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C6655349-619F-4EEB-A88A-9E6744196B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8B79D492-0F9F-4299-90D0-B4D21365F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858EC2F2-22B9-4679-A14E-7482E62F54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6" name="Freeform 354">
              <a:extLst>
                <a:ext uri="{FF2B5EF4-FFF2-40B4-BE49-F238E27FC236}">
                  <a16:creationId xmlns:a16="http://schemas.microsoft.com/office/drawing/2014/main" id="{236CFB8A-D5CC-4EC4-B366-BCF49EE08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C733035-E3B0-4503-8AD1-A8AD345C5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109742" y="1091236"/>
            <a:ext cx="2877042" cy="2500298"/>
            <a:chOff x="5281603" y="104899"/>
            <a:chExt cx="6910397" cy="6005491"/>
          </a:xfrm>
        </p:grpSpPr>
        <p:sp>
          <p:nvSpPr>
            <p:cNvPr id="193" name="Freeform 532">
              <a:extLst>
                <a:ext uri="{FF2B5EF4-FFF2-40B4-BE49-F238E27FC236}">
                  <a16:creationId xmlns:a16="http://schemas.microsoft.com/office/drawing/2014/main" id="{060686AE-2604-49AC-96FE-95DE3926C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44D0AC67-8CED-4685-9EA6-D9A292685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B26223F4-4FBD-480E-9C92-291961DB83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DD69673-15CA-42F2-B172-9A6228114A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A1DE507-E255-4901-9A13-225CAC434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01C28D5A-8204-4E22-B598-A50CC9CAB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FCCC9FE2-617B-4AAC-885F-EEA8D05009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38B2AD70-681D-48E1-BFCD-256FD207E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945E4A4A-6520-4ED1-B1F4-92F7A246BB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99C8D953-0679-4FD4-8D8F-CA98E35293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B84BFF03-7516-4075-9220-6B0E6343C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7565D2F6-D8EC-4FBE-A5B3-2CFFD47EF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619CBD6C-F312-4BC7-988D-E668D7A19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68F19D8-6E6A-40CE-ACFE-31AB3D9463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63747A3E-9566-47FC-8467-E6AA95FDCE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98433EB9-4D02-4738-A58D-C9BFD617C1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2DA60593-0FB9-400D-A7E8-950C701363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91357033-493E-4BB5-90CE-50B15B892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89E0C057-1791-4F43-8D83-02D46B6026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60A0B44A-7297-4BAC-A7FC-63DC1E957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EB46B32-3AF2-4CEF-BA6D-2F28AD11B2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32F0294A-F34F-455C-B6F6-9932D1F90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98FC295C-8260-4059-B0A7-3BF90787C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5A927E98-F4E6-41F4-817A-0EB99C875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FB9F5E23-9B1F-45F2-91BC-6156E9D41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1DAFC55F-5F38-4EFF-94AE-D48729ABDE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4F03A776-4194-47B3-8F5D-90D0B4CFD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8B4BBFD3-E7B2-449A-9C0B-A6F4FF8CC2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FB50DFBF-D716-4730-8A6A-46CBA33DD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8BFA276E-82F2-4AB9-881D-FF2FFB3FA4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F4033428-2D66-4162-95BD-2F12AE214E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932FABEB-7D31-4F74-8A8D-611EB31FA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C2A4BEEF-4C3B-48A5-AE18-0657A9C9D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B053EEFA-1D75-42F7-BE4A-1942EABF9F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4A7A9C9C-3652-48C3-991A-5C09CC41B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4EC3A9C0-F263-4B32-A75E-8AF7DF85E9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9B705704-77CA-45BE-9A33-EFC7761F4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B2F85FF6-A2E4-40A6-A585-8E90A1232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3C0D6C1-D5DE-43CC-8E5E-EE2D977B30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EA27F37C-7743-4071-B3A8-FE9891946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E6BE4277-0719-4C3F-AB91-A39219E95A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C598D1FA-AC62-4198-B769-3A0A43C5DA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3FBC6465-F070-4C9C-BD72-70805E96A5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43C0142-FD19-450B-AEDD-1B112CDD4D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4326969B-EEC5-49C7-9B79-C60A74E99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D3FC748A-E18E-48D7-8221-B3C79B7728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743BEB50-3C60-480B-98E6-526D891E13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7A09EFF1-57B2-441C-A65D-F80F91AF85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6E653072-D2CB-44ED-8DAE-A4AAB6220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93439558-D82E-4DA9-BA07-56ECB1671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04E23B3D-96DA-422E-B3B9-5E63CC39A1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D44A63F3-E844-4CA3-96D5-86468D1A0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37C5594-9A47-4042-86ED-4430B0C249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D6C36373-AEC5-42A3-A736-A7DA9522C8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B6F500A8-1222-4633-B864-FE1A46EFB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BDC00E85-B502-4F51-90EF-E127C969E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A4B7F86C-370B-445E-816B-FB7AF98478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AC6C76C6-CADA-4A5B-8B5F-1B329A469C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AB58DBA9-FB9A-4144-BEB9-F6DDADF226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A979C210-280E-4C43-A203-05A4CC434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BC350E9D-801B-44C8-83BB-DDF0A2CC69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17AC5A19-E4BA-448B-85AB-9659A61669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89B4562-E063-419D-A8B1-B5F229D9E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6247D239-ADA9-42E2-BAE8-870D91D3A7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C50D3499-2A11-458E-A5FA-DEA58C3ED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4D67E724-8448-4793-AEA4-662559D11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1047D62E-2BEC-4ED3-838A-9F1CB9E4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85884BAE-AFFF-42B1-A55E-DCB2AD78FF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AE3B6F5C-B0E2-49BA-B4DD-F2375F09E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2D34BCE5-06E2-4638-87F6-01DA4512E8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4C0653E4-19C5-40F7-99CD-0D36B207E7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E75B739F-5AAE-41A6-8994-2D1663E19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E57B1015-CC8B-44E4-8ABA-5FB69D679A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F749C5BB-0E8C-4B72-931F-174B6A5F5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2EBF5136-E025-49A5-947E-4FDCDAAC4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7A5B4E44-6117-4E41-972F-977A80B7F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99C4BBE1-A7E3-40CB-8CDC-334BF7809F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BF0E7B3F-9823-4F1A-ABC3-574D90DC1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798F0AEB-4870-4B69-9D50-8BE962BB89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0822636C-45FF-46D6-BAA4-BABB54497E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Изображение выглядит как внутренний, пол&#10;&#10;Автоматически созданное описание"/>
          <p:cNvPicPr>
            <a:picLocks noChangeAspect="1" noChangeArrowheads="1"/>
          </p:cNvPicPr>
          <p:nvPr/>
        </p:nvPicPr>
        <p:blipFill rotWithShape="1">
          <a:blip r:embed="rId4"/>
          <a:srcRect l="9260" r="14375" b="1"/>
          <a:stretch/>
        </p:blipFill>
        <p:spPr bwMode="auto">
          <a:xfrm>
            <a:off x="1215882" y="10"/>
            <a:ext cx="3910184" cy="2304168"/>
          </a:xfrm>
          <a:custGeom>
            <a:avLst/>
            <a:gdLst/>
            <a:ahLst/>
            <a:cxnLst/>
            <a:rect l="l" t="t" r="r" b="b"/>
            <a:pathLst>
              <a:path w="3910184" h="2304178">
                <a:moveTo>
                  <a:pt x="32864" y="0"/>
                </a:moveTo>
                <a:lnTo>
                  <a:pt x="3877322" y="0"/>
                </a:lnTo>
                <a:lnTo>
                  <a:pt x="3900090" y="149190"/>
                </a:lnTo>
                <a:cubicBezTo>
                  <a:pt x="3906765" y="214915"/>
                  <a:pt x="3910184" y="281602"/>
                  <a:pt x="3910184" y="349087"/>
                </a:cubicBezTo>
                <a:cubicBezTo>
                  <a:pt x="3910184" y="1428854"/>
                  <a:pt x="3034859" y="2304178"/>
                  <a:pt x="1955092" y="2304178"/>
                </a:cubicBezTo>
                <a:cubicBezTo>
                  <a:pt x="875325" y="2304178"/>
                  <a:pt x="0" y="1428854"/>
                  <a:pt x="0" y="349087"/>
                </a:cubicBezTo>
                <a:cubicBezTo>
                  <a:pt x="0" y="281602"/>
                  <a:pt x="3419" y="214915"/>
                  <a:pt x="10094" y="14919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Изображение выглядит как стол, пол, внутренний&#10;&#10;Автоматически созданное описание"/>
          <p:cNvPicPr>
            <a:picLocks noChangeAspect="1" noChangeArrowheads="1"/>
          </p:cNvPicPr>
          <p:nvPr/>
        </p:nvPicPr>
        <p:blipFill rotWithShape="1">
          <a:blip r:embed="rId5"/>
          <a:srcRect t="21529" b="21529"/>
          <a:stretch/>
        </p:blipFill>
        <p:spPr bwMode="auto">
          <a:xfrm>
            <a:off x="-219" y="2273740"/>
            <a:ext cx="3622862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4" name="Group 273">
            <a:extLst>
              <a:ext uri="{FF2B5EF4-FFF2-40B4-BE49-F238E27FC236}">
                <a16:creationId xmlns:a16="http://schemas.microsoft.com/office/drawing/2014/main" id="{4736EC46-F101-4A9F-986E-C9F5B5266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35618" y="-6743"/>
            <a:ext cx="4126199" cy="3805391"/>
            <a:chOff x="8335618" y="-6743"/>
            <a:chExt cx="4126199" cy="3805391"/>
          </a:xfrm>
        </p:grpSpPr>
        <p:sp>
          <p:nvSpPr>
            <p:cNvPr id="275" name="Freeform 472">
              <a:extLst>
                <a:ext uri="{FF2B5EF4-FFF2-40B4-BE49-F238E27FC236}">
                  <a16:creationId xmlns:a16="http://schemas.microsoft.com/office/drawing/2014/main" id="{59EA9385-3D21-4D34-B13A-24FB9E8E9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7513CEBB-25EB-45D6-B82A-60A5C502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1FA7277A-528C-4A6C-941E-761E0AD16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50BEDC85-154E-40EF-9F1B-366462820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A141DEEB-A27A-4D2D-9EB0-3E9FFC1FF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7C56D2A9-EFDC-4555-9524-682B62780F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F28B9091-30F7-4329-A9AF-4864F63CB7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A2A7D25A-9C16-45B3-B757-CB5C818B2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D9EA82F5-3DB0-4D16-BC47-A8274008F0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2376144F-2062-4EA2-B107-885D23EF7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00ACC68D-A92C-43A6-9E67-0AF1CDEFC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9E3AC0F6-D75D-428F-8545-0C2E985D0F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4EA506A2-73B4-480F-9238-6C8E1792A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58F6C9DA-C613-43FF-9E8B-DFB369009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3764FA3A-6A6F-48B1-8D06-81CC4255B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02C4E68D-A6BF-457C-A997-8CF355D88F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ED77E65B-F979-4A5D-B397-D93B5925A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4E5112C-8BE9-4A00-B0CB-E363DE4CAB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6AC27022-4726-435D-ACB3-405EDE759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06F15705-9240-4447-992C-E388B1DAB3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8FC7441C-978B-4861-A57A-DD0FC87E9E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5E816D80-966C-44B6-A27B-CF3AF39B17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DA705B0-5B66-410F-835F-AABFC552E1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0437CBB3-98F4-443A-953A-78FF53CDF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58448AB1-09DE-40AA-8B25-3DA9F88AA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41CAC219-1B86-4A16-AD68-C7D893953B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8252D2A5-04F8-4874-A715-AA5FBCB984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84D5314A-8380-42F7-979C-5E6A60053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2FA20EF6-6B2E-4971-A0E5-FB7D6BDEC2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800D192B-3A7A-48B1-AD1E-ACD83548A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923BC388-12DB-4FF3-9C46-48DD1F7589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AB0C5285-64BF-4C75-9D9D-EF4BEA6F5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24099C36-B04F-4701-9277-DB6C255D27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E13B2E38-BD39-489D-8415-380923ED11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D06169D4-7B4A-4F70-BC5F-C9E328B7DE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77572674-57DE-44ED-ABCF-AE6BEE2302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E9C6C995-151C-4B2D-8AD0-4D4991C72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904246BC-CF3B-46B0-ABA6-CFA4FE791E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12296306-3FC8-4ACD-81BC-84C52CC169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F6AC4696-A1BE-48B5-8E84-4956361C7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2C776318-91E1-4F19-A105-9E9E9D8CF1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82A89614-5D6D-4A14-9F34-DC79C4BAE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9848CE01-C5C1-421B-BF78-8FB752D702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FFC9A2CA-BB6C-4307-9757-8EA35AEAC7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C206D836-8B8B-496C-8D5A-E197BE9CC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90BE283F-2A40-4CAE-91C8-707BA454DF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385CFD2B-14DD-414E-98AC-9BD43830AF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53FC7D0D-5B64-4BC4-8F9F-903437226C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05BDC1DF-9D0C-45F2-ADC3-81C0AA7E2E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5DCF72C2-8F7C-4D33-BF75-BB9DB20F4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916016D1-C18F-483B-A0E6-7C08A5F47D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C6CDAF8A-CB8A-42C7-A96E-29AFDD414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E6921BF1-E470-475B-9300-A43F4A238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AFFBDD47-C5A4-4044-8E2C-206B3A49FF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F045AF69-D818-44A4-87C7-12144964C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09D8DA51-A4FC-45CE-B28B-6EACAFAD9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8A6BE768-F8DB-463A-9472-3EC510890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36FBF9B1-44D1-4B18-A590-FF97D8149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B56678CE-D620-4C37-A0F8-ABD82996F5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2" name="Picture 4" descr="Изображение выглядит как внутренний&#10;&#10;Автоматически созданное описание"/>
          <p:cNvPicPr>
            <a:picLocks noChangeAspect="1" noChangeArrowheads="1"/>
          </p:cNvPicPr>
          <p:nvPr/>
        </p:nvPicPr>
        <p:blipFill rotWithShape="1">
          <a:blip r:embed="rId6"/>
          <a:srcRect t="26873" r="-1" b="28127"/>
          <a:stretch/>
        </p:blipFill>
        <p:spPr bwMode="auto">
          <a:xfrm>
            <a:off x="5540446" y="780500"/>
            <a:ext cx="285196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стол, пол, внутренний&#10;&#10;Автоматически созданное описание"/>
          <p:cNvPicPr/>
          <p:nvPr/>
        </p:nvPicPr>
        <p:blipFill rotWithShape="1">
          <a:blip r:embed="rId7"/>
          <a:srcRect l="28015" r="30649" b="1"/>
          <a:stretch/>
        </p:blipFill>
        <p:spPr bwMode="auto">
          <a:xfrm>
            <a:off x="8908937" y="-1"/>
            <a:ext cx="3283065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882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5199221F-6662-4B53-A219-D9116A81E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2933" y="4534958"/>
            <a:ext cx="10127192" cy="93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Деятельностный аспект личного вклада педагога в развитие образования 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rcRect t="20000" b="20000"/>
          <a:stretch>
            <a:fillRect/>
          </a:stretch>
        </p:blipFill>
        <p:spPr bwMode="auto">
          <a:xfrm>
            <a:off x="922867" y="877824"/>
            <a:ext cx="2455164" cy="327355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Изображение выглядит как пол, внутренний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5"/>
          <a:srcRect t="20000" b="20000"/>
          <a:stretch>
            <a:fillRect/>
          </a:stretch>
        </p:blipFill>
        <p:spPr bwMode="auto">
          <a:xfrm>
            <a:off x="3555831" y="877824"/>
            <a:ext cx="2455164" cy="327355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Изображение выглядит как внутренний, контейнер, поднос, пластмассовый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6"/>
          <a:srcRect t="20000" b="20000"/>
          <a:stretch>
            <a:fillRect/>
          </a:stretch>
        </p:blipFill>
        <p:spPr bwMode="auto">
          <a:xfrm>
            <a:off x="6188795" y="877824"/>
            <a:ext cx="2455164" cy="327355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Изображение выглядит как текст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7"/>
          <a:srcRect l="21875" r="21875"/>
          <a:stretch>
            <a:fillRect/>
          </a:stretch>
        </p:blipFill>
        <p:spPr bwMode="auto">
          <a:xfrm>
            <a:off x="8815747" y="877824"/>
            <a:ext cx="2455164" cy="327355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75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8">
            <a:extLst>
              <a:ext uri="{FF2B5EF4-FFF2-40B4-BE49-F238E27FC236}">
                <a16:creationId xmlns:a16="http://schemas.microsoft.com/office/drawing/2014/main" id="{211E6139-248B-476F-BE9E-114088740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EB145-81B3-BD86-70B0-28DE0335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46" y="1030288"/>
            <a:ext cx="4812897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/>
              <a:t>Деятельностный аспект личного вклада педагога в развитие образования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846" y="2142067"/>
            <a:ext cx="4812897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altLang="ru-RU" b="1"/>
              <a:t>2 этап. Основной</a:t>
            </a: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0BC0152F-C979-4D47-A2BE-DB351CFFA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6201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7" descr="Изображение выглядит как человек, внутренний, стол, пол&#10;&#10;Автоматически созданное описание">
            <a:extLst>
              <a:ext uri="{FF2B5EF4-FFF2-40B4-BE49-F238E27FC236}">
                <a16:creationId xmlns:a16="http://schemas.microsoft.com/office/drawing/2014/main" id="{CE36AB62-3D52-0CB7-7EA4-7DF2C74CD5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9082" r="565"/>
          <a:stretch/>
        </p:blipFill>
        <p:spPr>
          <a:xfrm>
            <a:off x="6624334" y="734415"/>
            <a:ext cx="1568063" cy="248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58EC500E-DAEE-446A-8A23-299487467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6201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24" descr="Изображение выглядит как человек, внутренний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EF8FF1A-CA27-2066-3A23-056A449F35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49" b="332"/>
          <a:stretch/>
        </p:blipFill>
        <p:spPr>
          <a:xfrm>
            <a:off x="9467906" y="734415"/>
            <a:ext cx="1502785" cy="248524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622FDAFD-6D3F-42B0-8715-709BD14C9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35157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10" descr="Изображение выглядит как человек, ребенок, мальчи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A7EF153-D1ED-107A-DAF0-25535EF41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249" r="629" b="-703"/>
          <a:stretch/>
        </p:blipFill>
        <p:spPr>
          <a:xfrm>
            <a:off x="6671941" y="3630015"/>
            <a:ext cx="1472848" cy="248524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Rounded Rectangle 22">
            <a:extLst>
              <a:ext uri="{FF2B5EF4-FFF2-40B4-BE49-F238E27FC236}">
                <a16:creationId xmlns:a16="http://schemas.microsoft.com/office/drawing/2014/main" id="{5E890CAE-EFF1-4131-83CD-4A9247D8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3515716"/>
            <a:ext cx="262758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утренний, мальчик, спальня&#10;&#10;Автоматически созданное описание">
            <a:extLst>
              <a:ext uri="{FF2B5EF4-FFF2-40B4-BE49-F238E27FC236}">
                <a16:creationId xmlns:a16="http://schemas.microsoft.com/office/drawing/2014/main" id="{74549994-2F00-CB7A-6508-6B4306B3A3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t="27037" b="-185"/>
          <a:stretch/>
        </p:blipFill>
        <p:spPr>
          <a:xfrm>
            <a:off x="9454850" y="3630015"/>
            <a:ext cx="1528897" cy="248524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305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7B6CC8-3E14-493D-A78F-075CD2E8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2933" y="4534958"/>
            <a:ext cx="10127192" cy="92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Деятельностный аспект личного вклада педагога в развитие образования </a:t>
            </a:r>
          </a:p>
        </p:txBody>
      </p:sp>
      <p:sp>
        <p:nvSpPr>
          <p:cNvPr id="19" name="Freeform 37">
            <a:extLst>
              <a:ext uri="{FF2B5EF4-FFF2-40B4-BE49-F238E27FC236}">
                <a16:creationId xmlns:a16="http://schemas.microsoft.com/office/drawing/2014/main" id="{4CA7611B-FE7E-4E13-A5D6-D2A13BF6E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924" y="614085"/>
            <a:ext cx="10360152" cy="3794760"/>
          </a:xfrm>
          <a:custGeom>
            <a:avLst/>
            <a:gdLst>
              <a:gd name="connsiteX0" fmla="*/ 7854604 w 10360152"/>
              <a:gd name="connsiteY0" fmla="*/ 0 h 3794760"/>
              <a:gd name="connsiteX1" fmla="*/ 10158309 w 10360152"/>
              <a:gd name="connsiteY1" fmla="*/ 0 h 3794760"/>
              <a:gd name="connsiteX2" fmla="*/ 10360152 w 10360152"/>
              <a:gd name="connsiteY2" fmla="*/ 201843 h 3794760"/>
              <a:gd name="connsiteX3" fmla="*/ 10360152 w 10360152"/>
              <a:gd name="connsiteY3" fmla="*/ 3592917 h 3794760"/>
              <a:gd name="connsiteX4" fmla="*/ 10158309 w 10360152"/>
              <a:gd name="connsiteY4" fmla="*/ 3794760 h 3794760"/>
              <a:gd name="connsiteX5" fmla="*/ 7854604 w 10360152"/>
              <a:gd name="connsiteY5" fmla="*/ 3794760 h 3794760"/>
              <a:gd name="connsiteX6" fmla="*/ 5257024 w 10360152"/>
              <a:gd name="connsiteY6" fmla="*/ 0 h 3794760"/>
              <a:gd name="connsiteX7" fmla="*/ 7703728 w 10360152"/>
              <a:gd name="connsiteY7" fmla="*/ 0 h 3794760"/>
              <a:gd name="connsiteX8" fmla="*/ 7703728 w 10360152"/>
              <a:gd name="connsiteY8" fmla="*/ 3794760 h 3794760"/>
              <a:gd name="connsiteX9" fmla="*/ 5257024 w 10360152"/>
              <a:gd name="connsiteY9" fmla="*/ 3794760 h 3794760"/>
              <a:gd name="connsiteX10" fmla="*/ 2666231 w 10360152"/>
              <a:gd name="connsiteY10" fmla="*/ 0 h 3794760"/>
              <a:gd name="connsiteX11" fmla="*/ 5106148 w 10360152"/>
              <a:gd name="connsiteY11" fmla="*/ 0 h 3794760"/>
              <a:gd name="connsiteX12" fmla="*/ 5106148 w 10360152"/>
              <a:gd name="connsiteY12" fmla="*/ 3794760 h 3794760"/>
              <a:gd name="connsiteX13" fmla="*/ 2666231 w 10360152"/>
              <a:gd name="connsiteY13" fmla="*/ 3794760 h 3794760"/>
              <a:gd name="connsiteX14" fmla="*/ 201843 w 10360152"/>
              <a:gd name="connsiteY14" fmla="*/ 0 h 3794760"/>
              <a:gd name="connsiteX15" fmla="*/ 2515355 w 10360152"/>
              <a:gd name="connsiteY15" fmla="*/ 0 h 3794760"/>
              <a:gd name="connsiteX16" fmla="*/ 2515355 w 10360152"/>
              <a:gd name="connsiteY16" fmla="*/ 3794760 h 3794760"/>
              <a:gd name="connsiteX17" fmla="*/ 201843 w 10360152"/>
              <a:gd name="connsiteY17" fmla="*/ 3794760 h 3794760"/>
              <a:gd name="connsiteX18" fmla="*/ 0 w 10360152"/>
              <a:gd name="connsiteY18" fmla="*/ 3592917 h 3794760"/>
              <a:gd name="connsiteX19" fmla="*/ 0 w 10360152"/>
              <a:gd name="connsiteY19" fmla="*/ 201843 h 3794760"/>
              <a:gd name="connsiteX20" fmla="*/ 201843 w 10360152"/>
              <a:gd name="connsiteY20" fmla="*/ 0 h 379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360152" h="3794760">
                <a:moveTo>
                  <a:pt x="7854604" y="0"/>
                </a:moveTo>
                <a:lnTo>
                  <a:pt x="10158309" y="0"/>
                </a:lnTo>
                <a:cubicBezTo>
                  <a:pt x="10269784" y="0"/>
                  <a:pt x="10360152" y="90368"/>
                  <a:pt x="10360152" y="201843"/>
                </a:cubicBezTo>
                <a:lnTo>
                  <a:pt x="10360152" y="3592917"/>
                </a:lnTo>
                <a:cubicBezTo>
                  <a:pt x="10360152" y="3704392"/>
                  <a:pt x="10269784" y="3794760"/>
                  <a:pt x="10158309" y="3794760"/>
                </a:cubicBezTo>
                <a:lnTo>
                  <a:pt x="7854604" y="3794760"/>
                </a:lnTo>
                <a:close/>
                <a:moveTo>
                  <a:pt x="5257024" y="0"/>
                </a:moveTo>
                <a:lnTo>
                  <a:pt x="7703728" y="0"/>
                </a:lnTo>
                <a:lnTo>
                  <a:pt x="7703728" y="3794760"/>
                </a:lnTo>
                <a:lnTo>
                  <a:pt x="5257024" y="3794760"/>
                </a:lnTo>
                <a:close/>
                <a:moveTo>
                  <a:pt x="2666231" y="0"/>
                </a:moveTo>
                <a:lnTo>
                  <a:pt x="5106148" y="0"/>
                </a:lnTo>
                <a:lnTo>
                  <a:pt x="5106148" y="3794760"/>
                </a:lnTo>
                <a:lnTo>
                  <a:pt x="2666231" y="3794760"/>
                </a:lnTo>
                <a:close/>
                <a:moveTo>
                  <a:pt x="201843" y="0"/>
                </a:moveTo>
                <a:lnTo>
                  <a:pt x="2515355" y="0"/>
                </a:lnTo>
                <a:lnTo>
                  <a:pt x="2515355" y="3794760"/>
                </a:lnTo>
                <a:lnTo>
                  <a:pt x="201843" y="3794760"/>
                </a:lnTo>
                <a:cubicBezTo>
                  <a:pt x="90368" y="3794760"/>
                  <a:pt x="0" y="3704392"/>
                  <a:pt x="0" y="3592917"/>
                </a:cubicBezTo>
                <a:lnTo>
                  <a:pt x="0" y="201843"/>
                </a:lnTo>
                <a:cubicBezTo>
                  <a:pt x="0" y="90368"/>
                  <a:pt x="90368" y="0"/>
                  <a:pt x="201843" y="0"/>
                </a:cubicBezTo>
                <a:close/>
              </a:path>
            </a:pathLst>
          </a:cu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стол, внутренний, ребенок&#10;&#10;Автоматически созданное описание"/>
          <p:cNvPicPr/>
          <p:nvPr/>
        </p:nvPicPr>
        <p:blipFill rotWithShape="1">
          <a:blip r:embed="rId4"/>
          <a:srcRect t="16151" r="3" b="16790"/>
          <a:stretch/>
        </p:blipFill>
        <p:spPr bwMode="auto">
          <a:xfrm>
            <a:off x="922868" y="645517"/>
            <a:ext cx="2508410" cy="3738166"/>
          </a:xfrm>
          <a:custGeom>
            <a:avLst/>
            <a:gdLst/>
            <a:ahLst/>
            <a:cxnLst/>
            <a:rect l="l" t="t" r="r" b="b"/>
            <a:pathLst>
              <a:path w="2508410" h="3738166">
                <a:moveTo>
                  <a:pt x="163732" y="0"/>
                </a:moveTo>
                <a:lnTo>
                  <a:pt x="2508410" y="0"/>
                </a:lnTo>
                <a:lnTo>
                  <a:pt x="2508410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Изображение выглядит как стол, человек, пол, внутренний&#10;&#10;Автоматически созданное описание"/>
          <p:cNvPicPr/>
          <p:nvPr/>
        </p:nvPicPr>
        <p:blipFill rotWithShape="1">
          <a:blip r:embed="rId5"/>
          <a:srcRect t="3865" r="-1" b="27190"/>
          <a:stretch/>
        </p:blipFill>
        <p:spPr bwMode="auto">
          <a:xfrm>
            <a:off x="3582155" y="645517"/>
            <a:ext cx="2439917" cy="3738166"/>
          </a:xfrm>
          <a:custGeom>
            <a:avLst/>
            <a:gdLst/>
            <a:ahLst/>
            <a:cxnLst/>
            <a:rect l="l" t="t" r="r" b="b"/>
            <a:pathLst>
              <a:path w="2439917" h="3738166">
                <a:moveTo>
                  <a:pt x="0" y="0"/>
                </a:moveTo>
                <a:lnTo>
                  <a:pt x="2439917" y="0"/>
                </a:lnTo>
                <a:lnTo>
                  <a:pt x="2439917" y="3738166"/>
                </a:ln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Изображение выглядит как человек, пол, стол, ребенок&#10;&#10;Автоматически созданное описание"/>
          <p:cNvPicPr/>
          <p:nvPr/>
        </p:nvPicPr>
        <p:blipFill rotWithShape="1">
          <a:blip r:embed="rId6"/>
          <a:srcRect t="3277" r="1" b="27971"/>
          <a:stretch/>
        </p:blipFill>
        <p:spPr bwMode="auto">
          <a:xfrm>
            <a:off x="6172947" y="645517"/>
            <a:ext cx="2446706" cy="3738166"/>
          </a:xfrm>
          <a:custGeom>
            <a:avLst/>
            <a:gdLst/>
            <a:ahLst/>
            <a:cxnLst/>
            <a:rect l="l" t="t" r="r" b="b"/>
            <a:pathLst>
              <a:path w="2446706" h="3738166">
                <a:moveTo>
                  <a:pt x="0" y="0"/>
                </a:moveTo>
                <a:lnTo>
                  <a:pt x="2446706" y="0"/>
                </a:lnTo>
                <a:lnTo>
                  <a:pt x="2446706" y="3738166"/>
                </a:ln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Изображение выглядит как ребенок, человек, мальчик, стол&#10;&#10;Автоматически созданное описание"/>
          <p:cNvPicPr/>
          <p:nvPr/>
        </p:nvPicPr>
        <p:blipFill rotWithShape="1">
          <a:blip r:embed="rId7"/>
          <a:srcRect t="15296" r="-1" b="17378"/>
          <a:stretch/>
        </p:blipFill>
        <p:spPr bwMode="auto">
          <a:xfrm>
            <a:off x="8770528" y="645517"/>
            <a:ext cx="2498606" cy="3738166"/>
          </a:xfrm>
          <a:custGeom>
            <a:avLst/>
            <a:gdLst/>
            <a:ahLst/>
            <a:cxnLst/>
            <a:rect l="l" t="t" r="r" b="b"/>
            <a:pathLst>
              <a:path w="2498606" h="3738166">
                <a:moveTo>
                  <a:pt x="0" y="0"/>
                </a:moveTo>
                <a:lnTo>
                  <a:pt x="2334874" y="0"/>
                </a:lnTo>
                <a:cubicBezTo>
                  <a:pt x="2425301" y="0"/>
                  <a:pt x="2498606" y="73305"/>
                  <a:pt x="2498606" y="163732"/>
                </a:cubicBezTo>
                <a:lnTo>
                  <a:pt x="2498606" y="3574434"/>
                </a:lnTo>
                <a:cubicBezTo>
                  <a:pt x="2498606" y="3664861"/>
                  <a:pt x="2425301" y="3738166"/>
                  <a:pt x="2334874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360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7528" y="191210"/>
            <a:ext cx="8712968" cy="7175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Деятельностный аспект личного вклада педагога в развитие образования.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 выглядит как человек, мальчик, внутренний, ребенок&#10;&#10;Автоматически созданное описание"/>
          <p:cNvPicPr/>
          <p:nvPr/>
        </p:nvPicPr>
        <p:blipFill>
          <a:blip r:embed="rId2"/>
          <a:srcRect l="13839" r="13839"/>
          <a:stretch>
            <a:fillRect/>
          </a:stretch>
        </p:blipFill>
        <p:spPr bwMode="auto">
          <a:xfrm>
            <a:off x="1631504" y="1522760"/>
            <a:ext cx="324036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Изображение выглядит как человек, стол, внутренний, пол&#10;&#10;Автоматически созданное описание"/>
          <p:cNvPicPr/>
          <p:nvPr/>
        </p:nvPicPr>
        <p:blipFill rotWithShape="1">
          <a:blip r:embed="rId3"/>
          <a:srcRect l="19318" r="19318"/>
          <a:stretch/>
        </p:blipFill>
        <p:spPr bwMode="auto">
          <a:xfrm>
            <a:off x="1535545" y="3899024"/>
            <a:ext cx="324036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Изображение выглядит как пол, человек, внутренний, стол&#10;&#10;Автоматически созданное описание"/>
          <p:cNvPicPr/>
          <p:nvPr/>
        </p:nvPicPr>
        <p:blipFill>
          <a:blip r:embed="rId4"/>
          <a:srcRect l="33388" r="33388"/>
          <a:stretch>
            <a:fillRect/>
          </a:stretch>
        </p:blipFill>
        <p:spPr bwMode="auto">
          <a:xfrm>
            <a:off x="8129168" y="1365291"/>
            <a:ext cx="1983803" cy="2687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Изображение выглядит как человек, стол, внутренний, сидит&#10;&#10;Автоматически созданное описание"/>
          <p:cNvPicPr/>
          <p:nvPr/>
        </p:nvPicPr>
        <p:blipFill>
          <a:blip r:embed="rId5"/>
          <a:srcRect l="18244" r="18244"/>
          <a:stretch>
            <a:fillRect/>
          </a:stretch>
        </p:blipFill>
        <p:spPr bwMode="auto">
          <a:xfrm>
            <a:off x="5829234" y="4715612"/>
            <a:ext cx="3441273" cy="2088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Изображение выглядит как человек, внутренний, пол, стол&#10;&#10;Автоматически созданное описание"/>
          <p:cNvPicPr/>
          <p:nvPr/>
        </p:nvPicPr>
        <p:blipFill>
          <a:blip r:embed="rId6"/>
          <a:srcRect l="37406" r="37406"/>
          <a:stretch>
            <a:fillRect/>
          </a:stretch>
        </p:blipFill>
        <p:spPr bwMode="auto">
          <a:xfrm>
            <a:off x="10213040" y="3428147"/>
            <a:ext cx="1684694" cy="3110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Изображение выглядит как внутренний, стол, человек, п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7"/>
          <a:srcRect t="20000" b="20000"/>
          <a:stretch>
            <a:fillRect/>
          </a:stretch>
        </p:blipFill>
        <p:spPr bwMode="auto">
          <a:xfrm>
            <a:off x="5204770" y="1265405"/>
            <a:ext cx="2500902" cy="333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6281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1376</Words>
  <Application>Microsoft Office PowerPoint</Application>
  <PresentationFormat>Широкоэкранный</PresentationFormat>
  <Paragraphs>106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Celestial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Деятельностный аспект личного вклада педагога в развитие образования </vt:lpstr>
      <vt:lpstr>Презентация PowerPoint</vt:lpstr>
      <vt:lpstr>Презентация PowerPoint</vt:lpstr>
      <vt:lpstr>Презентация PowerPoint</vt:lpstr>
      <vt:lpstr>Деятельностный аспект личного вклада педагога в развитие образования</vt:lpstr>
      <vt:lpstr>Деятельностный аспект личного вклада педагога в развитие образования</vt:lpstr>
      <vt:lpstr>Деятельностный аспект личного вклада педагога в развитие образования</vt:lpstr>
      <vt:lpstr>Презентация PowerPoint</vt:lpstr>
      <vt:lpstr>Деятельностный аспект личного вклада педагога в развитие образования.</vt:lpstr>
      <vt:lpstr>Деятельностный аспект личного вклада педагога в развитие образования.</vt:lpstr>
      <vt:lpstr>Деятельностный аспект личного вклада педагога в развитие образования.                3 этап. Заключительный</vt:lpstr>
      <vt:lpstr>Деятельностный аспект личного вклада педагога в развитие образования</vt:lpstr>
      <vt:lpstr>Результативность профессиональной педагогической деятельности и достигнутые эффекты </vt:lpstr>
      <vt:lpstr>Список Литературы: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Визитная карточка                                                        Морозова                                             Наталья Валерьевна  Место работы                        МБДОУ «Детский сад № 42»      Должность                         учитель – логопед Стаж в должности учителя – логопеда                         12 лет Профессиональное кредо                         «Если сегодня мы будем учить так, как учили вчера, мы                          украдем у  наших детей завтра»                    Джон Дьюи                                                                                                                             Награды                                Благодарственное письмо от главы местного                                 самоуправления Балахнинского муниципального                                                         района  (2018 г.)                                                               e – mail –          moroz0204@yandex.ru</dc:title>
  <dc:creator>Наташа</dc:creator>
  <cp:lastModifiedBy>Торгашова</cp:lastModifiedBy>
  <cp:revision>1116</cp:revision>
  <dcterms:created xsi:type="dcterms:W3CDTF">2019-03-16T08:24:47Z</dcterms:created>
  <dcterms:modified xsi:type="dcterms:W3CDTF">2022-05-19T05:39:36Z</dcterms:modified>
</cp:coreProperties>
</file>