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9" r:id="rId6"/>
    <p:sldId id="270" r:id="rId7"/>
    <p:sldId id="258" r:id="rId8"/>
    <p:sldId id="260" r:id="rId9"/>
    <p:sldId id="261" r:id="rId10"/>
    <p:sldId id="262" r:id="rId11"/>
    <p:sldId id="263" r:id="rId12"/>
    <p:sldId id="264" r:id="rId13"/>
    <p:sldId id="267" r:id="rId14"/>
    <p:sldId id="265" r:id="rId15"/>
    <p:sldId id="268" r:id="rId16"/>
    <p:sldId id="266" r:id="rId17"/>
    <p:sldId id="269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9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381C5A-0260-48C2-8C6D-42BF430C5854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2394E-001E-4E16-B643-E4FB22B5795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1" smtClean="0">
                <a:latin typeface="Arial" panose="020B0604020202020204" pitchFamily="34" charset="0"/>
                <a:cs typeface="Arial" panose="020B0604020202020204" pitchFamily="34" charset="0"/>
              </a:rPr>
              <a:t>Автор: Сердюкова Ольга Владимировна</a:t>
            </a:r>
            <a:endParaRPr lang="ru-RU" smtClean="0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2394E-001E-4E16-B643-E4FB22B57951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Автор: Сердюкова Ольга Владимировна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2394E-001E-4E16-B643-E4FB22B57951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Автор: Сердюкова Ольга Владимировна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2394E-001E-4E16-B643-E4FB22B57951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Автор: Сердюкова Ольга Владимировна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2394E-001E-4E16-B643-E4FB22B57951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Автор: Сердюкова Ольга Владимировна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2394E-001E-4E16-B643-E4FB22B57951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Автор: Сердюкова Ольга Владимировна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2394E-001E-4E16-B643-E4FB22B57951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Автор: Сердюкова Ольга Владимировна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2394E-001E-4E16-B643-E4FB22B57951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Автор: Сердюкова Ольга Владимировна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2394E-001E-4E16-B643-E4FB22B57951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Автор: Сердюкова Ольга Владимировна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2394E-001E-4E16-B643-E4FB22B57951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Автор: Сердюкова Ольга Владимировна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2394E-001E-4E16-B643-E4FB22B57951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Автор: Сердюкова Ольга Владимировна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2394E-001E-4E16-B643-E4FB22B57951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Автор: Сердюкова Ольга Владимировна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2394E-001E-4E16-B643-E4FB22B57951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Автор: Сердюкова Ольга Владимировна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2394E-001E-4E16-B643-E4FB22B57951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Автор: Сердюкова Ольга Владимировна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2394E-001E-4E16-B643-E4FB22B57951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Автор: Сердюкова Ольга Владимировна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2394E-001E-4E16-B643-E4FB22B57951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Автор: Сердюкова Ольга Владимировна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2394E-001E-4E16-B643-E4FB22B57951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/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/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/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  <a:p>
            <a:pPr lvl="1" eaLnBrk="1" latinLnBrk="0" hangingPunct="1"/>
            <a:r>
              <a:rPr kumimoji="0" lang="ru-RU" smtClean="0"/>
              <a:t>Второй уровень</a:t>
            </a:r>
            <a:endParaRPr kumimoji="0" lang="ru-RU" smtClean="0"/>
          </a:p>
          <a:p>
            <a:pPr lvl="2" eaLnBrk="1" latinLnBrk="0" hangingPunct="1"/>
            <a:r>
              <a:rPr kumimoji="0" lang="ru-RU" smtClean="0"/>
              <a:t>Третий уровень</a:t>
            </a:r>
            <a:endParaRPr kumimoji="0" lang="ru-RU" smtClean="0"/>
          </a:p>
          <a:p>
            <a:pPr lvl="3" eaLnBrk="1" latinLnBrk="0" hangingPunct="1"/>
            <a:r>
              <a:rPr kumimoji="0" lang="ru-RU" smtClean="0"/>
              <a:t>Четвертый уровень</a:t>
            </a:r>
            <a:endParaRPr kumimoji="0" lang="ru-RU" smtClean="0"/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7015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7015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185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185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1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9.pn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1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2.GIF"/><Relationship Id="rId1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6.xml"/><Relationship Id="rId6" Type="http://schemas.openxmlformats.org/officeDocument/2006/relationships/slideLayout" Target="../slideLayouts/slideLayout4.xml"/><Relationship Id="rId5" Type="http://schemas.openxmlformats.org/officeDocument/2006/relationships/hyperlink" Target="http://ejka.ru/blog/schitalki/51.html" TargetMode="External"/><Relationship Id="rId4" Type="http://schemas.openxmlformats.org/officeDocument/2006/relationships/hyperlink" Target="http://svetnadegda.ucoz.ru/forum/32-769-1" TargetMode="External"/><Relationship Id="rId3" Type="http://schemas.openxmlformats.org/officeDocument/2006/relationships/hyperlink" Target="http://www.ostrovskazok.ru/maslenitsa/pesenki-i-zaklichki-na-maslenitsu-2" TargetMode="External"/><Relationship Id="rId2" Type="http://schemas.openxmlformats.org/officeDocument/2006/relationships/hyperlink" Target="http://podarokhandmade.ru/forum/uploads/attachment/2013-03/1362433068_3456ryi.jpg" TargetMode="External"/><Relationship Id="rId1" Type="http://schemas.openxmlformats.org/officeDocument/2006/relationships/hyperlink" Target="http://fotto.ru/tag/kartinki_maslenitsa" TargetMode="Externa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1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0.jpe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6.jpeg"/><Relationship Id="rId2" Type="http://schemas.openxmlformats.org/officeDocument/2006/relationships/image" Target="../media/image9.png"/><Relationship Id="rId1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437112"/>
            <a:ext cx="5472608" cy="1812638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Масленица идет </a:t>
            </a:r>
            <a:endParaRPr lang="ru-RU" sz="3200" b="1" i="1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ru-RU" sz="3200" b="1" i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блин да мёд несет!</a:t>
            </a:r>
            <a:endParaRPr lang="ru-RU" sz="3200" b="1" i="1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4" name="Рисунок 3" descr="19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7504" y="-57559"/>
            <a:ext cx="1943626" cy="20603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05384" y="2592288"/>
            <a:ext cx="2931112" cy="4221088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bliqueTopRight"/>
            <a:lightRig rig="threePt" dir="t"/>
          </a:scene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8219" y="1091580"/>
            <a:ext cx="7851648" cy="1512168"/>
          </a:xfrm>
          <a:scene3d>
            <a:camera prst="obliqueTopRight"/>
            <a:lightRig rig="threePt" dir="t"/>
          </a:scene3d>
        </p:spPr>
        <p:txBody>
          <a:bodyPr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/>
            <a:r>
              <a:rPr lang="ru-RU" sz="7200" spc="5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Verdana" panose="020B0604030504040204" pitchFamily="34" charset="0"/>
              </a:rPr>
              <a:t>Масленица</a:t>
            </a:r>
            <a:r>
              <a:rPr lang="ru-RU" spc="5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Verdana" panose="020B0604030504040204" pitchFamily="34" charset="0"/>
              </a:rPr>
              <a:t> </a:t>
            </a:r>
            <a:endParaRPr lang="ru-RU" spc="5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Verdan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132856"/>
            <a:ext cx="2088232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Молодые невестки приглашали к себе  в гости золовок.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Новобрачная невестка  должна была подарить золовке какой-нибудь подарок.</a:t>
            </a:r>
            <a:endParaRPr lang="ru-RU" sz="2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717" y="1628800"/>
            <a:ext cx="6632924" cy="497079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2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20" y="-20165"/>
            <a:ext cx="1835728" cy="16489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7848872" cy="86409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Суббота –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золовкины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посиделки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19672" y="214290"/>
            <a:ext cx="7524328" cy="1085292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Последний день Масленицы был самым шумным и весёлым. Устраивались </a:t>
            </a:r>
            <a:r>
              <a:rPr lang="ru-RU" sz="2400" dirty="0" smtClean="0"/>
              <a:t>соревнования.</a:t>
            </a:r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5" descr="D:\Марина\праздники на руси\масленица\борьб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742" y="1124744"/>
            <a:ext cx="4445859" cy="3312368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D:\Марина\праздники на руси\масленица\бой в конном строю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90589"/>
            <a:ext cx="4413250" cy="3306763"/>
          </a:xfrm>
          <a:prstGeom prst="rect">
            <a:avLst/>
          </a:prstGeom>
          <a:ln w="381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2"/>
          <p:cNvSpPr txBox="1"/>
          <p:nvPr/>
        </p:nvSpPr>
        <p:spPr>
          <a:xfrm>
            <a:off x="2610768" y="1916832"/>
            <a:ext cx="2088232" cy="8640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7015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7015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185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185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185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Кулачки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бъект 2"/>
          <p:cNvSpPr txBox="1"/>
          <p:nvPr/>
        </p:nvSpPr>
        <p:spPr>
          <a:xfrm>
            <a:off x="4644008" y="5877272"/>
            <a:ext cx="4069597" cy="8640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7015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7015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185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185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185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Бой в конном строю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 descr="2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7867"/>
            <a:ext cx="1835728" cy="16489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6184" y="260648"/>
            <a:ext cx="7740352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Воскресенье - прощеное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2406365"/>
            <a:ext cx="3068799" cy="87861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Все просят друг у друга прощения.</a:t>
            </a:r>
            <a:endParaRPr lang="ru-RU" dirty="0" smtClean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526" y="1740445"/>
            <a:ext cx="5551970" cy="4928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-20165"/>
            <a:ext cx="2016224" cy="1811098"/>
          </a:xfrm>
          <a:prstGeom prst="rect">
            <a:avLst/>
          </a:prstGeom>
        </p:spPr>
      </p:pic>
      <p:sp>
        <p:nvSpPr>
          <p:cNvPr id="9" name="Объект 2"/>
          <p:cNvSpPr txBox="1"/>
          <p:nvPr/>
        </p:nvSpPr>
        <p:spPr>
          <a:xfrm>
            <a:off x="179512" y="3501008"/>
            <a:ext cx="3456384" cy="313348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7015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7015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185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185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185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/>
              <a:t>Воскресенье </a:t>
            </a:r>
            <a:r>
              <a:rPr lang="ru-RU" sz="2400" dirty="0"/>
              <a:t>светлое быстро наступает.</a:t>
            </a:r>
            <a:br>
              <a:rPr lang="ru-RU" sz="2400" dirty="0"/>
            </a:br>
            <a:r>
              <a:rPr lang="ru-RU" sz="2400" dirty="0"/>
              <a:t>Облегчают душу все в "ПРОЩЁНЫЙ ДЕНЬ".</a:t>
            </a:r>
            <a:br>
              <a:rPr lang="ru-RU" sz="2400" dirty="0"/>
            </a:br>
            <a:r>
              <a:rPr lang="ru-RU" sz="2400" dirty="0"/>
              <a:t>Чучело соломенное - Зимушку - сжигают,</a:t>
            </a:r>
            <a:br>
              <a:rPr lang="ru-RU" sz="2400" dirty="0"/>
            </a:br>
            <a:r>
              <a:rPr lang="ru-RU" sz="2400" dirty="0"/>
              <a:t>Нарядив в тулупчик, валенки, ремень</a:t>
            </a:r>
            <a:r>
              <a:rPr lang="ru-RU" sz="2400" dirty="0" smtClean="0"/>
              <a:t>...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7192" y="785794"/>
            <a:ext cx="4186808" cy="2760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Вечером устраивали большой костёр и Масленицу </a:t>
            </a:r>
            <a:r>
              <a:rPr lang="ru-RU" sz="2400" dirty="0" smtClean="0"/>
              <a:t>сжигали </a:t>
            </a:r>
            <a:r>
              <a:rPr lang="ru-RU" sz="2400" dirty="0"/>
              <a:t>на костре, вместе с остатками блинов и ненужными вещами, чтобы ускорить наступление весны. </a:t>
            </a:r>
            <a:endParaRPr lang="ru-RU" sz="2400" dirty="0"/>
          </a:p>
          <a:p>
            <a:pPr marL="0" indent="0">
              <a:buNone/>
            </a:pPr>
            <a:endParaRPr lang="ru-RU" sz="2800" b="1" dirty="0">
              <a:solidFill>
                <a:srgbClr val="3333FF"/>
              </a:solidFill>
              <a:latin typeface="Cooper" pitchFamily="34" charset="0"/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8680"/>
            <a:ext cx="4608512" cy="6144683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C00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C:\Documents and Settings\Admin\Рабочий стол\Новая папка\1204446401_1201320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5085184"/>
            <a:ext cx="1666528" cy="1517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830" y="71414"/>
            <a:ext cx="6711202" cy="51927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4929198"/>
            <a:ext cx="7786710" cy="22145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Пышные гуляния </a:t>
            </a:r>
            <a:endParaRPr lang="ru-RU" sz="2400" b="1" i="1" dirty="0" smtClean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  <a:p>
            <a:pPr marL="0" indent="0">
              <a:buNone/>
            </a:pPr>
            <a:r>
              <a:rPr lang="ru-RU" sz="2400" b="1" i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Ярмарка </a:t>
            </a:r>
            <a:r>
              <a:rPr lang="ru-RU" sz="2400" b="1" i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венчает.</a:t>
            </a:r>
            <a:br>
              <a:rPr lang="ru-RU" sz="2400" b="1" i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</a:br>
            <a:r>
              <a:rPr lang="ru-RU" sz="2400" b="1" i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До свиданья, Масленица, приходи опять!</a:t>
            </a:r>
            <a:br>
              <a:rPr lang="ru-RU" sz="2400" b="1" i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</a:br>
            <a:r>
              <a:rPr lang="ru-RU" sz="2400" b="1" i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Через год Красавицу снова повстречаем.</a:t>
            </a:r>
            <a:br>
              <a:rPr lang="ru-RU" sz="2400" b="1" i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</a:br>
            <a:r>
              <a:rPr lang="ru-RU" sz="2400" b="1" i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Снова будем праздновать, блинами угощать</a:t>
            </a:r>
            <a:r>
              <a:rPr lang="ru-RU" sz="2400" b="1" i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!</a:t>
            </a:r>
            <a:endParaRPr lang="ru-RU" sz="2400" b="1" i="1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85728"/>
            <a:ext cx="6165304" cy="980066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Начинался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пост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26" name="Picture 2" descr="C:\Documents and Settings\user\Мои документы\Мои рисунки\232073-svetik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18" y="1285860"/>
            <a:ext cx="5715040" cy="42862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80728"/>
            <a:ext cx="8266722" cy="301977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Автор: </a:t>
            </a:r>
            <a:b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воспитатель Муниципального бюджетного дошкольного образовательного учреждения</a:t>
            </a:r>
            <a:b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Детский сад №38 </a:t>
            </a:r>
            <a:b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рп. Лукино, Нижегородской области.</a:t>
            </a:r>
            <a:b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Цветкова Мария Сергеевна.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1"/>
          <p:cNvSpPr txBox="1"/>
          <p:nvPr/>
        </p:nvSpPr>
        <p:spPr>
          <a:xfrm>
            <a:off x="467544" y="4221088"/>
            <a:ext cx="8262090" cy="259228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Использованы материалы с сайтов: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1"/>
              </a:rPr>
              <a:t>http://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1"/>
              </a:rPr>
              <a:t>fotto.ru/tag/kartinki_maslenitsa</a:t>
            </a:r>
            <a:endParaRPr lang="ru-RU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podarokhandmade.ru/forum/uploads/attachment/2013-03/1362433068_3456ryi.jpg</a:t>
            </a:r>
            <a:endParaRPr lang="ru-RU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www.ostrovskazok.ru/maslenitsa/pesenki-i-zaklichki-na-maslenitsu-2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svetnadegda.ucoz.ru/forum/32-769-1</a:t>
            </a:r>
            <a:endParaRPr lang="ru-RU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ejka.ru/blog/schitalki/51.html</a:t>
            </a:r>
            <a:endParaRPr lang="ru-RU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1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2226790" cy="200024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286808" cy="5000660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2400" dirty="0" smtClean="0">
                <a:ln/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+mn-lt"/>
              </a:rPr>
              <a:t>Масленица-это праздник, который отмечают на Руси с давних времен. </a:t>
            </a:r>
            <a:endParaRPr lang="ru-RU" sz="2400" dirty="0" smtClean="0">
              <a:ln/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cs typeface="+mn-lt"/>
            </a:endParaRPr>
          </a:p>
          <a:p>
            <a:pPr indent="0">
              <a:buNone/>
            </a:pPr>
            <a:r>
              <a:rPr lang="ru-RU" sz="2400" dirty="0" smtClean="0">
                <a:ln/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+mn-lt"/>
              </a:rPr>
              <a:t>Давным-давно люди поняли, что силы природы играют большую роль в их жизни. Но главное солнце-оно дает тепло и свет, а значит пищу и жизнь. Тогда солнце почитали выше всех сил.</a:t>
            </a:r>
            <a:endParaRPr lang="ru-RU" sz="2400" dirty="0" smtClean="0">
              <a:ln/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cs typeface="+mn-lt"/>
            </a:endParaRPr>
          </a:p>
          <a:p>
            <a:pPr indent="0">
              <a:buNone/>
            </a:pPr>
            <a:r>
              <a:rPr lang="ru-RU" sz="2400" dirty="0" smtClean="0">
                <a:ln/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+mn-lt"/>
              </a:rPr>
              <a:t>На Масленицу провожают зиму, встречают весеннее солнышко.</a:t>
            </a:r>
            <a:endParaRPr lang="ru-RU" sz="2400" dirty="0" smtClean="0">
              <a:ln/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cs typeface="+mn-lt"/>
            </a:endParaRPr>
          </a:p>
          <a:p>
            <a:pPr indent="0">
              <a:buNone/>
            </a:pPr>
            <a:r>
              <a:rPr lang="ru-RU" sz="2400" dirty="0" smtClean="0">
                <a:ln/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+mn-lt"/>
              </a:rPr>
              <a:t>А что напоминает солнышко?</a:t>
            </a:r>
            <a:endParaRPr lang="ru-RU" sz="2400" dirty="0" smtClean="0">
              <a:ln/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cs typeface="+mn-lt"/>
            </a:endParaRPr>
          </a:p>
          <a:p>
            <a:pPr indent="0">
              <a:buNone/>
            </a:pPr>
            <a:r>
              <a:rPr lang="ru-RU" sz="2000" dirty="0" smtClean="0">
                <a:ln/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+mn-lt"/>
              </a:rPr>
              <a:t>Конечно блин! </a:t>
            </a:r>
            <a:endParaRPr lang="ru-RU" sz="2000" dirty="0" smtClean="0">
              <a:ln/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cs typeface="+mn-lt"/>
            </a:endParaRPr>
          </a:p>
          <a:p>
            <a:pPr indent="0">
              <a:buNone/>
            </a:pPr>
            <a:r>
              <a:rPr lang="ru-RU" sz="2000" dirty="0" smtClean="0">
                <a:ln/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+mn-lt"/>
              </a:rPr>
              <a:t>Именно блин стал вкусным дополнением к </a:t>
            </a:r>
            <a:endParaRPr lang="ru-RU" sz="2000" dirty="0" smtClean="0">
              <a:ln/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cs typeface="+mn-lt"/>
            </a:endParaRPr>
          </a:p>
          <a:p>
            <a:pPr indent="0">
              <a:buNone/>
            </a:pPr>
            <a:r>
              <a:rPr lang="ru-RU" sz="2000" dirty="0" smtClean="0">
                <a:ln/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+mn-lt"/>
              </a:rPr>
              <a:t>празднику прощания с зимой!</a:t>
            </a:r>
            <a:endParaRPr lang="ru-RU" sz="2000" dirty="0" smtClean="0">
              <a:ln/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cs typeface="+mn-lt"/>
            </a:endParaRPr>
          </a:p>
          <a:p>
            <a:pPr indent="0">
              <a:buNone/>
            </a:pPr>
            <a:endParaRPr lang="ru-RU" sz="2000" dirty="0" smtClean="0">
              <a:ln/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cs typeface="+mn-lt"/>
            </a:endParaRPr>
          </a:p>
        </p:txBody>
      </p:sp>
      <p:pic>
        <p:nvPicPr>
          <p:cNvPr id="6" name="Picture 4" descr="Картинка 6 из 18085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3973396"/>
            <a:ext cx="2453284" cy="2655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68044" y="116632"/>
            <a:ext cx="4068452" cy="1296144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ru-RU" sz="2400" b="1" dirty="0" smtClean="0">
                <a:latin typeface="Constantia" panose="02030602050306030303" pitchFamily="18" charset="0"/>
              </a:rPr>
              <a:t>Масленица всегда была шумной, весёлой с песнями и играми.</a:t>
            </a:r>
            <a:endParaRPr lang="ru-RU" sz="2400" b="1" dirty="0" smtClean="0">
              <a:latin typeface="Constantia" panose="02030602050306030303" pitchFamily="18" charset="0"/>
            </a:endParaRPr>
          </a:p>
          <a:p>
            <a:pPr indent="0">
              <a:buNone/>
            </a:pPr>
            <a:endParaRPr lang="ru-RU" sz="1800" dirty="0" smtClean="0">
              <a:latin typeface="Constantia" panose="02030602050306030303" pitchFamily="18" charset="0"/>
            </a:endParaRPr>
          </a:p>
          <a:p>
            <a:pPr indent="0">
              <a:buNone/>
            </a:pPr>
            <a:endParaRPr lang="ru-RU" sz="1800" dirty="0" smtClean="0">
              <a:latin typeface="Constantia" panose="02030602050306030303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6" name="Picture 2" descr="D:\Марина\праздники на руси\ряженые\коляда\a96cf6898adf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1">
            <a:lum bright="-10000" contrast="20000"/>
          </a:blip>
          <a:srcRect/>
          <a:stretch>
            <a:fillRect/>
          </a:stretch>
        </p:blipFill>
        <p:spPr bwMode="auto">
          <a:xfrm>
            <a:off x="179512" y="476672"/>
            <a:ext cx="4824536" cy="5692953"/>
          </a:xfrm>
          <a:prstGeom prst="snip2DiagRect">
            <a:avLst>
              <a:gd name="adj1" fmla="val 0"/>
              <a:gd name="adj2" fmla="val 11613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  <a:softEdge rad="1270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Содержимое 2"/>
          <p:cNvSpPr txBox="1"/>
          <p:nvPr/>
        </p:nvSpPr>
        <p:spPr>
          <a:xfrm>
            <a:off x="5150652" y="1340768"/>
            <a:ext cx="3885843" cy="1080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7015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7015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185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185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185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ru-RU" sz="2000" dirty="0" smtClean="0"/>
              <a:t>Чтобы </a:t>
            </a:r>
            <a:r>
              <a:rPr lang="ru-RU" sz="2000" dirty="0"/>
              <a:t>всё в будущем году было благополучно пели </a:t>
            </a:r>
            <a:r>
              <a:rPr lang="ru-RU" sz="2000" dirty="0" smtClean="0"/>
              <a:t>песенки-</a:t>
            </a:r>
            <a:r>
              <a:rPr lang="ru-RU" sz="2000" dirty="0" err="1" smtClean="0"/>
              <a:t>заклички</a:t>
            </a:r>
            <a:r>
              <a:rPr lang="ru-RU" sz="2000" dirty="0"/>
              <a:t>:</a:t>
            </a:r>
            <a:endParaRPr lang="ru-RU" sz="2000" dirty="0" smtClean="0"/>
          </a:p>
          <a:p>
            <a:pPr>
              <a:buFont typeface="Wingdings 2"/>
              <a:buNone/>
            </a:pPr>
            <a:endParaRPr lang="ru-RU" dirty="0"/>
          </a:p>
        </p:txBody>
      </p:sp>
      <p:sp>
        <p:nvSpPr>
          <p:cNvPr id="8" name="Содержимое 2"/>
          <p:cNvSpPr txBox="1"/>
          <p:nvPr/>
        </p:nvSpPr>
        <p:spPr>
          <a:xfrm>
            <a:off x="5401121" y="4725144"/>
            <a:ext cx="3635373" cy="2016224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7015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7015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185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185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185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 smtClean="0"/>
              <a:t>***</a:t>
            </a:r>
            <a:endParaRPr lang="ru-RU" sz="1800" b="1" dirty="0" smtClean="0"/>
          </a:p>
          <a:p>
            <a:pPr marL="0" indent="0">
              <a:buNone/>
            </a:pPr>
            <a:r>
              <a:rPr lang="ru-RU" sz="1800" b="1" dirty="0" smtClean="0"/>
              <a:t>Приезжай </a:t>
            </a:r>
            <a:r>
              <a:rPr lang="ru-RU" sz="1800" b="1" dirty="0"/>
              <a:t>к нам в гости, масленица,</a:t>
            </a:r>
            <a:endParaRPr lang="ru-RU" sz="1800" b="1" dirty="0"/>
          </a:p>
          <a:p>
            <a:pPr marL="0" indent="0">
              <a:buNone/>
            </a:pPr>
            <a:r>
              <a:rPr lang="ru-RU" sz="1800" b="1" dirty="0"/>
              <a:t>На широкий двор —</a:t>
            </a:r>
            <a:endParaRPr lang="ru-RU" sz="1800" b="1" dirty="0"/>
          </a:p>
          <a:p>
            <a:pPr marL="0" indent="0">
              <a:buNone/>
            </a:pPr>
            <a:r>
              <a:rPr lang="ru-RU" sz="1800" b="1" dirty="0"/>
              <a:t>На горах покататься,</a:t>
            </a:r>
            <a:endParaRPr lang="ru-RU" sz="1800" b="1" dirty="0"/>
          </a:p>
          <a:p>
            <a:pPr marL="0" indent="0">
              <a:buNone/>
            </a:pPr>
            <a:r>
              <a:rPr lang="ru-RU" sz="1800" b="1" dirty="0"/>
              <a:t>В блинах поваляться,</a:t>
            </a:r>
            <a:endParaRPr lang="ru-RU" sz="1800" b="1" dirty="0"/>
          </a:p>
          <a:p>
            <a:pPr marL="0" indent="0">
              <a:buNone/>
            </a:pPr>
            <a:r>
              <a:rPr lang="ru-RU" sz="1800" b="1" dirty="0"/>
              <a:t>Сердцам потешаться!</a:t>
            </a:r>
            <a:endParaRPr lang="ru-RU" sz="1800" b="1" dirty="0"/>
          </a:p>
          <a:p>
            <a:pPr indent="0">
              <a:buFont typeface="Wingdings 2"/>
              <a:buNone/>
            </a:pPr>
            <a:endParaRPr lang="ru-RU" sz="1800" dirty="0" smtClean="0">
              <a:latin typeface="Constantia" panose="02030602050306030303" pitchFamily="18" charset="0"/>
            </a:endParaRPr>
          </a:p>
          <a:p>
            <a:pPr indent="0">
              <a:buFont typeface="Wingdings 2"/>
              <a:buNone/>
            </a:pPr>
            <a:endParaRPr lang="ru-RU" sz="1800" dirty="0" smtClean="0">
              <a:latin typeface="Constantia" panose="02030602050306030303" pitchFamily="18" charset="0"/>
            </a:endParaRPr>
          </a:p>
          <a:p>
            <a:pPr>
              <a:buFont typeface="Wingdings 2"/>
              <a:buNone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401121" y="2564904"/>
            <a:ext cx="34563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***</a:t>
            </a:r>
            <a:endParaRPr lang="ru-RU" b="1" dirty="0" smtClean="0"/>
          </a:p>
          <a:p>
            <a:r>
              <a:rPr lang="ru-RU" b="1" dirty="0" smtClean="0"/>
              <a:t>Выходи</a:t>
            </a:r>
            <a:r>
              <a:rPr lang="ru-RU" b="1" dirty="0"/>
              <a:t>, народ,</a:t>
            </a:r>
            <a:endParaRPr lang="ru-RU" b="1" dirty="0"/>
          </a:p>
          <a:p>
            <a:r>
              <a:rPr lang="ru-RU" b="1" dirty="0"/>
              <a:t>Становись у ворот</a:t>
            </a:r>
            <a:endParaRPr lang="ru-RU" b="1" dirty="0"/>
          </a:p>
          <a:p>
            <a:r>
              <a:rPr lang="ru-RU" b="1" dirty="0"/>
              <a:t>Весну закликать,</a:t>
            </a:r>
            <a:endParaRPr lang="ru-RU" b="1" dirty="0"/>
          </a:p>
          <a:p>
            <a:r>
              <a:rPr lang="ru-RU" b="1" dirty="0"/>
              <a:t>Зимушку провожать.</a:t>
            </a:r>
            <a:endParaRPr lang="ru-RU" b="1" dirty="0"/>
          </a:p>
          <a:p>
            <a:r>
              <a:rPr lang="ru-RU" b="1" dirty="0"/>
              <a:t>Весна, весна-красна,</a:t>
            </a:r>
            <a:endParaRPr lang="ru-RU" b="1" dirty="0"/>
          </a:p>
          <a:p>
            <a:r>
              <a:rPr lang="ru-RU" b="1" dirty="0"/>
              <a:t>Приди, весна, с радостью!</a:t>
            </a:r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404664"/>
            <a:ext cx="4752528" cy="64087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800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Любили на Руси праздник Проводов Зимы, потому и праздновали широко – </a:t>
            </a:r>
            <a:r>
              <a:rPr lang="ru-RU" sz="2800" i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в </a:t>
            </a:r>
            <a:r>
              <a:rPr lang="ru-RU" sz="2800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народе и по сей день сохраняются поговорки «не все коту масленица», «не житье, а масленица». И вот почему: сама по себе масленичная неделя не однородна. Если в первые три дня крестьяне еще занимались хозяйственными работами, то с четверга </a:t>
            </a:r>
            <a:r>
              <a:rPr lang="ru-RU" sz="2800" i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работать запрещалось, т.к</a:t>
            </a:r>
            <a:r>
              <a:rPr lang="ru-RU" sz="2800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. начиналась Широкая </a:t>
            </a:r>
            <a:r>
              <a:rPr lang="ru-RU" sz="2800" i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Масленица</a:t>
            </a:r>
            <a:r>
              <a:rPr lang="ru-RU" sz="2800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. Таким образом, масленичная неделя состояла из двух половинок - узкой </a:t>
            </a:r>
            <a:r>
              <a:rPr lang="ru-RU" sz="2800" i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2800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и  широкой масленицы, </a:t>
            </a:r>
            <a:r>
              <a:rPr lang="ru-RU" sz="2800" i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а </a:t>
            </a:r>
            <a:r>
              <a:rPr lang="ru-RU" sz="2800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каждому дню масленичной недели </a:t>
            </a:r>
            <a:r>
              <a:rPr lang="ru-RU" sz="2800" i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было </a:t>
            </a:r>
            <a:r>
              <a:rPr lang="ru-RU" sz="2800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дано свое имя.</a:t>
            </a:r>
            <a:endParaRPr lang="ru-RU" sz="280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endParaRPr lang="ru-RU" sz="280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5" name="Picture 6" descr="D:\Марина\праздники на руси\масленица\567f760e60e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1">
            <a:lum bright="-10000"/>
          </a:blip>
          <a:srcRect/>
          <a:stretch>
            <a:fillRect/>
          </a:stretch>
        </p:blipFill>
        <p:spPr bwMode="auto">
          <a:xfrm>
            <a:off x="4932040" y="1340768"/>
            <a:ext cx="4030144" cy="4752528"/>
          </a:xfrm>
          <a:prstGeom prst="snip2DiagRect">
            <a:avLst>
              <a:gd name="adj1" fmla="val 0"/>
              <a:gd name="adj2" fmla="val 102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7308" y="904152"/>
            <a:ext cx="6715172" cy="724648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anose="020B0604030504040204" pitchFamily="34" charset="0"/>
              </a:rPr>
              <a:t>Понедельник - встреча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-252536" y="2708920"/>
            <a:ext cx="5292112" cy="1285884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200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К этому дню доставались горы, качели. </a:t>
            </a:r>
            <a:endParaRPr lang="ru-RU" sz="200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indent="0">
              <a:buNone/>
            </a:pPr>
            <a:r>
              <a:rPr lang="ru-RU" sz="200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Те кто побогаче начинали печь блины.</a:t>
            </a:r>
            <a:endParaRPr lang="ru-RU" sz="200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6" name="Picture 4" descr="C:\Documents and Settings\Admin\Рабочий стол\Новая папка\1204446401_1201850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5503" y="1932344"/>
            <a:ext cx="4655653" cy="4925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2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" y="71413"/>
            <a:ext cx="2071702" cy="1860931"/>
          </a:xfrm>
          <a:prstGeom prst="rect">
            <a:avLst/>
          </a:prstGeom>
        </p:spPr>
      </p:pic>
      <p:sp>
        <p:nvSpPr>
          <p:cNvPr id="8" name="Содержимое 3"/>
          <p:cNvSpPr txBox="1"/>
          <p:nvPr/>
        </p:nvSpPr>
        <p:spPr>
          <a:xfrm>
            <a:off x="10665" y="4241331"/>
            <a:ext cx="5040560" cy="264035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 w="15875">
                  <a:gradFill>
                    <a:gsLst>
                      <a:gs pos="0">
                        <a:schemeClr val="accent1">
                          <a:hueMod val="80000"/>
                        </a:schemeClr>
                      </a:gs>
                      <a:gs pos="100000">
                        <a:schemeClr val="accent1"/>
                      </a:gs>
                    </a:gsLst>
                    <a:lin ang="2700000" scaled="1"/>
                  </a:gradFill>
                </a:ln>
                <a:solidFill>
                  <a:srgbClr val="FF0000"/>
                </a:solidFill>
                <a:effectLst/>
                <a:uLnTx/>
                <a:uFillTx/>
              </a:rPr>
              <a:t>А мы Масленицу </a:t>
            </a:r>
            <a:r>
              <a:rPr kumimoji="0" lang="ru-RU" sz="2200" b="0" i="0" u="none" strike="noStrike" kern="1200" cap="none" spc="0" normalizeH="0" baseline="0" noProof="0" dirty="0" err="1" smtClean="0">
                <a:ln w="15875">
                  <a:gradFill>
                    <a:gsLst>
                      <a:gs pos="0">
                        <a:schemeClr val="accent1">
                          <a:hueMod val="80000"/>
                        </a:schemeClr>
                      </a:gs>
                      <a:gs pos="100000">
                        <a:schemeClr val="accent1"/>
                      </a:gs>
                    </a:gsLst>
                    <a:lin ang="2700000" scaled="1"/>
                  </a:gradFill>
                </a:ln>
                <a:solidFill>
                  <a:srgbClr val="FF0000"/>
                </a:solidFill>
                <a:effectLst/>
                <a:uLnTx/>
                <a:uFillTx/>
              </a:rPr>
              <a:t>дожидали</a:t>
            </a:r>
            <a:r>
              <a:rPr kumimoji="0" lang="ru-RU" sz="2200" b="0" i="0" u="none" strike="noStrike" kern="1200" cap="none" spc="0" normalizeH="0" baseline="0" noProof="0" dirty="0" smtClean="0">
                <a:ln w="15875">
                  <a:gradFill>
                    <a:gsLst>
                      <a:gs pos="0">
                        <a:schemeClr val="accent1">
                          <a:hueMod val="80000"/>
                        </a:schemeClr>
                      </a:gs>
                      <a:gs pos="100000">
                        <a:schemeClr val="accent1"/>
                      </a:gs>
                    </a:gsLst>
                    <a:lin ang="2700000" scaled="1"/>
                  </a:gradFill>
                </a:ln>
                <a:solidFill>
                  <a:srgbClr val="FF0000"/>
                </a:solidFill>
                <a:effectLst/>
                <a:uLnTx/>
                <a:uFillTx/>
              </a:rPr>
              <a:t>!</a:t>
            </a:r>
            <a:endParaRPr kumimoji="0" lang="ru-RU" sz="2200" b="0" i="0" u="none" strike="noStrike" kern="1200" cap="none" spc="0" normalizeH="0" baseline="0" noProof="0" dirty="0" smtClean="0">
              <a:ln w="15875">
                <a:gradFill>
                  <a:gsLst>
                    <a:gs pos="0">
                      <a:schemeClr val="accent1">
                        <a:hueMod val="80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27432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sz="2200" dirty="0" smtClean="0">
                <a:ln w="15875">
                  <a:gradFill>
                    <a:gsLst>
                      <a:gs pos="0">
                        <a:schemeClr val="accent1">
                          <a:hueMod val="80000"/>
                        </a:schemeClr>
                      </a:gs>
                      <a:gs pos="100000">
                        <a:schemeClr val="accent1"/>
                      </a:gs>
                    </a:gsLst>
                    <a:lin ang="2700000" scaled="1"/>
                  </a:gradFill>
                </a:ln>
                <a:solidFill>
                  <a:srgbClr val="FF0000"/>
                </a:solidFill>
                <a:effectLst/>
              </a:rPr>
              <a:t>Сыром-маслом гору </a:t>
            </a:r>
            <a:r>
              <a:rPr lang="ru-RU" sz="2200" dirty="0" err="1" smtClean="0">
                <a:ln w="15875">
                  <a:gradFill>
                    <a:gsLst>
                      <a:gs pos="0">
                        <a:schemeClr val="accent1">
                          <a:hueMod val="80000"/>
                        </a:schemeClr>
                      </a:gs>
                      <a:gs pos="100000">
                        <a:schemeClr val="accent1"/>
                      </a:gs>
                    </a:gsLst>
                    <a:lin ang="2700000" scaled="1"/>
                  </a:gradFill>
                </a:ln>
                <a:solidFill>
                  <a:srgbClr val="FF0000"/>
                </a:solidFill>
                <a:effectLst/>
              </a:rPr>
              <a:t>укладали</a:t>
            </a:r>
            <a:r>
              <a:rPr lang="ru-RU" sz="2200" dirty="0" smtClean="0">
                <a:ln w="15875">
                  <a:gradFill>
                    <a:gsLst>
                      <a:gs pos="0">
                        <a:schemeClr val="accent1">
                          <a:hueMod val="80000"/>
                        </a:schemeClr>
                      </a:gs>
                      <a:gs pos="100000">
                        <a:schemeClr val="accent1"/>
                      </a:gs>
                    </a:gsLst>
                    <a:lin ang="2700000" scaled="1"/>
                  </a:gradFill>
                </a:ln>
                <a:solidFill>
                  <a:srgbClr val="FF0000"/>
                </a:solidFill>
                <a:effectLst/>
              </a:rPr>
              <a:t>!</a:t>
            </a:r>
            <a:endParaRPr lang="ru-RU" sz="2200" dirty="0" smtClean="0">
              <a:ln w="15875">
                <a:gradFill>
                  <a:gsLst>
                    <a:gs pos="0">
                      <a:schemeClr val="accent1">
                        <a:hueMod val="80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</a:ln>
              <a:solidFill>
                <a:srgbClr val="FF0000"/>
              </a:solidFill>
              <a:effectLst/>
            </a:endParaRPr>
          </a:p>
          <a:p>
            <a:pPr marL="27432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 w="15875">
                  <a:gradFill>
                    <a:gsLst>
                      <a:gs pos="0">
                        <a:schemeClr val="accent1">
                          <a:hueMod val="80000"/>
                        </a:schemeClr>
                      </a:gs>
                      <a:gs pos="100000">
                        <a:schemeClr val="accent1"/>
                      </a:gs>
                    </a:gsLst>
                    <a:lin ang="2700000" scaled="1"/>
                  </a:gradFill>
                </a:ln>
                <a:solidFill>
                  <a:srgbClr val="FF0000"/>
                </a:solidFill>
                <a:effectLst/>
                <a:uLnTx/>
                <a:uFillTx/>
              </a:rPr>
              <a:t>Ой, ты, Масленица </a:t>
            </a:r>
            <a:r>
              <a:rPr kumimoji="0" lang="ru-RU" sz="2200" b="0" i="0" u="none" strike="noStrike" kern="1200" cap="none" spc="0" normalizeH="0" baseline="0" noProof="0" dirty="0" err="1" smtClean="0">
                <a:ln w="15875">
                  <a:gradFill>
                    <a:gsLst>
                      <a:gs pos="0">
                        <a:schemeClr val="accent1">
                          <a:hueMod val="80000"/>
                        </a:schemeClr>
                      </a:gs>
                      <a:gs pos="100000">
                        <a:schemeClr val="accent1"/>
                      </a:gs>
                    </a:gsLst>
                    <a:lin ang="2700000" scaled="1"/>
                  </a:gradFill>
                </a:ln>
                <a:solidFill>
                  <a:srgbClr val="FF0000"/>
                </a:solidFill>
                <a:effectLst/>
                <a:uLnTx/>
                <a:uFillTx/>
              </a:rPr>
              <a:t>растянися</a:t>
            </a:r>
            <a:endParaRPr lang="ru-RU" sz="2200" dirty="0" smtClean="0">
              <a:ln w="15875">
                <a:gradFill>
                  <a:gsLst>
                    <a:gs pos="0">
                      <a:schemeClr val="accent1">
                        <a:hueMod val="80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</a:ln>
              <a:solidFill>
                <a:srgbClr val="FF0000"/>
              </a:solidFill>
              <a:effectLst/>
            </a:endParaRPr>
          </a:p>
          <a:p>
            <a:pPr marL="27432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 w="15875">
                  <a:gradFill>
                    <a:gsLst>
                      <a:gs pos="0">
                        <a:schemeClr val="accent1">
                          <a:hueMod val="80000"/>
                        </a:schemeClr>
                      </a:gs>
                      <a:gs pos="100000">
                        <a:schemeClr val="accent1"/>
                      </a:gs>
                    </a:gsLst>
                    <a:lin ang="2700000" scaled="1"/>
                  </a:gradFill>
                </a:ln>
                <a:solidFill>
                  <a:srgbClr val="FF0000"/>
                </a:solidFill>
                <a:effectLst/>
                <a:uLnTx/>
                <a:uFillTx/>
              </a:rPr>
              <a:t>Да</a:t>
            </a:r>
            <a:r>
              <a:rPr kumimoji="0" lang="ru-RU" sz="2200" b="0" i="0" u="none" strike="noStrike" kern="1200" cap="none" spc="0" normalizeH="0" noProof="0" dirty="0" smtClean="0">
                <a:ln w="15875">
                  <a:gradFill>
                    <a:gsLst>
                      <a:gs pos="0">
                        <a:schemeClr val="accent1">
                          <a:hueMod val="80000"/>
                        </a:schemeClr>
                      </a:gs>
                      <a:gs pos="100000">
                        <a:schemeClr val="accent1"/>
                      </a:gs>
                    </a:gsLst>
                    <a:lin ang="2700000" scaled="1"/>
                  </a:gradFill>
                </a:ln>
                <a:solidFill>
                  <a:srgbClr val="FF0000"/>
                </a:solidFill>
                <a:effectLst/>
                <a:uLnTx/>
                <a:uFillTx/>
              </a:rPr>
              <a:t> за белую березу </a:t>
            </a:r>
            <a:r>
              <a:rPr kumimoji="0" lang="ru-RU" sz="2200" b="0" i="0" u="none" strike="noStrike" kern="1200" cap="none" spc="0" normalizeH="0" noProof="0" dirty="0" err="1" smtClean="0">
                <a:ln w="15875">
                  <a:gradFill>
                    <a:gsLst>
                      <a:gs pos="0">
                        <a:schemeClr val="accent1">
                          <a:hueMod val="80000"/>
                        </a:schemeClr>
                      </a:gs>
                      <a:gs pos="100000">
                        <a:schemeClr val="accent1"/>
                      </a:gs>
                    </a:gsLst>
                    <a:lin ang="2700000" scaled="1"/>
                  </a:gradFill>
                </a:ln>
                <a:solidFill>
                  <a:srgbClr val="FF0000"/>
                </a:solidFill>
                <a:effectLst/>
                <a:uLnTx/>
                <a:uFillTx/>
              </a:rPr>
              <a:t>зацепися</a:t>
            </a:r>
            <a:r>
              <a:rPr kumimoji="0" lang="ru-RU" sz="2200" b="0" i="0" u="none" strike="noStrike" kern="1200" cap="none" spc="0" normalizeH="0" noProof="0" dirty="0" smtClean="0">
                <a:ln w="15875">
                  <a:gradFill>
                    <a:gsLst>
                      <a:gs pos="0">
                        <a:schemeClr val="accent1">
                          <a:hueMod val="80000"/>
                        </a:schemeClr>
                      </a:gs>
                      <a:gs pos="100000">
                        <a:schemeClr val="accent1"/>
                      </a:gs>
                    </a:gsLst>
                    <a:lin ang="2700000" scaled="1"/>
                  </a:gradFill>
                </a:ln>
                <a:solidFill>
                  <a:srgbClr val="FF0000"/>
                </a:solidFill>
                <a:effectLst/>
                <a:uLnTx/>
                <a:uFillTx/>
              </a:rPr>
              <a:t>!</a:t>
            </a:r>
            <a:endParaRPr kumimoji="0" lang="ru-RU" sz="2200" b="0" i="0" u="none" strike="noStrike" kern="1200" cap="none" spc="0" normalizeH="0" noProof="0" dirty="0" smtClean="0">
              <a:ln w="15875">
                <a:gradFill>
                  <a:gsLst>
                    <a:gs pos="0">
                      <a:schemeClr val="accent1">
                        <a:hueMod val="80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27432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sz="2200" baseline="0" dirty="0" smtClean="0">
                <a:ln w="15875">
                  <a:gradFill>
                    <a:gsLst>
                      <a:gs pos="0">
                        <a:schemeClr val="accent1">
                          <a:hueMod val="80000"/>
                        </a:schemeClr>
                      </a:gs>
                      <a:gs pos="100000">
                        <a:schemeClr val="accent1"/>
                      </a:gs>
                    </a:gsLst>
                    <a:lin ang="2700000" scaled="1"/>
                  </a:gradFill>
                </a:ln>
                <a:solidFill>
                  <a:srgbClr val="FF0000"/>
                </a:solidFill>
                <a:effectLst/>
              </a:rPr>
              <a:t>А мы Масленицу </a:t>
            </a:r>
            <a:r>
              <a:rPr lang="ru-RU" sz="2200" baseline="0" dirty="0" err="1" smtClean="0">
                <a:ln w="15875">
                  <a:gradFill>
                    <a:gsLst>
                      <a:gs pos="0">
                        <a:schemeClr val="accent1">
                          <a:hueMod val="80000"/>
                        </a:schemeClr>
                      </a:gs>
                      <a:gs pos="100000">
                        <a:schemeClr val="accent1"/>
                      </a:gs>
                    </a:gsLst>
                    <a:lin ang="2700000" scaled="1"/>
                  </a:gradFill>
                </a:ln>
                <a:solidFill>
                  <a:srgbClr val="FF0000"/>
                </a:solidFill>
                <a:effectLst/>
              </a:rPr>
              <a:t>дожидали</a:t>
            </a:r>
            <a:r>
              <a:rPr lang="ru-RU" sz="2200" baseline="0" dirty="0" smtClean="0">
                <a:ln w="15875">
                  <a:gradFill>
                    <a:gsLst>
                      <a:gs pos="0">
                        <a:schemeClr val="accent1">
                          <a:hueMod val="80000"/>
                        </a:schemeClr>
                      </a:gs>
                      <a:gs pos="100000">
                        <a:schemeClr val="accent1"/>
                      </a:gs>
                    </a:gsLst>
                    <a:lin ang="2700000" scaled="1"/>
                  </a:gradFill>
                </a:ln>
                <a:solidFill>
                  <a:srgbClr val="FF0000"/>
                </a:solidFill>
                <a:effectLst/>
              </a:rPr>
              <a:t>?</a:t>
            </a:r>
            <a:endParaRPr kumimoji="0" lang="ru-RU" sz="2200" b="0" i="0" u="none" strike="noStrike" kern="1200" cap="none" spc="0" normalizeH="0" baseline="0" noProof="0" dirty="0" smtClean="0">
              <a:ln w="15875">
                <a:gradFill>
                  <a:gsLst>
                    <a:gs pos="0">
                      <a:schemeClr val="accent1">
                        <a:hueMod val="80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3" y="404664"/>
            <a:ext cx="6185693" cy="115212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Вторник -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заигрыши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844824"/>
            <a:ext cx="8363272" cy="10048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С утра молодые люди приглашались покататься с гор. Поесть блинов. </a:t>
            </a:r>
            <a:endParaRPr lang="ru-RU" sz="2400" dirty="0"/>
          </a:p>
        </p:txBody>
      </p:sp>
      <p:sp>
        <p:nvSpPr>
          <p:cNvPr id="5" name="Объект 2"/>
          <p:cNvSpPr txBox="1"/>
          <p:nvPr/>
        </p:nvSpPr>
        <p:spPr>
          <a:xfrm>
            <a:off x="611560" y="3501008"/>
            <a:ext cx="4680520" cy="295232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7015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7015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185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185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185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ru-RU" sz="2400" dirty="0" smtClean="0"/>
              <a:t>Едет Масленица дорогая,</a:t>
            </a:r>
            <a:endParaRPr lang="ru-RU" sz="2400" dirty="0" smtClean="0"/>
          </a:p>
          <a:p>
            <a:pPr marL="0" indent="0">
              <a:buFont typeface="Wingdings 2"/>
              <a:buNone/>
            </a:pPr>
            <a:r>
              <a:rPr lang="ru-RU" sz="2400" dirty="0" smtClean="0"/>
              <a:t>Наша гостьюшка дорогая,</a:t>
            </a:r>
            <a:endParaRPr lang="ru-RU" sz="2400" dirty="0" smtClean="0"/>
          </a:p>
          <a:p>
            <a:pPr marL="0" indent="0">
              <a:buFont typeface="Wingdings 2"/>
              <a:buNone/>
            </a:pPr>
            <a:r>
              <a:rPr lang="ru-RU" sz="2400" dirty="0" smtClean="0"/>
              <a:t>Да на саночках расписных,</a:t>
            </a:r>
            <a:endParaRPr lang="ru-RU" sz="2400" dirty="0" smtClean="0"/>
          </a:p>
          <a:p>
            <a:pPr marL="0" indent="0">
              <a:buFont typeface="Wingdings 2"/>
              <a:buNone/>
            </a:pPr>
            <a:r>
              <a:rPr lang="ru-RU" sz="2400" dirty="0" smtClean="0"/>
              <a:t>Да на кониках  вороных,</a:t>
            </a:r>
            <a:endParaRPr lang="ru-RU" sz="2400" dirty="0" smtClean="0"/>
          </a:p>
          <a:p>
            <a:pPr marL="0" indent="0">
              <a:buFont typeface="Wingdings 2"/>
              <a:buNone/>
            </a:pPr>
            <a:r>
              <a:rPr lang="ru-RU" sz="2400" dirty="0" smtClean="0"/>
              <a:t>Живет Масленица семь деньков,</a:t>
            </a:r>
            <a:endParaRPr lang="ru-RU" sz="2400" dirty="0" smtClean="0"/>
          </a:p>
          <a:p>
            <a:pPr marL="0" indent="0">
              <a:buFont typeface="Wingdings 2"/>
              <a:buNone/>
            </a:pPr>
            <a:r>
              <a:rPr lang="ru-RU" sz="2400" dirty="0" smtClean="0"/>
              <a:t>Оставайся семь годков.</a:t>
            </a:r>
            <a:endParaRPr lang="ru-RU" sz="2400" dirty="0"/>
          </a:p>
        </p:txBody>
      </p:sp>
      <p:pic>
        <p:nvPicPr>
          <p:cNvPr id="7" name="Рисунок 6" descr="21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32" y="71413"/>
            <a:ext cx="2071702" cy="1860931"/>
          </a:xfrm>
          <a:prstGeom prst="rect">
            <a:avLst/>
          </a:prstGeom>
        </p:spPr>
      </p:pic>
      <p:pic>
        <p:nvPicPr>
          <p:cNvPr id="1026" name="Picture 2" descr="E:\презентации\Рисунок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" t="2507" r="3564" b="5570"/>
          <a:stretch>
            <a:fillRect/>
          </a:stretch>
        </p:blipFill>
        <p:spPr bwMode="auto">
          <a:xfrm>
            <a:off x="5520321" y="2339716"/>
            <a:ext cx="3300151" cy="4329644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692696"/>
            <a:ext cx="4968552" cy="63668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Среда - лакомки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123728" y="1484784"/>
            <a:ext cx="6923112" cy="936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В этот день зять приходил к тёще на блины.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Разговаривали, пели песни, загадывали загадки.</a:t>
            </a:r>
            <a:endParaRPr lang="ru-RU" sz="2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20888"/>
            <a:ext cx="5376599" cy="4032448"/>
          </a:xfrm>
          <a:prstGeom prst="roundRect">
            <a:avLst>
              <a:gd name="adj" fmla="val 890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2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" y="-27384"/>
            <a:ext cx="1835728" cy="1648965"/>
          </a:xfrm>
          <a:prstGeom prst="rect">
            <a:avLst/>
          </a:prstGeom>
        </p:spPr>
      </p:pic>
      <p:sp>
        <p:nvSpPr>
          <p:cNvPr id="6" name="Объект 2"/>
          <p:cNvSpPr txBox="1"/>
          <p:nvPr/>
        </p:nvSpPr>
        <p:spPr>
          <a:xfrm>
            <a:off x="5791200" y="4725144"/>
            <a:ext cx="3384376" cy="172819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7015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7015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185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185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185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ru-RU" sz="2000" dirty="0" smtClean="0"/>
              <a:t>Ой, ты Лакомка-Среда!</a:t>
            </a:r>
            <a:endParaRPr lang="ru-RU" sz="2000" dirty="0" smtClean="0"/>
          </a:p>
          <a:p>
            <a:pPr marL="0" indent="0">
              <a:buFont typeface="Wingdings 2"/>
              <a:buNone/>
            </a:pPr>
            <a:r>
              <a:rPr lang="ru-RU" sz="2000" dirty="0" err="1" smtClean="0"/>
              <a:t>Масляна</a:t>
            </a:r>
            <a:r>
              <a:rPr lang="ru-RU" sz="2000" dirty="0" smtClean="0"/>
              <a:t> сковорода!</a:t>
            </a:r>
            <a:endParaRPr lang="ru-RU" sz="2000" dirty="0" smtClean="0"/>
          </a:p>
          <a:p>
            <a:pPr marL="0" indent="0">
              <a:buFont typeface="Wingdings 2"/>
              <a:buNone/>
            </a:pPr>
            <a:r>
              <a:rPr lang="ru-RU" sz="2000" dirty="0" smtClean="0"/>
              <a:t>Как повелось со старины -   </a:t>
            </a:r>
            <a:endParaRPr lang="ru-RU" sz="2000" dirty="0" smtClean="0"/>
          </a:p>
          <a:p>
            <a:pPr marL="0" indent="0">
              <a:buFont typeface="Wingdings 2"/>
              <a:buNone/>
            </a:pPr>
            <a:r>
              <a:rPr lang="ru-RU" sz="2000" dirty="0" smtClean="0"/>
              <a:t>Едем к тёще на блины!</a:t>
            </a:r>
            <a:endParaRPr lang="ru-RU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3344" y="404664"/>
            <a:ext cx="7499176" cy="79435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Четверг - широкий разгул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75656" y="1268760"/>
            <a:ext cx="7668344" cy="100485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1800" dirty="0" smtClean="0"/>
              <a:t>С этого дня Масленица разворачивалась во всю ширь.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Народ предавался всевозможным потехам: катаниям по ледяным горам, на качелях, лошадях, карнавалам, кулачным боям, шумным пирам.</a:t>
            </a:r>
            <a:endParaRPr lang="ru-RU" sz="1800" dirty="0"/>
          </a:p>
        </p:txBody>
      </p:sp>
      <p:pic>
        <p:nvPicPr>
          <p:cNvPr id="5" name="Рисунок 4" descr="21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36512" y="51843"/>
            <a:ext cx="1835728" cy="16489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64" y="3516260"/>
            <a:ext cx="3598783" cy="3148935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Объект 2"/>
          <p:cNvSpPr txBox="1"/>
          <p:nvPr/>
        </p:nvSpPr>
        <p:spPr>
          <a:xfrm>
            <a:off x="323528" y="2214786"/>
            <a:ext cx="3312368" cy="15007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7015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7015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185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185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185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ru-RU" sz="1800" dirty="0" smtClean="0"/>
              <a:t>И с икрой и со сметаной – </a:t>
            </a:r>
            <a:endParaRPr lang="ru-RU" sz="1800" dirty="0" smtClean="0"/>
          </a:p>
          <a:p>
            <a:pPr marL="0" indent="0">
              <a:buFont typeface="Wingdings 2"/>
              <a:buNone/>
            </a:pPr>
            <a:r>
              <a:rPr lang="ru-RU" sz="1800" dirty="0" smtClean="0"/>
              <a:t>Всякие они вкусны!</a:t>
            </a:r>
            <a:endParaRPr lang="ru-RU" sz="1800" dirty="0" smtClean="0"/>
          </a:p>
          <a:p>
            <a:pPr marL="0" indent="0">
              <a:buFont typeface="Wingdings 2"/>
              <a:buNone/>
            </a:pPr>
            <a:r>
              <a:rPr lang="ru-RU" sz="1800" dirty="0" smtClean="0"/>
              <a:t>Ноздреваты и румяны – </a:t>
            </a:r>
            <a:endParaRPr lang="ru-RU" sz="1800" dirty="0" smtClean="0"/>
          </a:p>
          <a:p>
            <a:pPr marL="0" indent="0">
              <a:buFont typeface="Wingdings 2"/>
              <a:buNone/>
            </a:pPr>
            <a:r>
              <a:rPr lang="ru-RU" sz="1800" dirty="0" smtClean="0"/>
              <a:t>Наши солнышки - …? (блины)</a:t>
            </a:r>
            <a:endParaRPr lang="ru-RU" sz="1800" dirty="0"/>
          </a:p>
        </p:txBody>
      </p:sp>
      <p:pic>
        <p:nvPicPr>
          <p:cNvPr id="2050" name="Picture 2" descr="E:\презентации\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149657"/>
            <a:ext cx="4347357" cy="3260518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784" y="2973454"/>
            <a:ext cx="4974704" cy="3736104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9328" y="416056"/>
            <a:ext cx="7643192" cy="852704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Пятница - тёщины вечёрки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12697" y="1412776"/>
            <a:ext cx="7560840" cy="8608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/>
              <a:t>Зятья приглашали в гости  своих тёщ, угощали их блинами.</a:t>
            </a:r>
            <a:endParaRPr lang="ru-RU" sz="2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34" y="2000240"/>
            <a:ext cx="3096864" cy="4648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20" y="-20165"/>
            <a:ext cx="1835728" cy="1648965"/>
          </a:xfrm>
          <a:prstGeom prst="rect">
            <a:avLst/>
          </a:prstGeom>
        </p:spPr>
      </p:pic>
      <p:sp>
        <p:nvSpPr>
          <p:cNvPr id="6" name="Объект 2"/>
          <p:cNvSpPr txBox="1"/>
          <p:nvPr/>
        </p:nvSpPr>
        <p:spPr>
          <a:xfrm>
            <a:off x="0" y="5387380"/>
            <a:ext cx="3960465" cy="147062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7015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7015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185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185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185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ru-RU" sz="2000" dirty="0" smtClean="0"/>
              <a:t>Масленица – объеденье!</a:t>
            </a:r>
            <a:endParaRPr lang="ru-RU" sz="2000" dirty="0" smtClean="0"/>
          </a:p>
          <a:p>
            <a:pPr marL="0" indent="0">
              <a:buFont typeface="Wingdings 2"/>
              <a:buNone/>
            </a:pPr>
            <a:r>
              <a:rPr lang="ru-RU" sz="2000" dirty="0" smtClean="0"/>
              <a:t>Напечем блины с утра.</a:t>
            </a:r>
            <a:endParaRPr lang="ru-RU" sz="2000" dirty="0" smtClean="0"/>
          </a:p>
          <a:p>
            <a:pPr marL="0" indent="0">
              <a:buFont typeface="Wingdings 2"/>
              <a:buNone/>
            </a:pPr>
            <a:r>
              <a:rPr lang="ru-RU" sz="2000" dirty="0" smtClean="0"/>
              <a:t>К ним сметана и варенье</a:t>
            </a:r>
            <a:endParaRPr lang="ru-RU" sz="2000" dirty="0" smtClean="0"/>
          </a:p>
          <a:p>
            <a:pPr marL="0" indent="0">
              <a:buFont typeface="Wingdings 2"/>
              <a:buNone/>
            </a:pPr>
            <a:r>
              <a:rPr lang="ru-RU" sz="2000" dirty="0" smtClean="0"/>
              <a:t>И, конечно же, … ? (икра) </a:t>
            </a:r>
            <a:endParaRPr lang="ru-RU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00430" y="1928802"/>
            <a:ext cx="5424602" cy="4068452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3662</Words>
  <Application>WPS Presentation</Application>
  <PresentationFormat>Экран (4:3)</PresentationFormat>
  <Paragraphs>132</Paragraphs>
  <Slides>16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0" baseType="lpstr">
      <vt:lpstr>Arial</vt:lpstr>
      <vt:lpstr>SimSun</vt:lpstr>
      <vt:lpstr>Wingdings</vt:lpstr>
      <vt:lpstr>Wingdings 2</vt:lpstr>
      <vt:lpstr>Wingdings</vt:lpstr>
      <vt:lpstr>Verdana</vt:lpstr>
      <vt:lpstr>Constantia</vt:lpstr>
      <vt:lpstr>Arial Black</vt:lpstr>
      <vt:lpstr>Cooper</vt:lpstr>
      <vt:lpstr>Microsoft YaHei</vt:lpstr>
      <vt:lpstr>Arial Unicode MS</vt:lpstr>
      <vt:lpstr>Calibri</vt:lpstr>
      <vt:lpstr>Segoe Print</vt:lpstr>
      <vt:lpstr>Поток</vt:lpstr>
      <vt:lpstr>Масленица </vt:lpstr>
      <vt:lpstr>PowerPoint 演示文稿</vt:lpstr>
      <vt:lpstr>PowerPoint 演示文稿</vt:lpstr>
      <vt:lpstr>PowerPoint 演示文稿</vt:lpstr>
      <vt:lpstr>Понедельник - встреча</vt:lpstr>
      <vt:lpstr>Вторник - заигрыши</vt:lpstr>
      <vt:lpstr>Среда - лакомки</vt:lpstr>
      <vt:lpstr>Четверг - широкий разгул</vt:lpstr>
      <vt:lpstr>Пятница - тёщины вечёрки</vt:lpstr>
      <vt:lpstr>Суббота – золовкины посиделки</vt:lpstr>
      <vt:lpstr>PowerPoint 演示文稿</vt:lpstr>
      <vt:lpstr>Воскресенье - прощеное</vt:lpstr>
      <vt:lpstr>PowerPoint 演示文稿</vt:lpstr>
      <vt:lpstr>PowerPoint 演示文稿</vt:lpstr>
      <vt:lpstr>Начинался пост</vt:lpstr>
      <vt:lpstr>Автор:  старший воспитатель Муниципального бюджетного дошкольного учреждения  Детский сад №15  городского округа-город Камышин  Волгоградской области  Сердюкова Ольга Владимировна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Масленица </dc:title>
  <dc:creator>Сердюкова Ольга Владимировна-Старший воспитатель МБДОУ Дс №15 городского округа-г. Камышин</dc:creator>
  <dc:subject>Масленица</dc:subject>
  <cp:lastModifiedBy>Канал Вольта</cp:lastModifiedBy>
  <cp:revision>39</cp:revision>
  <dcterms:created xsi:type="dcterms:W3CDTF">2024-03-11T06:22:23Z</dcterms:created>
  <dcterms:modified xsi:type="dcterms:W3CDTF">2024-03-11T10:52:54Z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CB4EAC3E5373436AA9BA1C1C789E7E4D_12</vt:lpwstr>
  </property>
  <property fmtid="{D5CDD505-2E9C-101B-9397-08002B2CF9AE}" pid="3" name="KSOProductBuildVer">
    <vt:lpwstr>1049-12.2.0.13489</vt:lpwstr>
  </property>
</Properties>
</file>