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1"/>
  </p:notesMasterIdLst>
  <p:sldIdLst>
    <p:sldId id="256" r:id="rId2"/>
    <p:sldId id="298" r:id="rId3"/>
    <p:sldId id="296" r:id="rId4"/>
    <p:sldId id="301" r:id="rId5"/>
    <p:sldId id="302" r:id="rId6"/>
    <p:sldId id="303" r:id="rId7"/>
    <p:sldId id="305" r:id="rId8"/>
    <p:sldId id="312" r:id="rId9"/>
    <p:sldId id="306" r:id="rId10"/>
    <p:sldId id="340" r:id="rId11"/>
    <p:sldId id="322" r:id="rId12"/>
    <p:sldId id="314" r:id="rId13"/>
    <p:sldId id="313" r:id="rId14"/>
    <p:sldId id="311" r:id="rId15"/>
    <p:sldId id="315" r:id="rId16"/>
    <p:sldId id="320" r:id="rId17"/>
    <p:sldId id="346" r:id="rId18"/>
    <p:sldId id="319" r:id="rId19"/>
    <p:sldId id="323" r:id="rId20"/>
    <p:sldId id="341" r:id="rId21"/>
    <p:sldId id="342" r:id="rId22"/>
    <p:sldId id="343" r:id="rId23"/>
    <p:sldId id="339" r:id="rId24"/>
    <p:sldId id="281" r:id="rId25"/>
    <p:sldId id="284" r:id="rId26"/>
    <p:sldId id="336" r:id="rId27"/>
    <p:sldId id="345" r:id="rId28"/>
    <p:sldId id="286" r:id="rId29"/>
    <p:sldId id="337" r:id="rId30"/>
    <p:sldId id="347" r:id="rId31"/>
    <p:sldId id="329" r:id="rId32"/>
    <p:sldId id="338" r:id="rId33"/>
    <p:sldId id="344" r:id="rId34"/>
    <p:sldId id="348" r:id="rId35"/>
    <p:sldId id="349" r:id="rId36"/>
    <p:sldId id="333" r:id="rId37"/>
    <p:sldId id="327" r:id="rId38"/>
    <p:sldId id="328" r:id="rId39"/>
    <p:sldId id="35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нил Доровских" initials="ДД" lastIdx="1" clrIdx="0">
    <p:extLst>
      <p:ext uri="{19B8F6BF-5375-455C-9EA6-DF929625EA0E}">
        <p15:presenceInfo xmlns:p15="http://schemas.microsoft.com/office/powerpoint/2012/main" xmlns="" userId="b133d5fad2d5b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34588" autoAdjust="0"/>
    <p:restoredTop sz="95256" autoAdjust="0"/>
  </p:normalViewPr>
  <p:slideViewPr>
    <p:cSldViewPr>
      <p:cViewPr varScale="1">
        <p:scale>
          <a:sx n="88" d="100"/>
          <a:sy n="88" d="100"/>
        </p:scale>
        <p:origin x="-1138" y="-77"/>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6T12:51:29.277" idx="1">
    <p:pos x="3210" y="1236"/>
    <p:text/>
    <p:extLst>
      <p:ext uri="{C676402C-5697-4E1C-873F-D02D1690AC5C}">
        <p15:threadingInfo xmlns:p15="http://schemas.microsoft.com/office/powerpoint/2012/main" xmlns=""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41DAD-DFD5-407D-9069-1894A536FBE6}" type="datetimeFigureOut">
              <a:rPr lang="ru-RU" smtClean="0"/>
              <a:pPr/>
              <a:t>19.04.2021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9014B-CF2E-4F51-8AE0-4D38E1FA9E0F}" type="slidenum">
              <a:rPr lang="ru-RU" smtClean="0"/>
              <a:pPr/>
              <a:t>‹#›</a:t>
            </a:fld>
            <a:endParaRPr lang="ru-RU"/>
          </a:p>
        </p:txBody>
      </p:sp>
    </p:spTree>
    <p:extLst>
      <p:ext uri="{BB962C8B-B14F-4D97-AF65-F5344CB8AC3E}">
        <p14:creationId xmlns:p14="http://schemas.microsoft.com/office/powerpoint/2010/main" xmlns="" val="127303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5</a:t>
            </a:fld>
            <a:endParaRPr lang="ru-RU"/>
          </a:p>
        </p:txBody>
      </p:sp>
    </p:spTree>
    <p:extLst>
      <p:ext uri="{BB962C8B-B14F-4D97-AF65-F5344CB8AC3E}">
        <p14:creationId xmlns:p14="http://schemas.microsoft.com/office/powerpoint/2010/main" xmlns="" val="147073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19</a:t>
            </a:fld>
            <a:endParaRPr lang="ru-RU"/>
          </a:p>
        </p:txBody>
      </p:sp>
    </p:spTree>
    <p:extLst>
      <p:ext uri="{BB962C8B-B14F-4D97-AF65-F5344CB8AC3E}">
        <p14:creationId xmlns:p14="http://schemas.microsoft.com/office/powerpoint/2010/main" xmlns="" val="107099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20</a:t>
            </a:fld>
            <a:endParaRPr lang="ru-RU"/>
          </a:p>
        </p:txBody>
      </p:sp>
    </p:spTree>
    <p:extLst>
      <p:ext uri="{BB962C8B-B14F-4D97-AF65-F5344CB8AC3E}">
        <p14:creationId xmlns:p14="http://schemas.microsoft.com/office/powerpoint/2010/main" xmlns="" val="57818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23</a:t>
            </a:fld>
            <a:endParaRPr lang="ru-RU"/>
          </a:p>
        </p:txBody>
      </p:sp>
    </p:spTree>
    <p:extLst>
      <p:ext uri="{BB962C8B-B14F-4D97-AF65-F5344CB8AC3E}">
        <p14:creationId xmlns:p14="http://schemas.microsoft.com/office/powerpoint/2010/main" xmlns="" val="256811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24</a:t>
            </a:fld>
            <a:endParaRPr lang="ru-RU"/>
          </a:p>
        </p:txBody>
      </p:sp>
    </p:spTree>
    <p:extLst>
      <p:ext uri="{BB962C8B-B14F-4D97-AF65-F5344CB8AC3E}">
        <p14:creationId xmlns:p14="http://schemas.microsoft.com/office/powerpoint/2010/main" xmlns="" val="163874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27</a:t>
            </a:fld>
            <a:endParaRPr lang="ru-RU"/>
          </a:p>
        </p:txBody>
      </p:sp>
    </p:spTree>
    <p:extLst>
      <p:ext uri="{BB962C8B-B14F-4D97-AF65-F5344CB8AC3E}">
        <p14:creationId xmlns:p14="http://schemas.microsoft.com/office/powerpoint/2010/main" xmlns="" val="35551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28</a:t>
            </a:fld>
            <a:endParaRPr lang="ru-RU"/>
          </a:p>
        </p:txBody>
      </p:sp>
    </p:spTree>
    <p:extLst>
      <p:ext uri="{BB962C8B-B14F-4D97-AF65-F5344CB8AC3E}">
        <p14:creationId xmlns:p14="http://schemas.microsoft.com/office/powerpoint/2010/main" xmlns="" val="277262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29</a:t>
            </a:fld>
            <a:endParaRPr lang="ru-RU"/>
          </a:p>
        </p:txBody>
      </p:sp>
    </p:spTree>
    <p:extLst>
      <p:ext uri="{BB962C8B-B14F-4D97-AF65-F5344CB8AC3E}">
        <p14:creationId xmlns:p14="http://schemas.microsoft.com/office/powerpoint/2010/main" xmlns="" val="26044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31</a:t>
            </a:fld>
            <a:endParaRPr lang="ru-RU"/>
          </a:p>
        </p:txBody>
      </p:sp>
    </p:spTree>
    <p:extLst>
      <p:ext uri="{BB962C8B-B14F-4D97-AF65-F5344CB8AC3E}">
        <p14:creationId xmlns:p14="http://schemas.microsoft.com/office/powerpoint/2010/main" xmlns="" val="292127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32</a:t>
            </a:fld>
            <a:endParaRPr lang="ru-RU"/>
          </a:p>
        </p:txBody>
      </p:sp>
    </p:spTree>
    <p:extLst>
      <p:ext uri="{BB962C8B-B14F-4D97-AF65-F5344CB8AC3E}">
        <p14:creationId xmlns:p14="http://schemas.microsoft.com/office/powerpoint/2010/main" xmlns="" val="15643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38</a:t>
            </a:fld>
            <a:endParaRPr lang="ru-RU"/>
          </a:p>
        </p:txBody>
      </p:sp>
    </p:spTree>
    <p:extLst>
      <p:ext uri="{BB962C8B-B14F-4D97-AF65-F5344CB8AC3E}">
        <p14:creationId xmlns:p14="http://schemas.microsoft.com/office/powerpoint/2010/main" xmlns="" val="57033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8</a:t>
            </a:fld>
            <a:endParaRPr lang="ru-RU"/>
          </a:p>
        </p:txBody>
      </p:sp>
    </p:spTree>
    <p:extLst>
      <p:ext uri="{BB962C8B-B14F-4D97-AF65-F5344CB8AC3E}">
        <p14:creationId xmlns:p14="http://schemas.microsoft.com/office/powerpoint/2010/main" xmlns="" val="7278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11</a:t>
            </a:fld>
            <a:endParaRPr lang="ru-RU"/>
          </a:p>
        </p:txBody>
      </p:sp>
    </p:spTree>
    <p:extLst>
      <p:ext uri="{BB962C8B-B14F-4D97-AF65-F5344CB8AC3E}">
        <p14:creationId xmlns:p14="http://schemas.microsoft.com/office/powerpoint/2010/main" xmlns="" val="258753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12</a:t>
            </a:fld>
            <a:endParaRPr lang="ru-RU"/>
          </a:p>
        </p:txBody>
      </p:sp>
    </p:spTree>
    <p:extLst>
      <p:ext uri="{BB962C8B-B14F-4D97-AF65-F5344CB8AC3E}">
        <p14:creationId xmlns:p14="http://schemas.microsoft.com/office/powerpoint/2010/main" xmlns="" val="178041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13</a:t>
            </a:fld>
            <a:endParaRPr lang="ru-RU"/>
          </a:p>
        </p:txBody>
      </p:sp>
    </p:spTree>
    <p:extLst>
      <p:ext uri="{BB962C8B-B14F-4D97-AF65-F5344CB8AC3E}">
        <p14:creationId xmlns:p14="http://schemas.microsoft.com/office/powerpoint/2010/main" xmlns="" val="151062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14</a:t>
            </a:fld>
            <a:endParaRPr lang="ru-RU"/>
          </a:p>
        </p:txBody>
      </p:sp>
    </p:spTree>
    <p:extLst>
      <p:ext uri="{BB962C8B-B14F-4D97-AF65-F5344CB8AC3E}">
        <p14:creationId xmlns:p14="http://schemas.microsoft.com/office/powerpoint/2010/main" xmlns="" val="15916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15</a:t>
            </a:fld>
            <a:endParaRPr lang="ru-RU"/>
          </a:p>
        </p:txBody>
      </p:sp>
    </p:spTree>
    <p:extLst>
      <p:ext uri="{BB962C8B-B14F-4D97-AF65-F5344CB8AC3E}">
        <p14:creationId xmlns:p14="http://schemas.microsoft.com/office/powerpoint/2010/main" xmlns="" val="52193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16</a:t>
            </a:fld>
            <a:endParaRPr lang="ru-RU"/>
          </a:p>
        </p:txBody>
      </p:sp>
    </p:spTree>
    <p:extLst>
      <p:ext uri="{BB962C8B-B14F-4D97-AF65-F5344CB8AC3E}">
        <p14:creationId xmlns:p14="http://schemas.microsoft.com/office/powerpoint/2010/main" xmlns="" val="330013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49014B-CF2E-4F51-8AE0-4D38E1FA9E0F}" type="slidenum">
              <a:rPr lang="ru-RU" smtClean="0"/>
              <a:pPr/>
              <a:t>18</a:t>
            </a:fld>
            <a:endParaRPr lang="ru-RU"/>
          </a:p>
        </p:txBody>
      </p:sp>
    </p:spTree>
    <p:extLst>
      <p:ext uri="{BB962C8B-B14F-4D97-AF65-F5344CB8AC3E}">
        <p14:creationId xmlns:p14="http://schemas.microsoft.com/office/powerpoint/2010/main" xmlns="" val="221109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19.04.2021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664" y="404664"/>
            <a:ext cx="8286808" cy="4248472"/>
          </a:xfrm>
        </p:spPr>
        <p:txBody>
          <a:bodyPr>
            <a:normAutofit fontScale="90000"/>
          </a:bodyPr>
          <a:lstStyle/>
          <a:p>
            <a:pPr algn="ctr"/>
            <a:r>
              <a:rPr lang="ru-RU" sz="1800" dirty="0">
                <a:solidFill>
                  <a:schemeClr val="tx1"/>
                </a:solidFill>
                <a:latin typeface="+mn-lt"/>
              </a:rPr>
              <a:t>Муниципальное дошкольное образовательное учреждение</a:t>
            </a:r>
            <a:br>
              <a:rPr lang="ru-RU" sz="1800" dirty="0">
                <a:solidFill>
                  <a:schemeClr val="tx1"/>
                </a:solidFill>
                <a:latin typeface="+mn-lt"/>
              </a:rPr>
            </a:br>
            <a:r>
              <a:rPr lang="ru-RU" sz="1800" dirty="0">
                <a:solidFill>
                  <a:schemeClr val="tx1"/>
                </a:solidFill>
                <a:latin typeface="+mn-lt"/>
              </a:rPr>
              <a:t>« Детский сад №2 « Рябинушка» </a:t>
            </a:r>
            <a:br>
              <a:rPr lang="ru-RU" sz="1800" dirty="0">
                <a:solidFill>
                  <a:schemeClr val="tx1"/>
                </a:solidFill>
                <a:latin typeface="+mn-lt"/>
              </a:rPr>
            </a:br>
            <a:r>
              <a:rPr lang="ru-RU" sz="1800" dirty="0">
                <a:solidFill>
                  <a:schemeClr val="tx1"/>
                </a:solidFill>
                <a:latin typeface="+mn-lt"/>
              </a:rPr>
              <a:t/>
            </a:r>
            <a:br>
              <a:rPr lang="ru-RU" sz="1800" dirty="0">
                <a:solidFill>
                  <a:schemeClr val="tx1"/>
                </a:solidFill>
                <a:latin typeface="+mn-lt"/>
              </a:rPr>
            </a:br>
            <a:r>
              <a:rPr lang="ru-RU" sz="2400" dirty="0">
                <a:solidFill>
                  <a:schemeClr val="tx1"/>
                </a:solidFill>
                <a:latin typeface="+mn-lt"/>
              </a:rPr>
              <a:t/>
            </a:r>
            <a:br>
              <a:rPr lang="ru-RU" sz="2400" dirty="0">
                <a:solidFill>
                  <a:schemeClr val="tx1"/>
                </a:solidFill>
                <a:latin typeface="+mn-lt"/>
              </a:rPr>
            </a:br>
            <a:r>
              <a:rPr lang="ru-RU" sz="2000" dirty="0">
                <a:solidFill>
                  <a:schemeClr val="tx1"/>
                </a:solidFill>
                <a:latin typeface="+mn-lt"/>
              </a:rPr>
              <a:t>Отчёт по самообразованию</a:t>
            </a:r>
            <a:br>
              <a:rPr lang="ru-RU" sz="2000" dirty="0">
                <a:solidFill>
                  <a:schemeClr val="tx1"/>
                </a:solidFill>
                <a:latin typeface="+mn-lt"/>
              </a:rPr>
            </a:br>
            <a:r>
              <a:rPr lang="ru-RU" sz="2000" dirty="0">
                <a:solidFill>
                  <a:schemeClr val="tx1"/>
                </a:solidFill>
                <a:latin typeface="+mn-lt"/>
              </a:rPr>
              <a:t>воспитателя : Доровских Елены  Алексеевны</a:t>
            </a:r>
            <a:r>
              <a:rPr lang="ru-RU" sz="2400" dirty="0">
                <a:solidFill>
                  <a:schemeClr val="tx1"/>
                </a:solidFill>
                <a:latin typeface="+mn-lt"/>
              </a:rPr>
              <a:t/>
            </a:r>
            <a:br>
              <a:rPr lang="ru-RU" sz="2400" dirty="0">
                <a:solidFill>
                  <a:schemeClr val="tx1"/>
                </a:solidFill>
                <a:latin typeface="+mn-lt"/>
              </a:rPr>
            </a:br>
            <a:r>
              <a:rPr lang="ru-RU" sz="2400" dirty="0">
                <a:solidFill>
                  <a:schemeClr val="tx1"/>
                </a:solidFill>
                <a:latin typeface="+mn-lt"/>
              </a:rPr>
              <a:t/>
            </a:r>
            <a:br>
              <a:rPr lang="ru-RU" sz="2400" dirty="0">
                <a:solidFill>
                  <a:schemeClr val="tx1"/>
                </a:solidFill>
                <a:latin typeface="+mn-lt"/>
              </a:rPr>
            </a:br>
            <a:r>
              <a:rPr lang="ru-RU" sz="2400" dirty="0">
                <a:solidFill>
                  <a:schemeClr val="tx1"/>
                </a:solidFill>
                <a:latin typeface="+mn-lt"/>
              </a:rPr>
              <a:t>Тема: </a:t>
            </a:r>
            <a:r>
              <a:rPr lang="ru-RU" sz="3200" dirty="0">
                <a:solidFill>
                  <a:srgbClr val="C00000"/>
                </a:solidFill>
              </a:rPr>
              <a:t>«Сенсорное развитие детей младшего возраста</a:t>
            </a:r>
            <a:br>
              <a:rPr lang="ru-RU" sz="3200" dirty="0">
                <a:solidFill>
                  <a:srgbClr val="C00000"/>
                </a:solidFill>
              </a:rPr>
            </a:br>
            <a:r>
              <a:rPr lang="ru-RU" sz="3200" dirty="0">
                <a:solidFill>
                  <a:srgbClr val="C00000"/>
                </a:solidFill>
              </a:rPr>
              <a:t>с помощью дидактических игр»</a:t>
            </a:r>
            <a:br>
              <a:rPr lang="ru-RU" sz="3200" dirty="0">
                <a:solidFill>
                  <a:srgbClr val="C00000"/>
                </a:solidFill>
              </a:rPr>
            </a:br>
            <a:r>
              <a:rPr lang="ru-RU" sz="2400" dirty="0">
                <a:solidFill>
                  <a:schemeClr val="tx1"/>
                </a:solidFill>
                <a:latin typeface="+mn-lt"/>
              </a:rPr>
              <a:t>на 2020-2021 учебный год</a:t>
            </a:r>
            <a:br>
              <a:rPr lang="ru-RU" sz="2400" dirty="0">
                <a:solidFill>
                  <a:schemeClr val="tx1"/>
                </a:solidFill>
                <a:latin typeface="+mn-lt"/>
              </a:rPr>
            </a:br>
            <a:endParaRPr lang="ru-RU" sz="2400" dirty="0">
              <a:solidFill>
                <a:schemeClr val="tx1"/>
              </a:solidFill>
              <a:latin typeface="+mn-lt"/>
            </a:endParaRPr>
          </a:p>
        </p:txBody>
      </p:sp>
      <p:sp>
        <p:nvSpPr>
          <p:cNvPr id="3" name="Подзаголовок 2"/>
          <p:cNvSpPr>
            <a:spLocks noGrp="1"/>
          </p:cNvSpPr>
          <p:nvPr>
            <p:ph type="subTitle" idx="1"/>
          </p:nvPr>
        </p:nvSpPr>
        <p:spPr>
          <a:xfrm>
            <a:off x="899592" y="6165304"/>
            <a:ext cx="7920880" cy="432048"/>
          </a:xfrm>
        </p:spPr>
        <p:txBody>
          <a:bodyPr>
            <a:normAutofit/>
          </a:bodyPr>
          <a:lstStyle/>
          <a:p>
            <a:pPr algn="ctr"/>
            <a:r>
              <a:rPr lang="ru-RU" sz="1800" b="1" dirty="0"/>
              <a:t>д. </a:t>
            </a:r>
            <a:r>
              <a:rPr lang="ru-RU" sz="1800" b="1" dirty="0" err="1"/>
              <a:t>Кривское</a:t>
            </a:r>
            <a:r>
              <a:rPr lang="ru-RU" sz="1800" b="1" dirty="0"/>
              <a:t>, Боровский район, Калужской области</a:t>
            </a:r>
          </a:p>
        </p:txBody>
      </p:sp>
    </p:spTree>
    <p:extLst>
      <p:ext uri="{BB962C8B-B14F-4D97-AF65-F5344CB8AC3E}">
        <p14:creationId xmlns:p14="http://schemas.microsoft.com/office/powerpoint/2010/main" xmlns="" val="2442811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01069A-1CDB-4C7E-9EE1-2649E145C634}"/>
              </a:ext>
            </a:extLst>
          </p:cNvPr>
          <p:cNvSpPr>
            <a:spLocks noGrp="1"/>
          </p:cNvSpPr>
          <p:nvPr>
            <p:ph type="title"/>
          </p:nvPr>
        </p:nvSpPr>
        <p:spPr/>
        <p:txBody>
          <a:bodyPr>
            <a:normAutofit/>
          </a:bodyPr>
          <a:lstStyle/>
          <a:p>
            <a:pPr algn="ctr"/>
            <a:r>
              <a:rPr lang="ru-RU" sz="2800" b="1" dirty="0">
                <a:solidFill>
                  <a:srgbClr val="FF0000"/>
                </a:solidFill>
              </a:rPr>
              <a:t> </a:t>
            </a:r>
            <a:r>
              <a:rPr lang="ru-RU" sz="4000" b="1" dirty="0">
                <a:solidFill>
                  <a:srgbClr val="FF0000"/>
                </a:solidFill>
                <a:latin typeface="+mn-lt"/>
              </a:rPr>
              <a:t>«Чудесный мешочек»</a:t>
            </a:r>
          </a:p>
        </p:txBody>
      </p:sp>
      <p:pic>
        <p:nvPicPr>
          <p:cNvPr id="5" name="Объект 4">
            <a:extLst>
              <a:ext uri="{FF2B5EF4-FFF2-40B4-BE49-F238E27FC236}">
                <a16:creationId xmlns:a16="http://schemas.microsoft.com/office/drawing/2014/main" xmlns="" id="{B1958A8F-DCFE-4579-8575-F9305C69310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648" y="2060848"/>
            <a:ext cx="3292077" cy="4389437"/>
          </a:xfrm>
        </p:spPr>
      </p:pic>
      <p:sp>
        <p:nvSpPr>
          <p:cNvPr id="7" name="TextBox 6">
            <a:extLst>
              <a:ext uri="{FF2B5EF4-FFF2-40B4-BE49-F238E27FC236}">
                <a16:creationId xmlns:a16="http://schemas.microsoft.com/office/drawing/2014/main" xmlns="" id="{43AD6D0D-BA7C-4816-87C1-B7BF439C6C42}"/>
              </a:ext>
            </a:extLst>
          </p:cNvPr>
          <p:cNvSpPr txBox="1"/>
          <p:nvPr/>
        </p:nvSpPr>
        <p:spPr>
          <a:xfrm>
            <a:off x="4355976" y="2924944"/>
            <a:ext cx="4680520" cy="3385542"/>
          </a:xfrm>
          <a:prstGeom prst="rect">
            <a:avLst/>
          </a:prstGeom>
          <a:noFill/>
        </p:spPr>
        <p:txBody>
          <a:bodyPr wrap="square" rtlCol="0">
            <a:spAutoFit/>
          </a:bodyPr>
          <a:lstStyle/>
          <a:p>
            <a:r>
              <a:rPr lang="ru-RU" sz="2800" dirty="0"/>
              <a:t>Детям предлагается поиграть в игру</a:t>
            </a:r>
          </a:p>
          <a:p>
            <a:r>
              <a:rPr lang="ru-RU" sz="2800" dirty="0"/>
              <a:t> «Отгадай что в мешочке»</a:t>
            </a:r>
          </a:p>
          <a:p>
            <a:endParaRPr lang="ru-RU" sz="2800" dirty="0"/>
          </a:p>
          <a:p>
            <a:r>
              <a:rPr lang="ru-RU" sz="2800" dirty="0"/>
              <a:t>Цель: учить обследовать предмет и проговаривать тактильные ощущения</a:t>
            </a:r>
            <a:r>
              <a:rPr lang="ru-RU" dirty="0"/>
              <a:t>.</a:t>
            </a:r>
          </a:p>
          <a:p>
            <a:endParaRPr lang="ru-RU" dirty="0"/>
          </a:p>
        </p:txBody>
      </p:sp>
    </p:spTree>
    <p:extLst>
      <p:ext uri="{BB962C8B-B14F-4D97-AF65-F5344CB8AC3E}">
        <p14:creationId xmlns:p14="http://schemas.microsoft.com/office/powerpoint/2010/main" xmlns="" val="209010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1268760"/>
            <a:ext cx="8640960" cy="1265754"/>
          </a:xfrm>
        </p:spPr>
        <p:txBody>
          <a:bodyPr>
            <a:normAutofit fontScale="90000"/>
          </a:bodyPr>
          <a:lstStyle/>
          <a:p>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
            </a:r>
            <a:br>
              <a:rPr lang="ru-RU" sz="3600" b="1" dirty="0">
                <a:solidFill>
                  <a:srgbClr val="FF0000"/>
                </a:solidFill>
                <a:latin typeface="+mn-lt"/>
              </a:rPr>
            </a:br>
            <a:r>
              <a:rPr lang="ru-RU" sz="3600" b="1" dirty="0">
                <a:solidFill>
                  <a:srgbClr val="FF0000"/>
                </a:solidFill>
                <a:latin typeface="+mn-lt"/>
              </a:rPr>
              <a:t>«Цветные ёжики     « Найди половинку»</a:t>
            </a:r>
            <a:r>
              <a:rPr lang="ru-RU" sz="3600" dirty="0">
                <a:latin typeface="+mn-lt"/>
              </a:rPr>
              <a:t/>
            </a:r>
            <a:br>
              <a:rPr lang="ru-RU" sz="3600" dirty="0">
                <a:latin typeface="+mn-lt"/>
              </a:rPr>
            </a:br>
            <a:r>
              <a:rPr lang="ru-RU" sz="4400" dirty="0">
                <a:latin typeface="+mn-lt"/>
              </a:rPr>
              <a:t/>
            </a:r>
            <a:br>
              <a:rPr lang="ru-RU" sz="4400" dirty="0">
                <a:latin typeface="+mn-lt"/>
              </a:rPr>
            </a:br>
            <a:r>
              <a:rPr lang="ru-RU" sz="2700" b="1" dirty="0"/>
              <a:t/>
            </a:r>
            <a:br>
              <a:rPr lang="ru-RU" sz="2700" b="1" dirty="0"/>
            </a:br>
            <a:r>
              <a:rPr lang="ru-RU" sz="2700" b="1" dirty="0"/>
              <a:t> </a:t>
            </a:r>
            <a:br>
              <a:rPr lang="ru-RU" sz="2700" b="1" dirty="0"/>
            </a:br>
            <a:r>
              <a:rPr lang="ru-RU" sz="2700" b="1" dirty="0"/>
              <a:t> </a:t>
            </a:r>
          </a:p>
        </p:txBody>
      </p:sp>
      <p:pic>
        <p:nvPicPr>
          <p:cNvPr id="12" name="Объект 11">
            <a:extLst>
              <a:ext uri="{FF2B5EF4-FFF2-40B4-BE49-F238E27FC236}">
                <a16:creationId xmlns:a16="http://schemas.microsoft.com/office/drawing/2014/main" xmlns="" id="{EA51133E-6F09-443F-9CA5-594BF19BA9C0}"/>
              </a:ext>
            </a:extLst>
          </p:cNvP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23528" y="940972"/>
            <a:ext cx="4678904" cy="3950180"/>
          </a:xfrm>
        </p:spPr>
      </p:pic>
      <p:pic>
        <p:nvPicPr>
          <p:cNvPr id="8" name="Объект 7">
            <a:extLst>
              <a:ext uri="{FF2B5EF4-FFF2-40B4-BE49-F238E27FC236}">
                <a16:creationId xmlns:a16="http://schemas.microsoft.com/office/drawing/2014/main" xmlns="" id="{ECF9B4DC-2133-4022-8532-D88965B4B052}"/>
              </a:ext>
            </a:extLst>
          </p:cNvPr>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508104" y="940972"/>
            <a:ext cx="2494062" cy="4433888"/>
          </a:xfrm>
        </p:spPr>
      </p:pic>
      <p:sp>
        <p:nvSpPr>
          <p:cNvPr id="3" name="TextBox 2">
            <a:extLst>
              <a:ext uri="{FF2B5EF4-FFF2-40B4-BE49-F238E27FC236}">
                <a16:creationId xmlns:a16="http://schemas.microsoft.com/office/drawing/2014/main" xmlns="" id="{7A7E4FB2-FCBE-4568-B9DD-5872FB6A871E}"/>
              </a:ext>
            </a:extLst>
          </p:cNvPr>
          <p:cNvSpPr txBox="1"/>
          <p:nvPr/>
        </p:nvSpPr>
        <p:spPr>
          <a:xfrm>
            <a:off x="179512" y="5506066"/>
            <a:ext cx="8784976" cy="1477328"/>
          </a:xfrm>
          <a:prstGeom prst="rect">
            <a:avLst/>
          </a:prstGeom>
          <a:noFill/>
        </p:spPr>
        <p:txBody>
          <a:bodyPr wrap="square" rtlCol="0">
            <a:spAutoFit/>
          </a:bodyPr>
          <a:lstStyle/>
          <a:p>
            <a:r>
              <a:rPr lang="ru-RU" sz="2400" b="1" dirty="0"/>
              <a:t>Цель: Учить  подбирать предметы по цвету, рисунку.</a:t>
            </a:r>
          </a:p>
          <a:p>
            <a:r>
              <a:rPr lang="ru-RU" sz="2400" b="1" dirty="0"/>
              <a:t>           Воспитывать усидчивость, умение играть по        правилам.</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572132" y="285728"/>
            <a:ext cx="3114668" cy="6429420"/>
          </a:xfrm>
        </p:spPr>
        <p:txBody>
          <a:bodyPr>
            <a:normAutofit/>
          </a:bodyPr>
          <a:lstStyle/>
          <a:p>
            <a:r>
              <a:rPr lang="ru-RU" sz="1200" dirty="0" err="1"/>
              <a:t>чч</a:t>
            </a:r>
            <a:endParaRPr lang="ru-RU" sz="1200" dirty="0"/>
          </a:p>
        </p:txBody>
      </p:sp>
      <p:pic>
        <p:nvPicPr>
          <p:cNvPr id="12" name="Объект 11">
            <a:extLst>
              <a:ext uri="{FF2B5EF4-FFF2-40B4-BE49-F238E27FC236}">
                <a16:creationId xmlns:a16="http://schemas.microsoft.com/office/drawing/2014/main" xmlns="" id="{E5F814C9-CA6D-4186-8C83-A76183A12F62}"/>
              </a:ext>
            </a:extLst>
          </p:cNvP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92706" y="1920875"/>
            <a:ext cx="4618856" cy="3447430"/>
          </a:xfrm>
        </p:spPr>
      </p:pic>
      <p:pic>
        <p:nvPicPr>
          <p:cNvPr id="14" name="Объект 13">
            <a:extLst>
              <a:ext uri="{FF2B5EF4-FFF2-40B4-BE49-F238E27FC236}">
                <a16:creationId xmlns:a16="http://schemas.microsoft.com/office/drawing/2014/main" xmlns="" id="{19DCAD22-9E16-4266-A591-0962AAED714B}"/>
              </a:ext>
            </a:extLst>
          </p:cNvPr>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420469" y="1920875"/>
            <a:ext cx="2494062" cy="4100413"/>
          </a:xfrm>
        </p:spPr>
      </p:pic>
      <p:sp>
        <p:nvSpPr>
          <p:cNvPr id="15" name="TextBox 14">
            <a:extLst>
              <a:ext uri="{FF2B5EF4-FFF2-40B4-BE49-F238E27FC236}">
                <a16:creationId xmlns:a16="http://schemas.microsoft.com/office/drawing/2014/main" xmlns="" id="{86A140EA-C2C4-4C54-969F-6839AEBBE18B}"/>
              </a:ext>
            </a:extLst>
          </p:cNvPr>
          <p:cNvSpPr txBox="1"/>
          <p:nvPr/>
        </p:nvSpPr>
        <p:spPr>
          <a:xfrm>
            <a:off x="827584" y="177614"/>
            <a:ext cx="6768752" cy="1508105"/>
          </a:xfrm>
          <a:prstGeom prst="rect">
            <a:avLst/>
          </a:prstGeom>
          <a:noFill/>
        </p:spPr>
        <p:txBody>
          <a:bodyPr wrap="square" rtlCol="0">
            <a:spAutoFit/>
          </a:bodyPr>
          <a:lstStyle/>
          <a:p>
            <a:pPr algn="ctr"/>
            <a:r>
              <a:rPr lang="ru-RU" sz="4000" b="1" dirty="0">
                <a:solidFill>
                  <a:srgbClr val="C00000"/>
                </a:solidFill>
              </a:rPr>
              <a:t>Игры с крышками</a:t>
            </a:r>
          </a:p>
          <a:p>
            <a:pPr algn="ctr"/>
            <a:endParaRPr lang="ru-RU" sz="2800" dirty="0">
              <a:solidFill>
                <a:srgbClr val="C00000"/>
              </a:solidFill>
            </a:endParaRPr>
          </a:p>
          <a:p>
            <a:r>
              <a:rPr lang="ru-RU" sz="2400" b="1" dirty="0">
                <a:solidFill>
                  <a:srgbClr val="FF0000"/>
                </a:solidFill>
              </a:rPr>
              <a:t>« Разноцветные гусеницы»</a:t>
            </a:r>
          </a:p>
        </p:txBody>
      </p:sp>
      <p:sp>
        <p:nvSpPr>
          <p:cNvPr id="16" name="TextBox 15">
            <a:extLst>
              <a:ext uri="{FF2B5EF4-FFF2-40B4-BE49-F238E27FC236}">
                <a16:creationId xmlns:a16="http://schemas.microsoft.com/office/drawing/2014/main" xmlns="" id="{6C6A9465-EEF9-4BFE-BE54-935ED0C44051}"/>
              </a:ext>
            </a:extLst>
          </p:cNvPr>
          <p:cNvSpPr txBox="1"/>
          <p:nvPr/>
        </p:nvSpPr>
        <p:spPr>
          <a:xfrm>
            <a:off x="492706" y="5463849"/>
            <a:ext cx="5079426" cy="1200329"/>
          </a:xfrm>
          <a:prstGeom prst="rect">
            <a:avLst/>
          </a:prstGeom>
          <a:noFill/>
        </p:spPr>
        <p:txBody>
          <a:bodyPr wrap="square" rtlCol="0">
            <a:spAutoFit/>
          </a:bodyPr>
          <a:lstStyle/>
          <a:p>
            <a:r>
              <a:rPr lang="ru-RU" sz="2400" b="1" dirty="0"/>
              <a:t>Цель: развивать цветовое восприятие, мелкую моторику, логическое мышление.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9181"/>
            <a:ext cx="7441044" cy="857256"/>
          </a:xfrm>
        </p:spPr>
        <p:txBody>
          <a:bodyPr>
            <a:noAutofit/>
          </a:bodyPr>
          <a:lstStyle/>
          <a:p>
            <a:pPr algn="ctr"/>
            <a:r>
              <a:rPr lang="ru-RU" sz="4000" b="1" dirty="0">
                <a:solidFill>
                  <a:srgbClr val="FF0000"/>
                </a:solidFill>
                <a:latin typeface="+mn-lt"/>
                <a:cs typeface="Times New Roman" pitchFamily="18" charset="0"/>
              </a:rPr>
              <a:t>Игры с прищепками</a:t>
            </a:r>
            <a:endParaRPr lang="ru-RU" sz="4000" b="1" dirty="0">
              <a:solidFill>
                <a:srgbClr val="FF0000"/>
              </a:solidFill>
              <a:latin typeface="+mn-lt"/>
            </a:endParaRPr>
          </a:p>
        </p:txBody>
      </p:sp>
      <p:sp>
        <p:nvSpPr>
          <p:cNvPr id="4" name="Объект 3">
            <a:extLst>
              <a:ext uri="{FF2B5EF4-FFF2-40B4-BE49-F238E27FC236}">
                <a16:creationId xmlns:a16="http://schemas.microsoft.com/office/drawing/2014/main" xmlns="" id="{1B4799FF-DD73-4A33-A90F-94CE6809CFD6}"/>
              </a:ext>
            </a:extLst>
          </p:cNvPr>
          <p:cNvSpPr>
            <a:spLocks noGrp="1"/>
          </p:cNvSpPr>
          <p:nvPr>
            <p:ph sz="half" idx="1"/>
          </p:nvPr>
        </p:nvSpPr>
        <p:spPr>
          <a:xfrm>
            <a:off x="413174" y="1219947"/>
            <a:ext cx="4158825" cy="788835"/>
          </a:xfrm>
        </p:spPr>
        <p:txBody>
          <a:bodyPr>
            <a:normAutofit fontScale="92500"/>
          </a:bodyPr>
          <a:lstStyle/>
          <a:p>
            <a:r>
              <a:rPr lang="ru-RU" b="1" dirty="0">
                <a:solidFill>
                  <a:srgbClr val="FF0000"/>
                </a:solidFill>
              </a:rPr>
              <a:t>«Лучики для солнышка»</a:t>
            </a:r>
          </a:p>
        </p:txBody>
      </p:sp>
      <p:sp>
        <p:nvSpPr>
          <p:cNvPr id="9" name="Объект 8">
            <a:extLst>
              <a:ext uri="{FF2B5EF4-FFF2-40B4-BE49-F238E27FC236}">
                <a16:creationId xmlns:a16="http://schemas.microsoft.com/office/drawing/2014/main" xmlns="" id="{AAFEAFE8-59D4-43D3-8B6E-9B1578E665E9}"/>
              </a:ext>
            </a:extLst>
          </p:cNvPr>
          <p:cNvSpPr>
            <a:spLocks noGrp="1"/>
          </p:cNvSpPr>
          <p:nvPr>
            <p:ph sz="half" idx="2"/>
          </p:nvPr>
        </p:nvSpPr>
        <p:spPr>
          <a:xfrm>
            <a:off x="4572000" y="1219947"/>
            <a:ext cx="4038600" cy="500803"/>
          </a:xfrm>
        </p:spPr>
        <p:txBody>
          <a:bodyPr>
            <a:normAutofit fontScale="92500"/>
          </a:bodyPr>
          <a:lstStyle/>
          <a:p>
            <a:r>
              <a:rPr lang="ru-RU" b="1" dirty="0">
                <a:solidFill>
                  <a:srgbClr val="FF0000"/>
                </a:solidFill>
              </a:rPr>
              <a:t>« Иголки для ёжика»</a:t>
            </a:r>
          </a:p>
        </p:txBody>
      </p:sp>
      <p:pic>
        <p:nvPicPr>
          <p:cNvPr id="11" name="Рисунок 10">
            <a:extLst>
              <a:ext uri="{FF2B5EF4-FFF2-40B4-BE49-F238E27FC236}">
                <a16:creationId xmlns:a16="http://schemas.microsoft.com/office/drawing/2014/main" xmlns="" id="{2945DBAE-E90B-46A1-9C11-59DAEAB242B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8268" y="1757201"/>
            <a:ext cx="3240360" cy="4317846"/>
          </a:xfrm>
          <a:prstGeom prst="rect">
            <a:avLst/>
          </a:prstGeom>
        </p:spPr>
      </p:pic>
      <p:sp>
        <p:nvSpPr>
          <p:cNvPr id="14" name="TextBox 13">
            <a:extLst>
              <a:ext uri="{FF2B5EF4-FFF2-40B4-BE49-F238E27FC236}">
                <a16:creationId xmlns:a16="http://schemas.microsoft.com/office/drawing/2014/main" xmlns="" id="{9D3A6AAA-54D2-4893-8190-6C95222F129D}"/>
              </a:ext>
            </a:extLst>
          </p:cNvPr>
          <p:cNvSpPr txBox="1"/>
          <p:nvPr/>
        </p:nvSpPr>
        <p:spPr>
          <a:xfrm>
            <a:off x="457198" y="6168557"/>
            <a:ext cx="8147250" cy="646331"/>
          </a:xfrm>
          <a:prstGeom prst="rect">
            <a:avLst/>
          </a:prstGeom>
          <a:noFill/>
        </p:spPr>
        <p:txBody>
          <a:bodyPr wrap="square" rtlCol="0">
            <a:spAutoFit/>
          </a:bodyPr>
          <a:lstStyle/>
          <a:p>
            <a:r>
              <a:rPr lang="ru-RU" dirty="0"/>
              <a:t>Цель: Закреплять умение различать основные цвета , группировать предметы по цвету, развивать мелкую моторику, тактильные ощущения.</a:t>
            </a:r>
          </a:p>
        </p:txBody>
      </p:sp>
      <p:pic>
        <p:nvPicPr>
          <p:cNvPr id="5" name="Рисунок 4">
            <a:extLst>
              <a:ext uri="{FF2B5EF4-FFF2-40B4-BE49-F238E27FC236}">
                <a16:creationId xmlns:a16="http://schemas.microsoft.com/office/drawing/2014/main" xmlns="" id="{377E213F-31DF-4E26-B5CF-769140C131D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59632" y="1916832"/>
            <a:ext cx="2484276" cy="41582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107504" y="-92333"/>
            <a:ext cx="8072494"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endParaRPr lang="ru-RU" sz="2800" b="1" dirty="0">
              <a:latin typeface="+mj-lt"/>
              <a:ea typeface="Constantia" pitchFamily="18"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lang="ru-RU" sz="2800" b="1" dirty="0">
                <a:latin typeface="+mj-lt"/>
                <a:ea typeface="Constantia" pitchFamily="18" charset="0"/>
                <a:cs typeface="Times New Roman" pitchFamily="18" charset="0"/>
              </a:rPr>
              <a:t>Декабрь</a:t>
            </a: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a:ln>
                <a:noFill/>
              </a:ln>
              <a:solidFill>
                <a:schemeClr val="tx1"/>
              </a:solidFill>
              <a:effectLst/>
              <a:latin typeface="+mj-lt"/>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lang="ru-RU" sz="2800" b="1" dirty="0">
                <a:solidFill>
                  <a:srgbClr val="FF0000"/>
                </a:solidFill>
                <a:latin typeface="+mj-lt"/>
                <a:cs typeface="Times New Roman" pitchFamily="18" charset="0"/>
              </a:rPr>
              <a:t>Дидактические игры и упражнения для закрепления понятия </a:t>
            </a:r>
            <a:r>
              <a:rPr lang="ru-RU" sz="4000" b="1" dirty="0">
                <a:solidFill>
                  <a:srgbClr val="FF0000"/>
                </a:solidFill>
                <a:latin typeface="+mj-lt"/>
                <a:cs typeface="Times New Roman" pitchFamily="18" charset="0"/>
              </a:rPr>
              <a:t>формы</a:t>
            </a: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a:ln>
                <a:noFill/>
              </a:ln>
              <a:solidFill>
                <a:srgbClr val="FF0000"/>
              </a:solidFill>
              <a:effectLst/>
              <a:latin typeface="+mj-lt"/>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r>
              <a:rPr lang="ru-RU" sz="2800" dirty="0">
                <a:cs typeface="Times New Roman" pitchFamily="18" charset="0"/>
              </a:rPr>
              <a:t>« Найди предмет указанной формы»</a:t>
            </a:r>
          </a:p>
          <a:p>
            <a:pPr marL="0" marR="0" lvl="0" indent="22860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a:ln>
                  <a:noFill/>
                </a:ln>
                <a:effectLst/>
                <a:cs typeface="Times New Roman" pitchFamily="18" charset="0"/>
              </a:rPr>
              <a:t>« Найди предмет такой же формы»</a:t>
            </a:r>
          </a:p>
          <a:p>
            <a:pPr marL="0" marR="0" lvl="0" indent="228600" defTabSz="914400" rtl="0" eaLnBrk="1" fontAlgn="base" latinLnBrk="0" hangingPunct="1">
              <a:lnSpc>
                <a:spcPct val="100000"/>
              </a:lnSpc>
              <a:spcBef>
                <a:spcPct val="0"/>
              </a:spcBef>
              <a:spcAft>
                <a:spcPct val="0"/>
              </a:spcAft>
              <a:buClrTx/>
              <a:buSzTx/>
              <a:buFontTx/>
              <a:buNone/>
              <a:tabLst/>
            </a:pPr>
            <a:r>
              <a:rPr lang="ru-RU" sz="2800" dirty="0">
                <a:cs typeface="Times New Roman" pitchFamily="18" charset="0"/>
              </a:rPr>
              <a:t>« Какая фигура лишняя»</a:t>
            </a:r>
          </a:p>
          <a:p>
            <a:pPr marL="0" marR="0" lvl="0" indent="228600"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a:ln>
                <a:noFill/>
              </a:ln>
              <a:effectLst/>
              <a:latin typeface="+mj-lt"/>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endParaRPr lang="ru-RU" sz="2800" b="1" dirty="0">
              <a:latin typeface="+mj-lt"/>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endParaRPr lang="ru-RU" sz="2800" b="1" dirty="0">
              <a:latin typeface="+mj-lt"/>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a:ln>
                <a:noFill/>
              </a:ln>
              <a:effectLst/>
              <a:latin typeface="+mj-lt"/>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endParaRPr lang="ru-RU" sz="2800" b="1" dirty="0">
              <a:latin typeface="+mj-lt"/>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effectLst/>
                <a:latin typeface="+mj-lt"/>
                <a:cs typeface="Times New Roman" pitchFamily="18" charset="0"/>
              </a:rPr>
              <a:t>Вып</a:t>
            </a:r>
            <a:r>
              <a:rPr lang="ru-RU" sz="2800" b="1" dirty="0">
                <a:latin typeface="+mj-lt"/>
                <a:cs typeface="Times New Roman" pitchFamily="18" charset="0"/>
              </a:rPr>
              <a:t>олнено</a:t>
            </a:r>
            <a:endParaRPr kumimoji="0" lang="ru-RU" sz="2800" b="1" i="0" u="none" strike="noStrike" cap="none" normalizeH="0" baseline="0" dirty="0">
              <a:ln>
                <a:noFill/>
              </a:ln>
              <a:effectLst/>
              <a:latin typeface="+mj-lt"/>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a:ln>
                <a:noFill/>
              </a:ln>
              <a:solidFill>
                <a:srgbClr val="FF00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0122" y="313126"/>
            <a:ext cx="7115196" cy="367458"/>
          </a:xfrm>
        </p:spPr>
        <p:txBody>
          <a:bodyPr>
            <a:noAutofit/>
          </a:bodyPr>
          <a:lstStyle/>
          <a:p>
            <a:pPr algn="ctr"/>
            <a:r>
              <a:rPr lang="ru-RU" sz="4000" b="1" dirty="0">
                <a:solidFill>
                  <a:srgbClr val="C00000"/>
                </a:solidFill>
                <a:latin typeface="+mn-lt"/>
              </a:rPr>
              <a:t>«Матрёшка – </a:t>
            </a:r>
            <a:r>
              <a:rPr lang="ru-RU" sz="4000" b="1" dirty="0" err="1">
                <a:solidFill>
                  <a:srgbClr val="C00000"/>
                </a:solidFill>
                <a:latin typeface="+mn-lt"/>
              </a:rPr>
              <a:t>геометрик</a:t>
            </a:r>
            <a:r>
              <a:rPr lang="ru-RU" sz="4000" b="1" dirty="0">
                <a:solidFill>
                  <a:srgbClr val="C00000"/>
                </a:solidFill>
                <a:latin typeface="+mn-lt"/>
              </a:rPr>
              <a:t>»</a:t>
            </a:r>
          </a:p>
        </p:txBody>
      </p:sp>
      <p:pic>
        <p:nvPicPr>
          <p:cNvPr id="5" name="Объект 4">
            <a:extLst>
              <a:ext uri="{FF2B5EF4-FFF2-40B4-BE49-F238E27FC236}">
                <a16:creationId xmlns:a16="http://schemas.microsoft.com/office/drawing/2014/main" xmlns="" id="{E65C7414-D184-44D4-ABDC-00D6037AFB1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42387" y="766738"/>
            <a:ext cx="7459226" cy="4320480"/>
          </a:xfrm>
        </p:spPr>
      </p:pic>
      <p:sp>
        <p:nvSpPr>
          <p:cNvPr id="7" name="TextBox 6">
            <a:extLst>
              <a:ext uri="{FF2B5EF4-FFF2-40B4-BE49-F238E27FC236}">
                <a16:creationId xmlns:a16="http://schemas.microsoft.com/office/drawing/2014/main" xmlns="" id="{7BC4A379-DFA0-4A77-8D2F-E932F5175C18}"/>
              </a:ext>
            </a:extLst>
          </p:cNvPr>
          <p:cNvSpPr txBox="1"/>
          <p:nvPr/>
        </p:nvSpPr>
        <p:spPr>
          <a:xfrm>
            <a:off x="467544" y="5087218"/>
            <a:ext cx="8411338" cy="1631216"/>
          </a:xfrm>
          <a:prstGeom prst="rect">
            <a:avLst/>
          </a:prstGeom>
          <a:noFill/>
        </p:spPr>
        <p:txBody>
          <a:bodyPr wrap="square">
            <a:spAutoFit/>
          </a:bodyPr>
          <a:lstStyle/>
          <a:p>
            <a:r>
              <a:rPr lang="ru-RU" sz="2000" b="1" dirty="0"/>
              <a:t>Цель: Закреплять умение различать и назвать основные цвета, геометрические фигуры (группировать предметы по цвету, форме). Учить различать эмоциональное состояние. Развивать мелкую моторику рук, тактильные ощущения. Воспитывать самостоятельность в достижении результата.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42910" y="188640"/>
            <a:ext cx="8215370" cy="857256"/>
          </a:xfrm>
        </p:spPr>
        <p:txBody>
          <a:bodyPr>
            <a:normAutofit/>
          </a:bodyPr>
          <a:lstStyle/>
          <a:p>
            <a:pPr algn="ctr"/>
            <a:r>
              <a:rPr lang="ru-RU" sz="4000" b="1" dirty="0">
                <a:solidFill>
                  <a:srgbClr val="C00000"/>
                </a:solidFill>
                <a:latin typeface="+mn-lt"/>
              </a:rPr>
              <a:t>      «Наряди матрёшку»</a:t>
            </a:r>
          </a:p>
        </p:txBody>
      </p:sp>
      <p:pic>
        <p:nvPicPr>
          <p:cNvPr id="10" name="Объект 9">
            <a:extLst>
              <a:ext uri="{FF2B5EF4-FFF2-40B4-BE49-F238E27FC236}">
                <a16:creationId xmlns:a16="http://schemas.microsoft.com/office/drawing/2014/main" xmlns="" id="{F94D30EA-4962-4246-9287-B5A28EBF4392}"/>
              </a:ext>
            </a:extLst>
          </p:cNvPr>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567607" y="1088740"/>
            <a:ext cx="8320926" cy="4680520"/>
          </a:xfrm>
        </p:spPr>
      </p:pic>
      <p:sp>
        <p:nvSpPr>
          <p:cNvPr id="12" name="TextBox 11">
            <a:extLst>
              <a:ext uri="{FF2B5EF4-FFF2-40B4-BE49-F238E27FC236}">
                <a16:creationId xmlns:a16="http://schemas.microsoft.com/office/drawing/2014/main" xmlns="" id="{08D5A0BE-403F-47BA-9C87-E08E694A5BAF}"/>
              </a:ext>
            </a:extLst>
          </p:cNvPr>
          <p:cNvSpPr txBox="1"/>
          <p:nvPr/>
        </p:nvSpPr>
        <p:spPr>
          <a:xfrm>
            <a:off x="867927" y="6093296"/>
            <a:ext cx="8030317" cy="400110"/>
          </a:xfrm>
          <a:prstGeom prst="rect">
            <a:avLst/>
          </a:prstGeom>
          <a:noFill/>
        </p:spPr>
        <p:txBody>
          <a:bodyPr wrap="square" rtlCol="0">
            <a:spAutoFit/>
          </a:bodyPr>
          <a:lstStyle/>
          <a:p>
            <a:r>
              <a:rPr lang="ru-RU" sz="2000" b="1" dirty="0"/>
              <a:t>Цель: Подобрать геометрические фигуры по контуру и цвету.</a:t>
            </a:r>
          </a:p>
        </p:txBody>
      </p:sp>
    </p:spTree>
    <p:extLst>
      <p:ext uri="{BB962C8B-B14F-4D97-AF65-F5344CB8AC3E}">
        <p14:creationId xmlns:p14="http://schemas.microsoft.com/office/powerpoint/2010/main" xmlns="" val="248594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5ECB8B-D2FF-4B49-9E20-112DF0298358}"/>
              </a:ext>
            </a:extLst>
          </p:cNvPr>
          <p:cNvSpPr>
            <a:spLocks noGrp="1"/>
          </p:cNvSpPr>
          <p:nvPr>
            <p:ph type="title"/>
          </p:nvPr>
        </p:nvSpPr>
        <p:spPr>
          <a:xfrm>
            <a:off x="457199" y="260648"/>
            <a:ext cx="8229600" cy="1143000"/>
          </a:xfrm>
        </p:spPr>
        <p:txBody>
          <a:bodyPr>
            <a:normAutofit/>
          </a:bodyPr>
          <a:lstStyle/>
          <a:p>
            <a:pPr algn="ctr"/>
            <a:r>
              <a:rPr lang="ru-RU" sz="4000" b="1" dirty="0">
                <a:solidFill>
                  <a:srgbClr val="FF0000"/>
                </a:solidFill>
                <a:latin typeface="+mn-lt"/>
              </a:rPr>
              <a:t>« Наряди ёлочку»</a:t>
            </a:r>
          </a:p>
        </p:txBody>
      </p:sp>
      <p:pic>
        <p:nvPicPr>
          <p:cNvPr id="5" name="Объект 4">
            <a:extLst>
              <a:ext uri="{FF2B5EF4-FFF2-40B4-BE49-F238E27FC236}">
                <a16:creationId xmlns:a16="http://schemas.microsoft.com/office/drawing/2014/main" xmlns="" id="{C13A817C-0E22-4854-9880-903F0D0874D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0278" y="1935163"/>
            <a:ext cx="7803443" cy="4389437"/>
          </a:xfrm>
        </p:spPr>
      </p:pic>
    </p:spTree>
    <p:extLst>
      <p:ext uri="{BB962C8B-B14F-4D97-AF65-F5344CB8AC3E}">
        <p14:creationId xmlns:p14="http://schemas.microsoft.com/office/powerpoint/2010/main" xmlns="" val="397109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half" idx="3"/>
          </p:nvPr>
        </p:nvSpPr>
        <p:spPr>
          <a:xfrm>
            <a:off x="323528" y="371461"/>
            <a:ext cx="8496944" cy="1071569"/>
          </a:xfrm>
        </p:spPr>
        <p:txBody>
          <a:bodyPr>
            <a:noAutofit/>
          </a:bodyPr>
          <a:lstStyle/>
          <a:p>
            <a:pPr algn="ctr"/>
            <a:r>
              <a:rPr lang="ru-RU" sz="4000" dirty="0">
                <a:solidFill>
                  <a:srgbClr val="C00000"/>
                </a:solidFill>
              </a:rPr>
              <a:t>« Украсим ёлочку к празднику»</a:t>
            </a:r>
          </a:p>
        </p:txBody>
      </p:sp>
      <p:pic>
        <p:nvPicPr>
          <p:cNvPr id="4" name="Объект 3">
            <a:extLst>
              <a:ext uri="{FF2B5EF4-FFF2-40B4-BE49-F238E27FC236}">
                <a16:creationId xmlns:a16="http://schemas.microsoft.com/office/drawing/2014/main" xmlns="" id="{2CEB6C2F-6C39-4210-928A-9D630C24E2F4}"/>
              </a:ext>
            </a:extLst>
          </p:cNvPr>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2555776" y="1443030"/>
            <a:ext cx="3040729" cy="540574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800" b="1" dirty="0"/>
              <a:t>        </a:t>
            </a:r>
            <a:r>
              <a:rPr lang="ru-RU" sz="4400" b="1" dirty="0"/>
              <a:t> </a:t>
            </a:r>
            <a:r>
              <a:rPr lang="ru-RU" sz="3100" b="1" dirty="0"/>
              <a:t>Январь - февраль</a:t>
            </a:r>
            <a:r>
              <a:rPr lang="ru-RU" sz="1800" dirty="0"/>
              <a:t/>
            </a:r>
            <a:br>
              <a:rPr lang="ru-RU" sz="1800" dirty="0"/>
            </a:br>
            <a:r>
              <a:rPr lang="ru-RU" sz="3100" b="1" dirty="0">
                <a:solidFill>
                  <a:srgbClr val="C00000"/>
                </a:solidFill>
              </a:rPr>
              <a:t>           Дидактические игры и упражнения на закрепления понятия </a:t>
            </a:r>
            <a:r>
              <a:rPr lang="ru-RU" sz="4000" b="1" dirty="0">
                <a:solidFill>
                  <a:srgbClr val="C00000"/>
                </a:solidFill>
              </a:rPr>
              <a:t>величины:</a:t>
            </a:r>
            <a:r>
              <a:rPr lang="ru-RU" sz="1800" b="1" dirty="0"/>
              <a:t/>
            </a:r>
            <a:br>
              <a:rPr lang="ru-RU" sz="1800" b="1" dirty="0"/>
            </a:br>
            <a:endParaRPr lang="ru-RU" sz="1800" b="1" dirty="0"/>
          </a:p>
        </p:txBody>
      </p:sp>
      <p:sp>
        <p:nvSpPr>
          <p:cNvPr id="3" name="Содержимое 2"/>
          <p:cNvSpPr>
            <a:spLocks noGrp="1"/>
          </p:cNvSpPr>
          <p:nvPr>
            <p:ph idx="1"/>
          </p:nvPr>
        </p:nvSpPr>
        <p:spPr>
          <a:xfrm>
            <a:off x="423636" y="1655777"/>
            <a:ext cx="8229600" cy="4477512"/>
          </a:xfrm>
        </p:spPr>
        <p:txBody>
          <a:bodyPr>
            <a:noAutofit/>
          </a:bodyPr>
          <a:lstStyle/>
          <a:p>
            <a:pPr lvl="0" indent="228600" fontAlgn="base">
              <a:spcBef>
                <a:spcPct val="0"/>
              </a:spcBef>
              <a:spcAft>
                <a:spcPct val="0"/>
              </a:spcAft>
            </a:pPr>
            <a:r>
              <a:rPr lang="ru-RU" sz="2000" b="1" dirty="0">
                <a:latin typeface="+mj-lt"/>
              </a:rPr>
              <a:t> «Самая длинная, самая короткая»</a:t>
            </a:r>
            <a:br>
              <a:rPr lang="ru-RU" sz="2000" b="1" dirty="0">
                <a:latin typeface="+mj-lt"/>
              </a:rPr>
            </a:br>
            <a:r>
              <a:rPr lang="ru-RU" sz="2000" b="1" dirty="0">
                <a:latin typeface="+mj-lt"/>
              </a:rPr>
              <a:t> </a:t>
            </a:r>
            <a:r>
              <a:rPr lang="ru-RU" sz="2000" dirty="0">
                <a:latin typeface="+mj-lt"/>
              </a:rPr>
              <a:t>(предложить разложить разноцветные  ленты по длине, от  самой короткой до самой длинной, как вариант можно  предложить сравнить ленты по нескольким признакам)</a:t>
            </a:r>
            <a:r>
              <a:rPr lang="ru-RU" sz="2000" b="1" dirty="0">
                <a:latin typeface="+mj-lt"/>
                <a:ea typeface="Constantia" pitchFamily="18" charset="0"/>
                <a:cs typeface="Times New Roman" pitchFamily="18" charset="0"/>
              </a:rPr>
              <a:t> </a:t>
            </a:r>
          </a:p>
          <a:p>
            <a:pPr lvl="0" indent="228600" algn="just" fontAlgn="base">
              <a:spcBef>
                <a:spcPct val="0"/>
              </a:spcBef>
              <a:spcAft>
                <a:spcPct val="0"/>
              </a:spcAft>
            </a:pPr>
            <a:r>
              <a:rPr lang="ru-RU" sz="2000" b="1" dirty="0">
                <a:latin typeface="+mj-lt"/>
                <a:ea typeface="Constantia" pitchFamily="18" charset="0"/>
                <a:cs typeface="Times New Roman" pitchFamily="18" charset="0"/>
              </a:rPr>
              <a:t>«Разноцветные кружки»</a:t>
            </a:r>
          </a:p>
          <a:p>
            <a:pPr marL="0" indent="0">
              <a:buNone/>
            </a:pPr>
            <a:r>
              <a:rPr lang="ru-RU" sz="2000" dirty="0">
                <a:latin typeface="+mj-lt"/>
                <a:ea typeface="Constantia" pitchFamily="18" charset="0"/>
                <a:cs typeface="Times New Roman" pitchFamily="18" charset="0"/>
              </a:rPr>
              <a:t>(предложить положить кружки (либо другую геометрическую фигуру) начиная от самого большого, так чтобы был виден цвет предыдущего кружка)</a:t>
            </a:r>
            <a:r>
              <a:rPr lang="ru-RU" sz="2000" b="1" dirty="0">
                <a:latin typeface="+mj-lt"/>
              </a:rPr>
              <a:t> </a:t>
            </a:r>
          </a:p>
          <a:p>
            <a:r>
              <a:rPr lang="ru-RU" sz="2000" b="1" dirty="0">
                <a:latin typeface="+mj-lt"/>
              </a:rPr>
              <a:t>   «В какую коробку?» </a:t>
            </a:r>
          </a:p>
          <a:p>
            <a:pPr marL="0" indent="0">
              <a:buNone/>
            </a:pPr>
            <a:r>
              <a:rPr lang="ru-RU" sz="2000" dirty="0">
                <a:latin typeface="+mj-lt"/>
              </a:rPr>
              <a:t>(распределить пять видов игрушек разных размеров по пяти разным коробкам в зависимости от размера</a:t>
            </a:r>
          </a:p>
          <a:p>
            <a:r>
              <a:rPr lang="ru-RU" sz="2000" b="1" dirty="0">
                <a:latin typeface="+mj-lt"/>
              </a:rPr>
              <a:t>   «Выложи предмет по величине»</a:t>
            </a:r>
          </a:p>
          <a:p>
            <a:pPr marL="0" indent="0">
              <a:buNone/>
            </a:pPr>
            <a:r>
              <a:rPr lang="ru-RU" sz="2000" b="1" dirty="0">
                <a:latin typeface="+mj-lt"/>
              </a:rPr>
              <a:t>( </a:t>
            </a:r>
            <a:r>
              <a:rPr lang="ru-RU" sz="2000" dirty="0">
                <a:latin typeface="+mj-lt"/>
              </a:rPr>
              <a:t>Назвать предметы, выделить высокий, низкий. Сравнить- что выше, что-ниже). </a:t>
            </a:r>
          </a:p>
          <a:p>
            <a:pPr algn="ctr"/>
            <a:r>
              <a:rPr lang="ru-RU" sz="2000" b="1" dirty="0">
                <a:latin typeface="+mj-lt"/>
              </a:rPr>
              <a:t>Выполнено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548" y="1060"/>
            <a:ext cx="8229600" cy="720080"/>
          </a:xfrm>
        </p:spPr>
        <p:txBody>
          <a:bodyPr>
            <a:normAutofit/>
          </a:bodyPr>
          <a:lstStyle/>
          <a:p>
            <a:pPr algn="ctr"/>
            <a:r>
              <a:rPr lang="ru-RU" sz="2800" b="1" dirty="0">
                <a:solidFill>
                  <a:srgbClr val="C00000"/>
                </a:solidFill>
              </a:rPr>
              <a:t>АКТУАЛЬНОСТЬ ТЕМЫ </a:t>
            </a:r>
          </a:p>
        </p:txBody>
      </p:sp>
      <p:sp>
        <p:nvSpPr>
          <p:cNvPr id="3" name="Объект 2"/>
          <p:cNvSpPr>
            <a:spLocks noGrp="1"/>
          </p:cNvSpPr>
          <p:nvPr>
            <p:ph idx="1"/>
          </p:nvPr>
        </p:nvSpPr>
        <p:spPr>
          <a:xfrm>
            <a:off x="457200" y="908720"/>
            <a:ext cx="8229600" cy="5415880"/>
          </a:xfrm>
        </p:spPr>
        <p:txBody>
          <a:bodyPr>
            <a:normAutofit fontScale="32500" lnSpcReduction="20000"/>
          </a:bodyPr>
          <a:lstStyle/>
          <a:p>
            <a:r>
              <a:rPr lang="ru-RU" sz="6000" dirty="0"/>
              <a:t>Сенсорное развитие ребенка – 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 п. Ознакомление с этими свойствами составляет основное содержание сенсорного воспитания в детском саду. В каждом возрасте перед сенсорным воспитанием стоят свои задачи, формируется определенное звено сенсорной культуры. Поэтому, я решила начать работать над своей темой по самообразованию «Сенсорное развитие детей младшего дошкольного возраста» именно с первой младшей группы. Так как считаю, что в данном возрасте у ребенка идет подготовительный этап сенсорного воспитания, а далее начинается организация систематического усвоения сенсорной культуры. Раннее детство – особый период становления органов и систем и, прежде всего, функции мозга. Это самое благоприятное время для сенсорного воспитания, без которого невозможно нормальное формирование умственных способностей ребенка. Этот период важен для совершенствования деятельности органов чувств, накопления представлений об окружающем мире, распознавания творческих способностей.</a:t>
            </a:r>
          </a:p>
          <a:p>
            <a:pPr marL="0" indent="0">
              <a:buNone/>
            </a:pPr>
            <a:endParaRPr lang="ru-RU" dirty="0"/>
          </a:p>
        </p:txBody>
      </p:sp>
    </p:spTree>
    <p:extLst>
      <p:ext uri="{BB962C8B-B14F-4D97-AF65-F5344CB8AC3E}">
        <p14:creationId xmlns:p14="http://schemas.microsoft.com/office/powerpoint/2010/main" xmlns="" val="1466917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36BCB8-0954-47D1-BB6C-464D40FFC7CB}"/>
              </a:ext>
            </a:extLst>
          </p:cNvPr>
          <p:cNvSpPr>
            <a:spLocks noGrp="1"/>
          </p:cNvSpPr>
          <p:nvPr>
            <p:ph type="title"/>
          </p:nvPr>
        </p:nvSpPr>
        <p:spPr>
          <a:xfrm>
            <a:off x="569576" y="31965"/>
            <a:ext cx="8229600" cy="948763"/>
          </a:xfrm>
        </p:spPr>
        <p:txBody>
          <a:bodyPr>
            <a:normAutofit/>
          </a:bodyPr>
          <a:lstStyle/>
          <a:p>
            <a:pPr algn="ctr"/>
            <a:r>
              <a:rPr lang="ru-RU" sz="4000" b="1" dirty="0">
                <a:solidFill>
                  <a:srgbClr val="FF0000"/>
                </a:solidFill>
                <a:latin typeface="+mn-lt"/>
              </a:rPr>
              <a:t>«Большой- маленький»</a:t>
            </a:r>
          </a:p>
        </p:txBody>
      </p:sp>
      <p:pic>
        <p:nvPicPr>
          <p:cNvPr id="5" name="Объект 4">
            <a:extLst>
              <a:ext uri="{FF2B5EF4-FFF2-40B4-BE49-F238E27FC236}">
                <a16:creationId xmlns:a16="http://schemas.microsoft.com/office/drawing/2014/main" xmlns="" id="{9CD96B9E-7C5D-48C9-8240-E90B6A795BB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43608" y="1117931"/>
            <a:ext cx="3024336" cy="5376598"/>
          </a:xfrm>
        </p:spPr>
      </p:pic>
      <p:pic>
        <p:nvPicPr>
          <p:cNvPr id="7" name="Рисунок 6">
            <a:extLst>
              <a:ext uri="{FF2B5EF4-FFF2-40B4-BE49-F238E27FC236}">
                <a16:creationId xmlns:a16="http://schemas.microsoft.com/office/drawing/2014/main" xmlns="" id="{E4A7951C-8CB4-4DEC-BF56-7012DEA7EBA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32040" y="1124744"/>
            <a:ext cx="3857625" cy="5369785"/>
          </a:xfrm>
          <a:prstGeom prst="rect">
            <a:avLst/>
          </a:prstGeom>
        </p:spPr>
      </p:pic>
    </p:spTree>
    <p:extLst>
      <p:ext uri="{BB962C8B-B14F-4D97-AF65-F5344CB8AC3E}">
        <p14:creationId xmlns:p14="http://schemas.microsoft.com/office/powerpoint/2010/main" xmlns="" val="83150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E5AC96-2E3E-4FEF-B4EB-6ED21B145A24}"/>
              </a:ext>
            </a:extLst>
          </p:cNvPr>
          <p:cNvSpPr>
            <a:spLocks noGrp="1"/>
          </p:cNvSpPr>
          <p:nvPr>
            <p:ph type="title"/>
          </p:nvPr>
        </p:nvSpPr>
        <p:spPr/>
        <p:txBody>
          <a:bodyPr>
            <a:noAutofit/>
          </a:bodyPr>
          <a:lstStyle/>
          <a:p>
            <a:pPr algn="ctr"/>
            <a:r>
              <a:rPr lang="ru-RU" sz="4000" b="1" dirty="0">
                <a:latin typeface="+mn-lt"/>
              </a:rPr>
              <a:t> </a:t>
            </a:r>
            <a:r>
              <a:rPr lang="ru-RU" sz="4000" b="1" dirty="0">
                <a:solidFill>
                  <a:srgbClr val="FF0000"/>
                </a:solidFill>
                <a:latin typeface="+mn-lt"/>
              </a:rPr>
              <a:t>«Большой- средний- маленький»</a:t>
            </a:r>
          </a:p>
        </p:txBody>
      </p:sp>
      <p:pic>
        <p:nvPicPr>
          <p:cNvPr id="5" name="Объект 4">
            <a:extLst>
              <a:ext uri="{FF2B5EF4-FFF2-40B4-BE49-F238E27FC236}">
                <a16:creationId xmlns:a16="http://schemas.microsoft.com/office/drawing/2014/main" xmlns="" id="{55A1D948-5480-4D88-A12E-68F9F14D17D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45709" y="1988840"/>
            <a:ext cx="5852582" cy="4389437"/>
          </a:xfrm>
        </p:spPr>
      </p:pic>
    </p:spTree>
    <p:extLst>
      <p:ext uri="{BB962C8B-B14F-4D97-AF65-F5344CB8AC3E}">
        <p14:creationId xmlns:p14="http://schemas.microsoft.com/office/powerpoint/2010/main" xmlns="" val="159381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393CB5-FF1A-4F00-8F42-EDC98C8CA983}"/>
              </a:ext>
            </a:extLst>
          </p:cNvPr>
          <p:cNvSpPr>
            <a:spLocks noGrp="1"/>
          </p:cNvSpPr>
          <p:nvPr>
            <p:ph type="title"/>
          </p:nvPr>
        </p:nvSpPr>
        <p:spPr>
          <a:xfrm>
            <a:off x="457200" y="404664"/>
            <a:ext cx="8229600" cy="1143000"/>
          </a:xfrm>
        </p:spPr>
        <p:txBody>
          <a:bodyPr>
            <a:noAutofit/>
          </a:bodyPr>
          <a:lstStyle/>
          <a:p>
            <a:pPr algn="ctr"/>
            <a:r>
              <a:rPr lang="ru-RU" sz="4000" b="1" dirty="0">
                <a:solidFill>
                  <a:srgbClr val="FF0000"/>
                </a:solidFill>
                <a:latin typeface="+mn-lt"/>
              </a:rPr>
              <a:t>« Длинный-короткий»</a:t>
            </a:r>
            <a:br>
              <a:rPr lang="ru-RU" sz="4000" b="1" dirty="0">
                <a:solidFill>
                  <a:srgbClr val="FF0000"/>
                </a:solidFill>
                <a:latin typeface="+mn-lt"/>
              </a:rPr>
            </a:br>
            <a:r>
              <a:rPr lang="ru-RU" sz="4000" b="1" dirty="0">
                <a:solidFill>
                  <a:srgbClr val="FF0000"/>
                </a:solidFill>
                <a:latin typeface="+mn-lt"/>
              </a:rPr>
              <a:t>« Широкий - узкий»</a:t>
            </a:r>
          </a:p>
        </p:txBody>
      </p:sp>
      <p:pic>
        <p:nvPicPr>
          <p:cNvPr id="5" name="Объект 4">
            <a:extLst>
              <a:ext uri="{FF2B5EF4-FFF2-40B4-BE49-F238E27FC236}">
                <a16:creationId xmlns:a16="http://schemas.microsoft.com/office/drawing/2014/main" xmlns="" id="{2DF5E1B6-E33E-4FF7-9822-A203F0268A0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47664" y="1723322"/>
            <a:ext cx="2664296" cy="4736527"/>
          </a:xfrm>
        </p:spPr>
      </p:pic>
      <p:sp>
        <p:nvSpPr>
          <p:cNvPr id="6" name="TextBox 5">
            <a:extLst>
              <a:ext uri="{FF2B5EF4-FFF2-40B4-BE49-F238E27FC236}">
                <a16:creationId xmlns:a16="http://schemas.microsoft.com/office/drawing/2014/main" xmlns="" id="{42106DF5-8A12-436E-B011-C538A658EB05}"/>
              </a:ext>
            </a:extLst>
          </p:cNvPr>
          <p:cNvSpPr txBox="1"/>
          <p:nvPr/>
        </p:nvSpPr>
        <p:spPr>
          <a:xfrm>
            <a:off x="4319464" y="2967335"/>
            <a:ext cx="4824536" cy="461665"/>
          </a:xfrm>
          <a:prstGeom prst="rect">
            <a:avLst/>
          </a:prstGeom>
          <a:noFill/>
        </p:spPr>
        <p:txBody>
          <a:bodyPr wrap="square" rtlCol="0">
            <a:spAutoFit/>
          </a:bodyPr>
          <a:lstStyle/>
          <a:p>
            <a:r>
              <a:rPr lang="ru-RU" sz="2400" b="1" dirty="0"/>
              <a:t>Игры с шелковыми лентами.</a:t>
            </a:r>
          </a:p>
        </p:txBody>
      </p:sp>
    </p:spTree>
    <p:extLst>
      <p:ext uri="{BB962C8B-B14F-4D97-AF65-F5344CB8AC3E}">
        <p14:creationId xmlns:p14="http://schemas.microsoft.com/office/powerpoint/2010/main" xmlns="" val="2140622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B500CF-59C9-4CBB-8065-655AEF651DF1}"/>
              </a:ext>
            </a:extLst>
          </p:cNvPr>
          <p:cNvSpPr>
            <a:spLocks noGrp="1"/>
          </p:cNvSpPr>
          <p:nvPr>
            <p:ph idx="1"/>
          </p:nvPr>
        </p:nvSpPr>
        <p:spPr>
          <a:xfrm>
            <a:off x="5019006" y="1187810"/>
            <a:ext cx="3801466" cy="4689462"/>
          </a:xfrm>
        </p:spPr>
        <p:txBody>
          <a:bodyPr>
            <a:normAutofit fontScale="55000" lnSpcReduction="20000"/>
          </a:bodyPr>
          <a:lstStyle/>
          <a:p>
            <a:r>
              <a:rPr lang="ru-RU" sz="4200" dirty="0"/>
              <a:t>Задачи: упражнять в различении и назывании четырех основных цветов; развивать мелкую моторику, координацию движений рук. Познакомить детей с формой круг.</a:t>
            </a:r>
          </a:p>
          <a:p>
            <a:endParaRPr lang="ru-RU" sz="4200" dirty="0"/>
          </a:p>
          <a:p>
            <a:r>
              <a:rPr lang="ru-RU" sz="4200" dirty="0"/>
              <a:t>Игровые действия: подобрать соответствующего цвета кружочки для зонтика.</a:t>
            </a:r>
          </a:p>
          <a:p>
            <a:endParaRPr lang="ru-RU" dirty="0"/>
          </a:p>
        </p:txBody>
      </p:sp>
      <p:sp>
        <p:nvSpPr>
          <p:cNvPr id="5" name="TextBox 4">
            <a:extLst>
              <a:ext uri="{FF2B5EF4-FFF2-40B4-BE49-F238E27FC236}">
                <a16:creationId xmlns:a16="http://schemas.microsoft.com/office/drawing/2014/main" xmlns="" id="{E97EB7D5-ECDB-475B-A41B-14ABD16730E5}"/>
              </a:ext>
            </a:extLst>
          </p:cNvPr>
          <p:cNvSpPr txBox="1"/>
          <p:nvPr/>
        </p:nvSpPr>
        <p:spPr>
          <a:xfrm>
            <a:off x="0" y="479924"/>
            <a:ext cx="8686800" cy="707886"/>
          </a:xfrm>
          <a:prstGeom prst="rect">
            <a:avLst/>
          </a:prstGeom>
          <a:noFill/>
        </p:spPr>
        <p:txBody>
          <a:bodyPr wrap="square">
            <a:spAutoFit/>
          </a:bodyPr>
          <a:lstStyle/>
          <a:p>
            <a:pPr algn="ctr"/>
            <a:r>
              <a:rPr lang="ru-RU" sz="4000" b="1" dirty="0">
                <a:solidFill>
                  <a:srgbClr val="FF0000"/>
                </a:solidFill>
              </a:rPr>
              <a:t>«Заплатки для зонтика»</a:t>
            </a:r>
          </a:p>
        </p:txBody>
      </p:sp>
      <p:pic>
        <p:nvPicPr>
          <p:cNvPr id="6" name="Рисунок 5">
            <a:extLst>
              <a:ext uri="{FF2B5EF4-FFF2-40B4-BE49-F238E27FC236}">
                <a16:creationId xmlns:a16="http://schemas.microsoft.com/office/drawing/2014/main" xmlns="" id="{A83C8E56-B0E6-4277-82EE-612DE0B6F4C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1203168"/>
            <a:ext cx="3343560" cy="4458080"/>
          </a:xfrm>
          <a:prstGeom prst="rect">
            <a:avLst/>
          </a:prstGeom>
        </p:spPr>
      </p:pic>
    </p:spTree>
    <p:extLst>
      <p:ext uri="{BB962C8B-B14F-4D97-AF65-F5344CB8AC3E}">
        <p14:creationId xmlns:p14="http://schemas.microsoft.com/office/powerpoint/2010/main" xmlns="" val="2887629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00042"/>
            <a:ext cx="7355160" cy="642940"/>
          </a:xfrm>
        </p:spPr>
        <p:txBody>
          <a:bodyPr>
            <a:noAutofit/>
          </a:bodyPr>
          <a:lstStyle/>
          <a:p>
            <a:pPr algn="ctr"/>
            <a:r>
              <a:rPr lang="ru-RU" sz="4000" b="1" dirty="0">
                <a:solidFill>
                  <a:srgbClr val="C00000"/>
                </a:solidFill>
                <a:latin typeface="+mn-lt"/>
              </a:rPr>
              <a:t>«Строим забор»</a:t>
            </a:r>
          </a:p>
        </p:txBody>
      </p:sp>
      <p:sp>
        <p:nvSpPr>
          <p:cNvPr id="13" name="Прямоугольник 12"/>
          <p:cNvSpPr/>
          <p:nvPr/>
        </p:nvSpPr>
        <p:spPr>
          <a:xfrm>
            <a:off x="4214810" y="1214422"/>
            <a:ext cx="4786346" cy="369332"/>
          </a:xfrm>
          <a:prstGeom prst="rect">
            <a:avLst/>
          </a:prstGeom>
        </p:spPr>
        <p:txBody>
          <a:bodyPr wrap="square">
            <a:spAutoFit/>
          </a:bodyPr>
          <a:lstStyle/>
          <a:p>
            <a:r>
              <a:rPr lang="ru-RU" b="1" dirty="0"/>
              <a:t>        </a:t>
            </a:r>
            <a:endParaRPr lang="ru-RU" dirty="0"/>
          </a:p>
        </p:txBody>
      </p:sp>
      <p:pic>
        <p:nvPicPr>
          <p:cNvPr id="6" name="Объект 5">
            <a:extLst>
              <a:ext uri="{FF2B5EF4-FFF2-40B4-BE49-F238E27FC236}">
                <a16:creationId xmlns:a16="http://schemas.microsoft.com/office/drawing/2014/main" xmlns="" id="{D7720FB9-0303-4A10-829C-5A957AD1F6FE}"/>
              </a:ext>
            </a:extLst>
          </p:cNvP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827584" y="1399088"/>
            <a:ext cx="6984776" cy="5447713"/>
          </a:xfrm>
        </p:spPr>
      </p:pic>
      <p:sp>
        <p:nvSpPr>
          <p:cNvPr id="7" name="TextBox 6">
            <a:extLst>
              <a:ext uri="{FF2B5EF4-FFF2-40B4-BE49-F238E27FC236}">
                <a16:creationId xmlns:a16="http://schemas.microsoft.com/office/drawing/2014/main" xmlns="" id="{0069FF91-174A-4904-995E-03FFCC6CCA7B}"/>
              </a:ext>
            </a:extLst>
          </p:cNvPr>
          <p:cNvSpPr txBox="1"/>
          <p:nvPr/>
        </p:nvSpPr>
        <p:spPr>
          <a:xfrm>
            <a:off x="1835696" y="209206"/>
            <a:ext cx="4583150" cy="646331"/>
          </a:xfrm>
          <a:prstGeom prst="rect">
            <a:avLst/>
          </a:prstGeom>
          <a:noFill/>
        </p:spPr>
        <p:txBody>
          <a:bodyPr wrap="square">
            <a:spAutoFit/>
          </a:bodyPr>
          <a:lstStyle/>
          <a:p>
            <a:r>
              <a:rPr lang="ru-RU" sz="1800" b="1" dirty="0">
                <a:solidFill>
                  <a:srgbClr val="C00000"/>
                </a:solidFill>
              </a:rPr>
              <a:t>          </a:t>
            </a:r>
            <a:r>
              <a:rPr lang="ru-RU" dirty="0">
                <a:solidFill>
                  <a:srgbClr val="C00000"/>
                </a:solidFill>
              </a:rPr>
              <a:t/>
            </a:r>
            <a:br>
              <a:rPr lang="ru-RU" dirty="0">
                <a:solidFill>
                  <a:srgbClr val="C00000"/>
                </a:solidFill>
              </a:rPr>
            </a:br>
            <a:endParaRPr lang="ru-RU"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6210"/>
            <a:ext cx="8229600" cy="714380"/>
          </a:xfrm>
        </p:spPr>
        <p:txBody>
          <a:bodyPr>
            <a:noAutofit/>
          </a:bodyPr>
          <a:lstStyle/>
          <a:p>
            <a:pPr algn="ctr"/>
            <a:r>
              <a:rPr lang="ru-RU" sz="2400" dirty="0"/>
              <a:t/>
            </a:r>
            <a:br>
              <a:rPr lang="ru-RU" sz="2400" dirty="0"/>
            </a:br>
            <a:r>
              <a:rPr lang="ru-RU" sz="2400" dirty="0"/>
              <a:t/>
            </a:r>
            <a:br>
              <a:rPr lang="ru-RU" sz="2400" dirty="0"/>
            </a:br>
            <a:r>
              <a:rPr lang="ru-RU" sz="2400" dirty="0"/>
              <a:t>  </a:t>
            </a:r>
            <a:r>
              <a:rPr lang="ru-RU" sz="2800" b="1" dirty="0"/>
              <a:t>Март</a:t>
            </a:r>
            <a:r>
              <a:rPr lang="ru-RU" sz="2400" dirty="0"/>
              <a:t/>
            </a:r>
            <a:br>
              <a:rPr lang="ru-RU" sz="2400" dirty="0"/>
            </a:br>
            <a:endParaRPr lang="ru-RU" sz="2400" dirty="0"/>
          </a:p>
        </p:txBody>
      </p:sp>
      <p:sp>
        <p:nvSpPr>
          <p:cNvPr id="3" name="Содержимое 2"/>
          <p:cNvSpPr>
            <a:spLocks noGrp="1"/>
          </p:cNvSpPr>
          <p:nvPr>
            <p:ph idx="1"/>
          </p:nvPr>
        </p:nvSpPr>
        <p:spPr>
          <a:xfrm>
            <a:off x="457200" y="642918"/>
            <a:ext cx="8229600" cy="5681682"/>
          </a:xfrm>
        </p:spPr>
        <p:txBody>
          <a:bodyPr/>
          <a:lstStyle/>
          <a:p>
            <a:r>
              <a:rPr lang="ru-RU" sz="2800" b="1" dirty="0">
                <a:solidFill>
                  <a:srgbClr val="C00000"/>
                </a:solidFill>
              </a:rPr>
              <a:t>Дидактические игры и упражнения на закрепление </a:t>
            </a:r>
            <a:r>
              <a:rPr lang="ru-RU" sz="3600" b="1" dirty="0">
                <a:solidFill>
                  <a:srgbClr val="C00000"/>
                </a:solidFill>
              </a:rPr>
              <a:t>цвета:</a:t>
            </a:r>
          </a:p>
          <a:p>
            <a:pPr marL="0" indent="0">
              <a:buNone/>
            </a:pPr>
            <a:r>
              <a:rPr lang="ru-RU" sz="2800" dirty="0">
                <a:solidFill>
                  <a:srgbClr val="C00000"/>
                </a:solidFill>
              </a:rPr>
              <a:t/>
            </a:r>
            <a:br>
              <a:rPr lang="ru-RU" sz="2800" dirty="0">
                <a:solidFill>
                  <a:srgbClr val="C00000"/>
                </a:solidFill>
              </a:rPr>
            </a:br>
            <a:r>
              <a:rPr lang="ru-RU" sz="2800" b="1" dirty="0">
                <a:latin typeface="+mj-lt"/>
              </a:rPr>
              <a:t>«Какого цвета не стало?»</a:t>
            </a:r>
            <a:br>
              <a:rPr lang="ru-RU" sz="2800" b="1" dirty="0">
                <a:latin typeface="+mj-lt"/>
              </a:rPr>
            </a:br>
            <a:r>
              <a:rPr lang="ru-RU" sz="2800" b="1" dirty="0">
                <a:latin typeface="+mj-lt"/>
              </a:rPr>
              <a:t>«Какого цвета предмет?» (</a:t>
            </a:r>
            <a:r>
              <a:rPr lang="ru-RU" sz="2800" dirty="0">
                <a:latin typeface="+mj-lt"/>
              </a:rPr>
              <a:t>предложить подобрать необходимый цвет для предмета)</a:t>
            </a:r>
            <a:br>
              <a:rPr lang="ru-RU" sz="2800" dirty="0">
                <a:latin typeface="+mj-lt"/>
              </a:rPr>
            </a:br>
            <a:r>
              <a:rPr lang="ru-RU" sz="2800" b="1" dirty="0">
                <a:latin typeface="+mj-lt"/>
              </a:rPr>
              <a:t>«Собери  картинку</a:t>
            </a:r>
            <a:r>
              <a:rPr lang="ru-RU" sz="2800" dirty="0">
                <a:latin typeface="+mj-lt"/>
              </a:rPr>
              <a:t>» (предложить подобрать  разноцветные кружочки в соответствии с цветом и размером )</a:t>
            </a:r>
          </a:p>
          <a:p>
            <a:pPr marL="0" indent="0">
              <a:buNone/>
            </a:pPr>
            <a:r>
              <a:rPr lang="ru-RU" sz="2800" b="1" dirty="0">
                <a:latin typeface="+mj-lt"/>
              </a:rPr>
              <a:t>«Уточним цвет предмета»</a:t>
            </a:r>
          </a:p>
          <a:p>
            <a:pPr marL="0" indent="0">
              <a:buNone/>
            </a:pPr>
            <a:endParaRPr lang="ru-RU" sz="2800" b="1" dirty="0">
              <a:latin typeface="+mj-lt"/>
            </a:endParaRPr>
          </a:p>
          <a:p>
            <a:pPr marL="0" indent="0" algn="ctr">
              <a:buNone/>
            </a:pPr>
            <a:r>
              <a:rPr lang="ru-RU" sz="2800" b="1" dirty="0">
                <a:latin typeface="+mj-lt"/>
              </a:rPr>
              <a:t>Выполнено</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FBCDF3-C528-4FD2-A572-DDD1F65D0A0F}"/>
              </a:ext>
            </a:extLst>
          </p:cNvPr>
          <p:cNvSpPr>
            <a:spLocks noGrp="1"/>
          </p:cNvSpPr>
          <p:nvPr>
            <p:ph type="title"/>
          </p:nvPr>
        </p:nvSpPr>
        <p:spPr>
          <a:xfrm>
            <a:off x="457198" y="0"/>
            <a:ext cx="8229600" cy="1143000"/>
          </a:xfrm>
        </p:spPr>
        <p:txBody>
          <a:bodyPr>
            <a:normAutofit/>
          </a:bodyPr>
          <a:lstStyle/>
          <a:p>
            <a:pPr algn="ctr"/>
            <a:r>
              <a:rPr lang="ru-RU" sz="2800" b="1" dirty="0">
                <a:solidFill>
                  <a:srgbClr val="FF0000"/>
                </a:solidFill>
              </a:rPr>
              <a:t> </a:t>
            </a:r>
            <a:r>
              <a:rPr lang="ru-RU" sz="4000" b="1" dirty="0">
                <a:solidFill>
                  <a:srgbClr val="FF0000"/>
                </a:solidFill>
                <a:latin typeface="+mn-lt"/>
              </a:rPr>
              <a:t>Собери картинку по форме</a:t>
            </a:r>
          </a:p>
        </p:txBody>
      </p:sp>
      <p:pic>
        <p:nvPicPr>
          <p:cNvPr id="5" name="Объект 4">
            <a:extLst>
              <a:ext uri="{FF2B5EF4-FFF2-40B4-BE49-F238E27FC236}">
                <a16:creationId xmlns:a16="http://schemas.microsoft.com/office/drawing/2014/main" xmlns="" id="{B174BF42-0D88-43C4-93A5-13E00C03E11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0277" y="1556792"/>
            <a:ext cx="7803443" cy="4389437"/>
          </a:xfrm>
        </p:spPr>
      </p:pic>
    </p:spTree>
    <p:extLst>
      <p:ext uri="{BB962C8B-B14F-4D97-AF65-F5344CB8AC3E}">
        <p14:creationId xmlns:p14="http://schemas.microsoft.com/office/powerpoint/2010/main" xmlns="" val="2390574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859C5A-F7A7-463C-8BF1-D05D0F82C9F3}"/>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xmlns="" id="{AA3C1281-2CEA-4F86-BD3C-AB210B4DC248}"/>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57200" y="704088"/>
            <a:ext cx="7803443" cy="4741136"/>
          </a:xfrm>
        </p:spPr>
      </p:pic>
      <p:sp>
        <p:nvSpPr>
          <p:cNvPr id="6" name="TextBox 5">
            <a:extLst>
              <a:ext uri="{FF2B5EF4-FFF2-40B4-BE49-F238E27FC236}">
                <a16:creationId xmlns:a16="http://schemas.microsoft.com/office/drawing/2014/main" xmlns="" id="{913B8ACF-943B-4B7D-8FEC-337088346F98}"/>
              </a:ext>
            </a:extLst>
          </p:cNvPr>
          <p:cNvSpPr txBox="1"/>
          <p:nvPr/>
        </p:nvSpPr>
        <p:spPr>
          <a:xfrm>
            <a:off x="755576" y="5589240"/>
            <a:ext cx="7931224" cy="830997"/>
          </a:xfrm>
          <a:prstGeom prst="rect">
            <a:avLst/>
          </a:prstGeom>
          <a:noFill/>
        </p:spPr>
        <p:txBody>
          <a:bodyPr wrap="square" rtlCol="0">
            <a:spAutoFit/>
          </a:bodyPr>
          <a:lstStyle/>
          <a:p>
            <a:r>
              <a:rPr lang="ru-RU" sz="2400" b="1" dirty="0"/>
              <a:t>Цель: Продолжать обогащать сенсорный опыт детей, учить различать предметы по форме и цвету.</a:t>
            </a:r>
          </a:p>
        </p:txBody>
      </p:sp>
    </p:spTree>
    <p:extLst>
      <p:ext uri="{BB962C8B-B14F-4D97-AF65-F5344CB8AC3E}">
        <p14:creationId xmlns:p14="http://schemas.microsoft.com/office/powerpoint/2010/main" xmlns="" val="426013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a:extLst>
              <a:ext uri="{FF2B5EF4-FFF2-40B4-BE49-F238E27FC236}">
                <a16:creationId xmlns:a16="http://schemas.microsoft.com/office/drawing/2014/main" xmlns="" id="{8954B4C3-520F-435D-9269-297FC4E88E49}"/>
              </a:ext>
            </a:extLst>
          </p:cNvPr>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174181" y="1556792"/>
            <a:ext cx="8795637" cy="4947544"/>
          </a:xfrm>
        </p:spPr>
      </p:pic>
      <p:sp>
        <p:nvSpPr>
          <p:cNvPr id="2" name="TextBox 1">
            <a:extLst>
              <a:ext uri="{FF2B5EF4-FFF2-40B4-BE49-F238E27FC236}">
                <a16:creationId xmlns:a16="http://schemas.microsoft.com/office/drawing/2014/main" xmlns="" id="{BE7BBC1F-35B9-45FB-B0E9-59EB69610BF6}"/>
              </a:ext>
            </a:extLst>
          </p:cNvPr>
          <p:cNvSpPr txBox="1"/>
          <p:nvPr/>
        </p:nvSpPr>
        <p:spPr>
          <a:xfrm>
            <a:off x="1331640" y="497680"/>
            <a:ext cx="6984776" cy="707886"/>
          </a:xfrm>
          <a:prstGeom prst="rect">
            <a:avLst/>
          </a:prstGeom>
          <a:noFill/>
        </p:spPr>
        <p:txBody>
          <a:bodyPr wrap="square" rtlCol="0">
            <a:spAutoFit/>
          </a:bodyPr>
          <a:lstStyle/>
          <a:p>
            <a:pPr algn="ctr"/>
            <a:r>
              <a:rPr lang="ru-RU" sz="4000" b="1" dirty="0">
                <a:solidFill>
                  <a:srgbClr val="FF0000"/>
                </a:solidFill>
              </a:rPr>
              <a:t>« Собери картинку»</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4A7BB4-F069-4EDD-B434-4C82096C7EC9}"/>
              </a:ext>
            </a:extLst>
          </p:cNvPr>
          <p:cNvSpPr>
            <a:spLocks noGrp="1"/>
          </p:cNvSpPr>
          <p:nvPr>
            <p:ph type="title"/>
          </p:nvPr>
        </p:nvSpPr>
        <p:spPr>
          <a:xfrm>
            <a:off x="4658815" y="657353"/>
            <a:ext cx="4114800" cy="3018364"/>
          </a:xfrm>
        </p:spPr>
        <p:txBody>
          <a:bodyPr>
            <a:noAutofit/>
          </a:bodyPr>
          <a:lstStyle/>
          <a:p>
            <a:pPr algn="ctr"/>
            <a:r>
              <a:rPr lang="ru-RU" sz="4000" b="1" dirty="0">
                <a:solidFill>
                  <a:srgbClr val="FF0000"/>
                </a:solidFill>
                <a:latin typeface="+mn-lt"/>
              </a:rPr>
              <a:t>«Бусы для Матрёшки Дуняши»</a:t>
            </a:r>
          </a:p>
        </p:txBody>
      </p:sp>
      <p:pic>
        <p:nvPicPr>
          <p:cNvPr id="5" name="Объект 4">
            <a:extLst>
              <a:ext uri="{FF2B5EF4-FFF2-40B4-BE49-F238E27FC236}">
                <a16:creationId xmlns:a16="http://schemas.microsoft.com/office/drawing/2014/main" xmlns="" id="{3703CE9B-A710-4A3A-B546-019B2C3FD260}"/>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0"/>
            <a:ext cx="4252731" cy="7560411"/>
          </a:xfrm>
        </p:spPr>
      </p:pic>
      <p:sp>
        <p:nvSpPr>
          <p:cNvPr id="7" name="TextBox 6">
            <a:extLst>
              <a:ext uri="{FF2B5EF4-FFF2-40B4-BE49-F238E27FC236}">
                <a16:creationId xmlns:a16="http://schemas.microsoft.com/office/drawing/2014/main" xmlns="" id="{086AF161-6FBE-48D7-98D2-16AECE70E495}"/>
              </a:ext>
            </a:extLst>
          </p:cNvPr>
          <p:cNvSpPr txBox="1"/>
          <p:nvPr/>
        </p:nvSpPr>
        <p:spPr>
          <a:xfrm>
            <a:off x="4559830" y="4077072"/>
            <a:ext cx="4986434" cy="1569660"/>
          </a:xfrm>
          <a:prstGeom prst="rect">
            <a:avLst/>
          </a:prstGeom>
          <a:noFill/>
        </p:spPr>
        <p:txBody>
          <a:bodyPr wrap="square" rtlCol="0">
            <a:spAutoFit/>
          </a:bodyPr>
          <a:lstStyle/>
          <a:p>
            <a:endParaRPr lang="ru-RU" sz="2400" b="1" dirty="0"/>
          </a:p>
          <a:p>
            <a:r>
              <a:rPr lang="ru-RU" sz="2400" b="1" dirty="0"/>
              <a:t>  составить орнамент из                кружочков </a:t>
            </a:r>
          </a:p>
          <a:p>
            <a:r>
              <a:rPr lang="ru-RU" sz="2400" b="1" dirty="0"/>
              <a:t>    по заданному образцу</a:t>
            </a:r>
          </a:p>
        </p:txBody>
      </p:sp>
      <p:pic>
        <p:nvPicPr>
          <p:cNvPr id="3" name="Рисунок 2">
            <a:extLst>
              <a:ext uri="{FF2B5EF4-FFF2-40B4-BE49-F238E27FC236}">
                <a16:creationId xmlns:a16="http://schemas.microsoft.com/office/drawing/2014/main" xmlns="" id="{28671DB0-75DF-4E18-A3A5-922AE541F6C1}"/>
              </a:ext>
            </a:extLst>
          </p:cNvPr>
          <p:cNvPicPr>
            <a:picLocks noChangeAspect="1"/>
          </p:cNvPicPr>
          <p:nvPr/>
        </p:nvPicPr>
        <p:blipFill>
          <a:blip r:embed="rId4"/>
          <a:stretch>
            <a:fillRect/>
          </a:stretch>
        </p:blipFill>
        <p:spPr>
          <a:xfrm>
            <a:off x="949386" y="513242"/>
            <a:ext cx="8230313" cy="1140051"/>
          </a:xfrm>
          <a:prstGeom prst="rect">
            <a:avLst/>
          </a:prstGeom>
        </p:spPr>
      </p:pic>
    </p:spTree>
    <p:extLst>
      <p:ext uri="{BB962C8B-B14F-4D97-AF65-F5344CB8AC3E}">
        <p14:creationId xmlns:p14="http://schemas.microsoft.com/office/powerpoint/2010/main" xmlns="" val="109557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135960"/>
          </a:xfrm>
        </p:spPr>
        <p:txBody>
          <a:bodyPr>
            <a:normAutofit fontScale="92500"/>
          </a:bodyPr>
          <a:lstStyle/>
          <a:p>
            <a:r>
              <a:rPr lang="ru-RU" dirty="0"/>
              <a:t>Ведущим видом деятельности и основой становления ребенка трех лет является предметная игра. Играя, ребёнок учится осязанию, восприятию, усваивает все сенсорные эталоны.</a:t>
            </a:r>
          </a:p>
          <a:p>
            <a:r>
              <a:rPr lang="ru-RU" dirty="0"/>
              <a:t>Дидактические игры учитывают возрастные, нравственные мотивы деятельности играющих,  принцип добровольности, право самостоятельного выбора, самовыражение.</a:t>
            </a:r>
          </a:p>
          <a:p>
            <a:r>
              <a:rPr lang="ru-RU" dirty="0"/>
              <a:t>   Основная особенность дидактических игр – обучающая. Соединение в дидактических играх обучающей задачи, наличие готового содержания и правила дает возможность воспитателю более планомерно использовать эти игры для умственного воспитания детей. Они создаются взрослыми в целях воспитания и обучения детей, но не открыто, а реализуются через игровую задачу. </a:t>
            </a:r>
          </a:p>
        </p:txBody>
      </p:sp>
    </p:spTree>
    <p:extLst>
      <p:ext uri="{BB962C8B-B14F-4D97-AF65-F5344CB8AC3E}">
        <p14:creationId xmlns:p14="http://schemas.microsoft.com/office/powerpoint/2010/main" xmlns="" val="980453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756047-94FC-4BD3-9D9A-2DB53C2086FC}"/>
              </a:ext>
            </a:extLst>
          </p:cNvPr>
          <p:cNvSpPr>
            <a:spLocks noGrp="1"/>
          </p:cNvSpPr>
          <p:nvPr>
            <p:ph type="title"/>
          </p:nvPr>
        </p:nvSpPr>
        <p:spPr>
          <a:xfrm>
            <a:off x="457199" y="188640"/>
            <a:ext cx="8229600" cy="1143000"/>
          </a:xfrm>
        </p:spPr>
        <p:txBody>
          <a:bodyPr>
            <a:normAutofit/>
          </a:bodyPr>
          <a:lstStyle/>
          <a:p>
            <a:pPr algn="ctr"/>
            <a:r>
              <a:rPr lang="ru-RU" sz="4000" b="1" dirty="0">
                <a:solidFill>
                  <a:srgbClr val="FF0000"/>
                </a:solidFill>
                <a:latin typeface="+mn-lt"/>
              </a:rPr>
              <a:t>« </a:t>
            </a:r>
            <a:r>
              <a:rPr lang="ru-RU" sz="4000" b="1" dirty="0" err="1">
                <a:solidFill>
                  <a:srgbClr val="FF0000"/>
                </a:solidFill>
                <a:latin typeface="+mn-lt"/>
              </a:rPr>
              <a:t>Вертолётик</a:t>
            </a:r>
            <a:r>
              <a:rPr lang="ru-RU" sz="4000" b="1" dirty="0">
                <a:solidFill>
                  <a:srgbClr val="FF0000"/>
                </a:solidFill>
                <a:latin typeface="+mn-lt"/>
              </a:rPr>
              <a:t>»</a:t>
            </a:r>
          </a:p>
        </p:txBody>
      </p:sp>
      <p:pic>
        <p:nvPicPr>
          <p:cNvPr id="5" name="Объект 4">
            <a:extLst>
              <a:ext uri="{FF2B5EF4-FFF2-40B4-BE49-F238E27FC236}">
                <a16:creationId xmlns:a16="http://schemas.microsoft.com/office/drawing/2014/main" xmlns="" id="{961F7405-526D-4D99-8C83-4D95F47D664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0277" y="1628800"/>
            <a:ext cx="7803443" cy="4389437"/>
          </a:xfrm>
        </p:spPr>
      </p:pic>
    </p:spTree>
    <p:extLst>
      <p:ext uri="{BB962C8B-B14F-4D97-AF65-F5344CB8AC3E}">
        <p14:creationId xmlns:p14="http://schemas.microsoft.com/office/powerpoint/2010/main" xmlns="" val="238243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00066"/>
          </a:xfrm>
        </p:spPr>
        <p:txBody>
          <a:bodyPr>
            <a:normAutofit/>
          </a:bodyPr>
          <a:lstStyle/>
          <a:p>
            <a:pPr algn="ctr"/>
            <a:r>
              <a:rPr lang="ru-RU" sz="2800" b="1" dirty="0">
                <a:solidFill>
                  <a:srgbClr val="C00000"/>
                </a:solidFill>
              </a:rPr>
              <a:t>           Апрель </a:t>
            </a:r>
          </a:p>
        </p:txBody>
      </p:sp>
      <p:sp>
        <p:nvSpPr>
          <p:cNvPr id="3" name="Содержимое 2"/>
          <p:cNvSpPr>
            <a:spLocks noGrp="1"/>
          </p:cNvSpPr>
          <p:nvPr>
            <p:ph idx="1"/>
          </p:nvPr>
        </p:nvSpPr>
        <p:spPr>
          <a:xfrm>
            <a:off x="0" y="857232"/>
            <a:ext cx="8964488" cy="1643074"/>
          </a:xfrm>
        </p:spPr>
        <p:txBody>
          <a:bodyPr>
            <a:normAutofit fontScale="25000" lnSpcReduction="20000"/>
          </a:bodyPr>
          <a:lstStyle/>
          <a:p>
            <a:pPr>
              <a:buNone/>
            </a:pPr>
            <a:r>
              <a:rPr lang="ru-RU" sz="11200" dirty="0">
                <a:solidFill>
                  <a:srgbClr val="FF0000"/>
                </a:solidFill>
              </a:rPr>
              <a:t>           Дидактические игры и упражнения</a:t>
            </a:r>
          </a:p>
          <a:p>
            <a:pPr>
              <a:buNone/>
            </a:pPr>
            <a:r>
              <a:rPr lang="ru-RU" sz="11200" dirty="0">
                <a:solidFill>
                  <a:srgbClr val="FF0000"/>
                </a:solidFill>
              </a:rPr>
              <a:t>                   </a:t>
            </a:r>
            <a:r>
              <a:rPr lang="ru-RU" sz="16000" b="1" dirty="0">
                <a:solidFill>
                  <a:srgbClr val="FF0000"/>
                </a:solidFill>
              </a:rPr>
              <a:t>«Какие разные предметы»:</a:t>
            </a:r>
          </a:p>
          <a:p>
            <a:pPr>
              <a:buNone/>
            </a:pPr>
            <a:r>
              <a:rPr lang="ru-RU" sz="8000" dirty="0"/>
              <a:t>           -</a:t>
            </a:r>
            <a:r>
              <a:rPr lang="ru-RU" sz="8000" b="1" dirty="0"/>
              <a:t>определи на ощупь(бумага ,мех, дерево, камень);</a:t>
            </a:r>
          </a:p>
          <a:p>
            <a:pPr>
              <a:buNone/>
            </a:pPr>
            <a:r>
              <a:rPr lang="ru-RU" sz="8000" b="1" dirty="0"/>
              <a:t>           -тонет не тонет;</a:t>
            </a:r>
          </a:p>
          <a:p>
            <a:pPr>
              <a:buNone/>
            </a:pPr>
            <a:r>
              <a:rPr lang="ru-RU" sz="8000" b="1" dirty="0"/>
              <a:t>         -игры с бумагой (летает, рвется, плавает, можно сжать в комочек)</a:t>
            </a:r>
          </a:p>
        </p:txBody>
      </p:sp>
      <p:pic>
        <p:nvPicPr>
          <p:cNvPr id="5" name="Рисунок 4">
            <a:extLst>
              <a:ext uri="{FF2B5EF4-FFF2-40B4-BE49-F238E27FC236}">
                <a16:creationId xmlns:a16="http://schemas.microsoft.com/office/drawing/2014/main" xmlns="" id="{F1D40E0F-86E1-414F-8DE2-72D9B2F39F5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5840" y="2992410"/>
            <a:ext cx="7452320" cy="35798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F8C7F6-5AFA-4F5D-9A11-51A57041D9CD}"/>
              </a:ext>
            </a:extLst>
          </p:cNvPr>
          <p:cNvSpPr>
            <a:spLocks noGrp="1"/>
          </p:cNvSpPr>
          <p:nvPr>
            <p:ph type="title"/>
          </p:nvPr>
        </p:nvSpPr>
        <p:spPr>
          <a:xfrm>
            <a:off x="398481" y="62876"/>
            <a:ext cx="8229600" cy="792088"/>
          </a:xfrm>
        </p:spPr>
        <p:txBody>
          <a:bodyPr>
            <a:normAutofit/>
          </a:bodyPr>
          <a:lstStyle/>
          <a:p>
            <a:pPr algn="ctr"/>
            <a:r>
              <a:rPr lang="ru-RU" sz="4000" dirty="0">
                <a:latin typeface="+mn-lt"/>
              </a:rPr>
              <a:t> </a:t>
            </a:r>
            <a:r>
              <a:rPr lang="ru-RU" sz="4000" b="1" dirty="0">
                <a:solidFill>
                  <a:srgbClr val="FF0000"/>
                </a:solidFill>
                <a:latin typeface="+mn-lt"/>
              </a:rPr>
              <a:t>Застёжки</a:t>
            </a:r>
          </a:p>
        </p:txBody>
      </p:sp>
      <p:pic>
        <p:nvPicPr>
          <p:cNvPr id="5" name="Объект 4">
            <a:extLst>
              <a:ext uri="{FF2B5EF4-FFF2-40B4-BE49-F238E27FC236}">
                <a16:creationId xmlns:a16="http://schemas.microsoft.com/office/drawing/2014/main" xmlns="" id="{6CB7CE01-FC6D-4E6E-9406-A824BD2704E2}"/>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11560" y="1086313"/>
            <a:ext cx="7803443" cy="4389437"/>
          </a:xfrm>
        </p:spPr>
      </p:pic>
      <p:sp>
        <p:nvSpPr>
          <p:cNvPr id="3" name="TextBox 2">
            <a:extLst>
              <a:ext uri="{FF2B5EF4-FFF2-40B4-BE49-F238E27FC236}">
                <a16:creationId xmlns:a16="http://schemas.microsoft.com/office/drawing/2014/main" xmlns="" id="{0E48890C-D6F9-447D-8EF4-1F6E42140CAD}"/>
              </a:ext>
            </a:extLst>
          </p:cNvPr>
          <p:cNvSpPr txBox="1"/>
          <p:nvPr/>
        </p:nvSpPr>
        <p:spPr>
          <a:xfrm>
            <a:off x="768865" y="5475750"/>
            <a:ext cx="7488832" cy="1015663"/>
          </a:xfrm>
          <a:prstGeom prst="rect">
            <a:avLst/>
          </a:prstGeom>
          <a:noFill/>
        </p:spPr>
        <p:txBody>
          <a:bodyPr wrap="square" rtlCol="0">
            <a:spAutoFit/>
          </a:bodyPr>
          <a:lstStyle/>
          <a:p>
            <a:r>
              <a:rPr lang="ru-RU" sz="2000" b="1" dirty="0"/>
              <a:t>Материал: застёжки с пуговками, кнопками.</a:t>
            </a:r>
          </a:p>
          <a:p>
            <a:r>
              <a:rPr lang="ru-RU" sz="2000" b="1" dirty="0"/>
              <a:t>Цель: упражнять в различении четырёх основных цветов,  развивать мелкую моторику, координацию движений рук.</a:t>
            </a:r>
          </a:p>
        </p:txBody>
      </p:sp>
    </p:spTree>
    <p:extLst>
      <p:ext uri="{BB962C8B-B14F-4D97-AF65-F5344CB8AC3E}">
        <p14:creationId xmlns:p14="http://schemas.microsoft.com/office/powerpoint/2010/main" xmlns="" val="3891799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F9204642-4F8C-44FC-9F55-72A20686959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3568" y="420665"/>
            <a:ext cx="3384376" cy="6016669"/>
          </a:xfrm>
        </p:spPr>
      </p:pic>
    </p:spTree>
    <p:extLst>
      <p:ext uri="{BB962C8B-B14F-4D97-AF65-F5344CB8AC3E}">
        <p14:creationId xmlns:p14="http://schemas.microsoft.com/office/powerpoint/2010/main" xmlns="" val="157686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D728F8-D077-458E-9A68-12E414A9844D}"/>
              </a:ext>
            </a:extLst>
          </p:cNvPr>
          <p:cNvSpPr>
            <a:spLocks noGrp="1"/>
          </p:cNvSpPr>
          <p:nvPr>
            <p:ph type="title"/>
          </p:nvPr>
        </p:nvSpPr>
        <p:spPr>
          <a:xfrm>
            <a:off x="601216" y="-24422"/>
            <a:ext cx="8229600" cy="874812"/>
          </a:xfrm>
        </p:spPr>
        <p:txBody>
          <a:bodyPr>
            <a:normAutofit/>
          </a:bodyPr>
          <a:lstStyle/>
          <a:p>
            <a:r>
              <a:rPr lang="ru-RU" sz="4000" b="1" dirty="0">
                <a:solidFill>
                  <a:srgbClr val="C00000"/>
                </a:solidFill>
              </a:rPr>
              <a:t>« </a:t>
            </a:r>
            <a:r>
              <a:rPr lang="ru-RU" sz="4000" b="1" dirty="0" err="1">
                <a:solidFill>
                  <a:srgbClr val="C00000"/>
                </a:solidFill>
              </a:rPr>
              <a:t>Тонет,плавает</a:t>
            </a:r>
            <a:r>
              <a:rPr lang="ru-RU" sz="4000" b="1" dirty="0">
                <a:solidFill>
                  <a:srgbClr val="C00000"/>
                </a:solidFill>
              </a:rPr>
              <a:t>»</a:t>
            </a:r>
          </a:p>
        </p:txBody>
      </p:sp>
      <p:pic>
        <p:nvPicPr>
          <p:cNvPr id="5" name="Объект 4">
            <a:extLst>
              <a:ext uri="{FF2B5EF4-FFF2-40B4-BE49-F238E27FC236}">
                <a16:creationId xmlns:a16="http://schemas.microsoft.com/office/drawing/2014/main" xmlns="" id="{94A40EBF-CD29-4437-8C16-8C0BDCDB369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980728"/>
            <a:ext cx="4320480" cy="5760641"/>
          </a:xfrm>
        </p:spPr>
      </p:pic>
    </p:spTree>
    <p:extLst>
      <p:ext uri="{BB962C8B-B14F-4D97-AF65-F5344CB8AC3E}">
        <p14:creationId xmlns:p14="http://schemas.microsoft.com/office/powerpoint/2010/main" xmlns="" val="7451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2B218C-10C4-48B2-912C-0DAE00203C87}"/>
              </a:ext>
            </a:extLst>
          </p:cNvPr>
          <p:cNvSpPr>
            <a:spLocks noGrp="1"/>
          </p:cNvSpPr>
          <p:nvPr>
            <p:ph type="title"/>
          </p:nvPr>
        </p:nvSpPr>
        <p:spPr>
          <a:xfrm>
            <a:off x="611560" y="44624"/>
            <a:ext cx="8229600" cy="792088"/>
          </a:xfrm>
        </p:spPr>
        <p:txBody>
          <a:bodyPr>
            <a:normAutofit/>
          </a:bodyPr>
          <a:lstStyle/>
          <a:p>
            <a:pPr algn="ctr"/>
            <a:r>
              <a:rPr lang="ru-RU" sz="4000" b="1" dirty="0">
                <a:solidFill>
                  <a:srgbClr val="C00000"/>
                </a:solidFill>
              </a:rPr>
              <a:t>«летает»</a:t>
            </a:r>
          </a:p>
        </p:txBody>
      </p:sp>
      <p:pic>
        <p:nvPicPr>
          <p:cNvPr id="9" name="Объект 8">
            <a:extLst>
              <a:ext uri="{FF2B5EF4-FFF2-40B4-BE49-F238E27FC236}">
                <a16:creationId xmlns:a16="http://schemas.microsoft.com/office/drawing/2014/main" xmlns="" id="{26C8D390-56A8-4BA4-B924-C1FF1540853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45708" y="1051539"/>
            <a:ext cx="7030747" cy="5273061"/>
          </a:xfrm>
        </p:spPr>
      </p:pic>
    </p:spTree>
    <p:extLst>
      <p:ext uri="{BB962C8B-B14F-4D97-AF65-F5344CB8AC3E}">
        <p14:creationId xmlns:p14="http://schemas.microsoft.com/office/powerpoint/2010/main" xmlns="" val="4268740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4389120"/>
          </a:xfrm>
        </p:spPr>
        <p:txBody>
          <a:bodyPr/>
          <a:lstStyle/>
          <a:p>
            <a:pPr marL="0" indent="0" algn="ctr">
              <a:buNone/>
            </a:pPr>
            <a:r>
              <a:rPr lang="ru-RU" sz="2800" b="1" dirty="0">
                <a:solidFill>
                  <a:srgbClr val="C00000"/>
                </a:solidFill>
                <a:latin typeface="+mj-lt"/>
              </a:rPr>
              <a:t>Апрель</a:t>
            </a:r>
            <a:endParaRPr lang="ru-RU" sz="2800" b="1" dirty="0"/>
          </a:p>
          <a:p>
            <a:endParaRPr lang="ru-RU" sz="2800" b="1" dirty="0"/>
          </a:p>
          <a:p>
            <a:r>
              <a:rPr lang="ru-RU" sz="2800" b="1" dirty="0"/>
              <a:t>- Участие в работе педсовета, подведение итогов об усвоении программы в первой младшей группе .</a:t>
            </a:r>
          </a:p>
          <a:p>
            <a:pPr marL="0" indent="0">
              <a:buNone/>
            </a:pPr>
            <a:endParaRPr lang="ru-RU" sz="2800" b="1" dirty="0"/>
          </a:p>
          <a:p>
            <a:r>
              <a:rPr lang="ru-RU" sz="2800" b="1" dirty="0"/>
              <a:t>-Проведение родительского собрания подведение итогов учебного года.</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135960"/>
          </a:xfrm>
        </p:spPr>
        <p:txBody>
          <a:bodyPr>
            <a:normAutofit/>
          </a:bodyPr>
          <a:lstStyle/>
          <a:p>
            <a:pPr marL="0" indent="0" algn="ctr">
              <a:buNone/>
            </a:pPr>
            <a:r>
              <a:rPr lang="ru-RU" sz="2800" b="1" dirty="0">
                <a:solidFill>
                  <a:srgbClr val="C00000"/>
                </a:solidFill>
                <a:latin typeface="+mj-lt"/>
              </a:rPr>
              <a:t>Работа с детьми велась на протяжении всего дня, включалась в разные виды детской деятельности, а также в режимные моменты:</a:t>
            </a:r>
          </a:p>
          <a:p>
            <a:r>
              <a:rPr lang="ru-RU" sz="1700" dirty="0"/>
              <a:t> во время кормления («Какого цвета суп», «Чем пахнет сок», «Какой формы печенье») ; </a:t>
            </a:r>
          </a:p>
          <a:p>
            <a:r>
              <a:rPr lang="ru-RU" sz="1700" dirty="0"/>
              <a:t>умывания («Теплая – холодная водичка», «Какого цвета мыло и чем оно пахнет») ; </a:t>
            </a:r>
          </a:p>
          <a:p>
            <a:r>
              <a:rPr lang="ru-RU" sz="1700" dirty="0"/>
              <a:t>при одевания («Найди пару к носочку», «Какого цвета одежда», «Чей шарфик длиннее») ; </a:t>
            </a:r>
          </a:p>
          <a:p>
            <a:r>
              <a:rPr lang="ru-RU" sz="1700" dirty="0"/>
              <a:t>во время прогулки («Приятный аромат цветов», «Шуршание листьев», «С какого дерева листочек», «Сделай отпечаток на снегу и песке») ;</a:t>
            </a:r>
          </a:p>
          <a:p>
            <a:r>
              <a:rPr lang="ru-RU" sz="1700" dirty="0"/>
              <a:t> в развлечениях («Разноцветные шарики», «В гостях у Петушка», «Веселые матрешки»)</a:t>
            </a:r>
          </a:p>
          <a:p>
            <a:r>
              <a:rPr lang="ru-RU" sz="1700" dirty="0"/>
              <a:t> в экспериментальной деятельности (игры с водой, игры с песком, игры со снегом, листьями) ;</a:t>
            </a:r>
          </a:p>
          <a:p>
            <a:r>
              <a:rPr lang="ru-RU" sz="1700" dirty="0"/>
              <a:t> в игровой деятельности («Строители», «Накормим куклу», «Погладь разноцветные полотенца», «Разложи посуду по полочкам», «Найди тарелочку для чашечки», «Собери картинку», «Собери </a:t>
            </a:r>
            <a:r>
              <a:rPr lang="ru-RU" sz="1700" dirty="0" err="1"/>
              <a:t>пазлы</a:t>
            </a:r>
            <a:r>
              <a:rPr lang="ru-RU" sz="1700" dirty="0"/>
              <a:t>» и пр.) . </a:t>
            </a:r>
          </a:p>
          <a:p>
            <a:endParaRPr lang="ru-RU" sz="17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5742878"/>
            <a:ext cx="6357603" cy="1117003"/>
          </a:xfrm>
          <a:prstGeom prst="rect">
            <a:avLst/>
          </a:prstGeom>
        </p:spPr>
      </p:pic>
    </p:spTree>
    <p:extLst>
      <p:ext uri="{BB962C8B-B14F-4D97-AF65-F5344CB8AC3E}">
        <p14:creationId xmlns:p14="http://schemas.microsoft.com/office/powerpoint/2010/main" xmlns="" val="616401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pPr algn="ctr"/>
            <a:r>
              <a:rPr lang="ru-RU" sz="2800" b="1" dirty="0"/>
              <a:t>Итог :</a:t>
            </a:r>
          </a:p>
        </p:txBody>
      </p:sp>
      <p:sp>
        <p:nvSpPr>
          <p:cNvPr id="3" name="Объект 2"/>
          <p:cNvSpPr>
            <a:spLocks noGrp="1"/>
          </p:cNvSpPr>
          <p:nvPr>
            <p:ph idx="1"/>
          </p:nvPr>
        </p:nvSpPr>
        <p:spPr>
          <a:xfrm>
            <a:off x="457200" y="980340"/>
            <a:ext cx="8229600" cy="5199856"/>
          </a:xfrm>
        </p:spPr>
        <p:txBody>
          <a:bodyPr>
            <a:normAutofit/>
          </a:bodyPr>
          <a:lstStyle/>
          <a:p>
            <a:pPr marL="0" indent="0" algn="ctr">
              <a:buNone/>
            </a:pPr>
            <a:r>
              <a:rPr lang="ru-RU" sz="2800" b="1" dirty="0">
                <a:solidFill>
                  <a:srgbClr val="C00000"/>
                </a:solidFill>
              </a:rPr>
              <a:t>В результате изучения данной темы мною были сделаны следующие выводы:</a:t>
            </a:r>
          </a:p>
          <a:p>
            <a:r>
              <a:rPr lang="ru-RU" sz="1700" dirty="0"/>
              <a:t>дидактическая игра имеет огромное значение в сенсорном воспитании, это наиболее приемлемый и эффективный способ сообщения знаний ребенку. Она помогает ребенку узнать, как устроен окружающий мир, и расширить его кругозор, способствует формированию его личности.</a:t>
            </a:r>
          </a:p>
          <a:p>
            <a:pPr marL="0" indent="0">
              <a:buNone/>
            </a:pPr>
            <a:r>
              <a:rPr lang="ru-RU" sz="1700" dirty="0"/>
              <a:t>Процесс сенсорного развития у детей младшего дошкольного возраста посредством дидактических игр будет эффективным при соблюдении следующих педагогических условий:</a:t>
            </a:r>
          </a:p>
          <a:p>
            <a:r>
              <a:rPr lang="ru-RU" sz="1700" dirty="0"/>
              <a:t>1. Отбор содержания дидактических игр, которое будет близким опыту детей с постепенным усложнением дидактического материала;</a:t>
            </a:r>
          </a:p>
          <a:p>
            <a:r>
              <a:rPr lang="ru-RU" sz="1700" dirty="0"/>
              <a:t>2. Работа по сенсорному развитию должна выстраиваться с соблюдением следующих принципов: наглядности, доступности и прочности, систематичности и последовательности;</a:t>
            </a:r>
          </a:p>
          <a:p>
            <a:r>
              <a:rPr lang="ru-RU" sz="1700" dirty="0"/>
              <a:t>3. Содержание работы по сенсорному развитию будет реализовываться в разных видах деятельности детей.</a:t>
            </a:r>
          </a:p>
          <a:p>
            <a:endParaRPr lang="ru-RU" sz="1700" dirty="0"/>
          </a:p>
          <a:p>
            <a:endParaRPr lang="ru-RU" sz="1700" dirty="0"/>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52122" y="5505450"/>
            <a:ext cx="3381375" cy="1352550"/>
          </a:xfrm>
          <a:prstGeom prst="rect">
            <a:avLst/>
          </a:prstGeom>
        </p:spPr>
      </p:pic>
    </p:spTree>
    <p:extLst>
      <p:ext uri="{BB962C8B-B14F-4D97-AF65-F5344CB8AC3E}">
        <p14:creationId xmlns:p14="http://schemas.microsoft.com/office/powerpoint/2010/main" xmlns="" val="1207843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ru-RU" sz="7200" dirty="0" smtClean="0"/>
              <a:t>Спасибо за внимание!</a:t>
            </a:r>
            <a:endParaRPr lang="ru-RU"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normAutofit/>
          </a:bodyPr>
          <a:lstStyle/>
          <a:p>
            <a:pPr algn="ctr"/>
            <a:r>
              <a:rPr lang="ru-RU" sz="2800" b="1" dirty="0">
                <a:solidFill>
                  <a:srgbClr val="C00000"/>
                </a:solidFill>
              </a:rPr>
              <a:t>Дидактические игры использую в разных видах деятельности детей: </a:t>
            </a:r>
          </a:p>
        </p:txBody>
      </p:sp>
      <p:sp>
        <p:nvSpPr>
          <p:cNvPr id="3" name="Объект 2"/>
          <p:cNvSpPr>
            <a:spLocks noGrp="1"/>
          </p:cNvSpPr>
          <p:nvPr>
            <p:ph idx="1"/>
          </p:nvPr>
        </p:nvSpPr>
        <p:spPr/>
        <p:txBody>
          <a:bodyPr>
            <a:normAutofit/>
          </a:bodyPr>
          <a:lstStyle/>
          <a:p>
            <a:r>
              <a:rPr lang="ru-RU" sz="2400" dirty="0"/>
              <a:t>в непосредственно-образовательной,</a:t>
            </a:r>
          </a:p>
          <a:p>
            <a:r>
              <a:rPr lang="ru-RU" sz="2400" dirty="0"/>
              <a:t> познавательно-исследовательской,</a:t>
            </a:r>
          </a:p>
          <a:p>
            <a:r>
              <a:rPr lang="ru-RU" sz="2400" dirty="0"/>
              <a:t> продуктивной, </a:t>
            </a:r>
          </a:p>
          <a:p>
            <a:r>
              <a:rPr lang="ru-RU" sz="2400" dirty="0"/>
              <a:t>свободной деятельности детей, </a:t>
            </a:r>
          </a:p>
          <a:p>
            <a:r>
              <a:rPr lang="ru-RU" sz="2400" dirty="0"/>
              <a:t>в режимных моментах, включая все виды восприятия.</a:t>
            </a:r>
          </a:p>
          <a:p>
            <a:r>
              <a:rPr lang="ru-RU" sz="2400" dirty="0"/>
              <a:t>при проведении подвижных игр.</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84168" y="4941168"/>
            <a:ext cx="2133600" cy="1586880"/>
          </a:xfrm>
          <a:prstGeom prst="rect">
            <a:avLst/>
          </a:prstGeom>
        </p:spPr>
      </p:pic>
    </p:spTree>
    <p:extLst>
      <p:ext uri="{BB962C8B-B14F-4D97-AF65-F5344CB8AC3E}">
        <p14:creationId xmlns:p14="http://schemas.microsoft.com/office/powerpoint/2010/main" xmlns="" val="97083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9"/>
            <a:ext cx="8229600" cy="936104"/>
          </a:xfrm>
        </p:spPr>
        <p:txBody>
          <a:bodyPr numCol="2">
            <a:normAutofit/>
          </a:bodyPr>
          <a:lstStyle/>
          <a:p>
            <a:r>
              <a:rPr lang="ru-RU" dirty="0"/>
              <a:t>    Цель:     Задачи:</a:t>
            </a:r>
          </a:p>
        </p:txBody>
      </p:sp>
      <p:sp>
        <p:nvSpPr>
          <p:cNvPr id="3" name="Объект 2"/>
          <p:cNvSpPr>
            <a:spLocks noGrp="1"/>
          </p:cNvSpPr>
          <p:nvPr>
            <p:ph idx="1"/>
          </p:nvPr>
        </p:nvSpPr>
        <p:spPr>
          <a:xfrm>
            <a:off x="571472" y="1214422"/>
            <a:ext cx="8115328" cy="5110178"/>
          </a:xfrm>
        </p:spPr>
        <p:txBody>
          <a:bodyPr numCol="2">
            <a:normAutofit/>
          </a:bodyPr>
          <a:lstStyle/>
          <a:p>
            <a:r>
              <a:rPr lang="ru-RU" sz="1800" dirty="0"/>
              <a:t> Повышение своего педагогического уровня, профессионального мастерства.</a:t>
            </a:r>
          </a:p>
          <a:p>
            <a:r>
              <a:rPr lang="ru-RU" sz="1800" dirty="0"/>
              <a:t>Внедрения дидактических игр в современные технологии</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a:t>
            </a: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728" y="3214686"/>
            <a:ext cx="2133600" cy="2667000"/>
          </a:xfrm>
          <a:prstGeom prst="rect">
            <a:avLst/>
          </a:prstGeom>
        </p:spPr>
      </p:pic>
      <p:sp>
        <p:nvSpPr>
          <p:cNvPr id="5" name="Прямоугольник 4"/>
          <p:cNvSpPr/>
          <p:nvPr/>
        </p:nvSpPr>
        <p:spPr>
          <a:xfrm>
            <a:off x="4357687" y="1285861"/>
            <a:ext cx="4572016" cy="5355312"/>
          </a:xfrm>
          <a:prstGeom prst="rect">
            <a:avLst/>
          </a:prstGeom>
        </p:spPr>
        <p:txBody>
          <a:bodyPr wrap="square">
            <a:spAutoFit/>
          </a:bodyPr>
          <a:lstStyle/>
          <a:p>
            <a:r>
              <a:rPr lang="ru-RU" dirty="0"/>
              <a:t>Работа над программой профессионального самообразования поможет мне: </a:t>
            </a:r>
          </a:p>
          <a:p>
            <a:r>
              <a:rPr lang="ru-RU" dirty="0"/>
              <a:t>- Расширить знания о сенсорном воспитании детей раннего возраста;</a:t>
            </a:r>
          </a:p>
          <a:p>
            <a:r>
              <a:rPr lang="ru-RU" dirty="0"/>
              <a:t>- научить детей различать основные цвета; </a:t>
            </a:r>
          </a:p>
          <a:p>
            <a:r>
              <a:rPr lang="ru-RU" dirty="0"/>
              <a:t>- познакомить детей с величиной и формой предметов; </a:t>
            </a:r>
          </a:p>
          <a:p>
            <a:r>
              <a:rPr lang="ru-RU" dirty="0"/>
              <a:t>- сформировать навыки самостоятельной деятельности; </a:t>
            </a:r>
          </a:p>
          <a:p>
            <a:r>
              <a:rPr lang="ru-RU" dirty="0"/>
              <a:t>- повысить самооценку детей, их уверенность в себе; </a:t>
            </a:r>
          </a:p>
          <a:p>
            <a:r>
              <a:rPr lang="ru-RU" dirty="0"/>
              <a:t>- развить творческие способности, любознательность, наблюдательность; </a:t>
            </a:r>
          </a:p>
          <a:p>
            <a:r>
              <a:rPr lang="ru-RU" dirty="0"/>
              <a:t>- сплотить детский коллектив. </a:t>
            </a:r>
          </a:p>
          <a:p>
            <a:r>
              <a:rPr lang="ru-RU" dirty="0"/>
              <a:t>- Систематизировать знания по приоритетному направлению </a:t>
            </a:r>
          </a:p>
          <a:p>
            <a:r>
              <a:rPr lang="ru-RU" dirty="0"/>
              <a:t>деятельности.</a:t>
            </a:r>
          </a:p>
        </p:txBody>
      </p:sp>
    </p:spTree>
    <p:extLst>
      <p:ext uri="{BB962C8B-B14F-4D97-AF65-F5344CB8AC3E}">
        <p14:creationId xmlns:p14="http://schemas.microsoft.com/office/powerpoint/2010/main" xmlns="" val="2732845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28671"/>
            <a:ext cx="7829576" cy="4786346"/>
          </a:xfrm>
        </p:spPr>
        <p:txBody>
          <a:bodyPr>
            <a:normAutofit/>
          </a:bodyPr>
          <a:lstStyle/>
          <a:p>
            <a:pPr marL="0" indent="0" algn="ctr">
              <a:buNone/>
            </a:pPr>
            <a:r>
              <a:rPr lang="ru-RU" b="1" dirty="0">
                <a:solidFill>
                  <a:srgbClr val="C00000"/>
                </a:solidFill>
              </a:rPr>
              <a:t>   Ожидаемые результаты:</a:t>
            </a:r>
            <a:endParaRPr lang="ru-RU" dirty="0">
              <a:solidFill>
                <a:srgbClr val="C00000"/>
              </a:solidFill>
            </a:endParaRPr>
          </a:p>
          <a:p>
            <a:pPr marL="0" indent="0">
              <a:buNone/>
            </a:pPr>
            <a:r>
              <a:rPr lang="ru-RU" dirty="0"/>
              <a:t>— закрепление знаний у детей порядкового счета, названия геометрических фигур, временных представлений;</a:t>
            </a:r>
          </a:p>
          <a:p>
            <a:pPr marL="0" indent="0">
              <a:buNone/>
            </a:pPr>
            <a:r>
              <a:rPr lang="ru-RU" dirty="0"/>
              <a:t>— положительная динамика в математическом развитии детей;</a:t>
            </a:r>
          </a:p>
          <a:p>
            <a:pPr marL="0" indent="0">
              <a:buNone/>
            </a:pPr>
            <a:r>
              <a:rPr lang="ru-RU" dirty="0"/>
              <a:t>— совершенствование предметно-развивающей среды.</a:t>
            </a:r>
          </a:p>
          <a:p>
            <a:pPr marL="0" indent="0">
              <a:buNone/>
            </a:pP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4415" y="5486514"/>
            <a:ext cx="6357603" cy="1371487"/>
          </a:xfrm>
          <a:prstGeom prst="rect">
            <a:avLst/>
          </a:prstGeom>
        </p:spPr>
      </p:pic>
    </p:spTree>
    <p:extLst>
      <p:ext uri="{BB962C8B-B14F-4D97-AF65-F5344CB8AC3E}">
        <p14:creationId xmlns:p14="http://schemas.microsoft.com/office/powerpoint/2010/main" xmlns="" val="378307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pPr algn="ctr"/>
            <a:r>
              <a:rPr lang="ru-RU" sz="3200" b="1" dirty="0">
                <a:solidFill>
                  <a:srgbClr val="C00000"/>
                </a:solidFill>
              </a:rPr>
              <a:t>РЕАЛИЗАЦИЯ  2020-2021 </a:t>
            </a:r>
            <a:r>
              <a:rPr lang="ru-RU" sz="3200" b="1" dirty="0" err="1">
                <a:solidFill>
                  <a:srgbClr val="C00000"/>
                </a:solidFill>
              </a:rPr>
              <a:t>г.г</a:t>
            </a:r>
            <a:r>
              <a:rPr lang="ru-RU" sz="3200" b="1" dirty="0">
                <a:solidFill>
                  <a:srgbClr val="C00000"/>
                </a:solidFill>
              </a:rPr>
              <a:t>.:</a:t>
            </a:r>
          </a:p>
        </p:txBody>
      </p:sp>
      <p:sp>
        <p:nvSpPr>
          <p:cNvPr id="3" name="Объект 2"/>
          <p:cNvSpPr>
            <a:spLocks noGrp="1"/>
          </p:cNvSpPr>
          <p:nvPr>
            <p:ph idx="1"/>
          </p:nvPr>
        </p:nvSpPr>
        <p:spPr>
          <a:xfrm>
            <a:off x="357159" y="1500174"/>
            <a:ext cx="8258204" cy="4665130"/>
          </a:xfrm>
        </p:spPr>
        <p:txBody>
          <a:bodyPr>
            <a:normAutofit fontScale="32500" lnSpcReduction="20000"/>
          </a:bodyPr>
          <a:lstStyle/>
          <a:p>
            <a:pPr algn="ctr"/>
            <a:r>
              <a:rPr lang="ru-RU" sz="7600" b="1" dirty="0"/>
              <a:t>сентябрь</a:t>
            </a:r>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pPr>
              <a:buNone/>
            </a:pPr>
            <a:r>
              <a:rPr lang="ru-RU" sz="2400" dirty="0"/>
              <a:t> </a:t>
            </a:r>
          </a:p>
          <a:p>
            <a:endParaRPr lang="ru-RU" sz="2400" dirty="0"/>
          </a:p>
          <a:p>
            <a:pPr algn="ctr"/>
            <a:r>
              <a:rPr lang="ru-RU" sz="8000" b="1" dirty="0"/>
              <a:t>Выполнено</a:t>
            </a:r>
          </a:p>
          <a:p>
            <a:endParaRPr lang="ru-RU" sz="2400" dirty="0"/>
          </a:p>
        </p:txBody>
      </p:sp>
      <p:sp>
        <p:nvSpPr>
          <p:cNvPr id="10241" name="Rectangle 1"/>
          <p:cNvSpPr>
            <a:spLocks noChangeArrowheads="1"/>
          </p:cNvSpPr>
          <p:nvPr/>
        </p:nvSpPr>
        <p:spPr bwMode="auto">
          <a:xfrm rot="10800000" flipV="1">
            <a:off x="642911" y="2329441"/>
            <a:ext cx="80010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Constantia" pitchFamily="18" charset="0"/>
                <a:ea typeface="Constantia" pitchFamily="18" charset="0"/>
                <a:cs typeface="Times New Roman" pitchFamily="18" charset="0"/>
              </a:rPr>
              <a:t>Изучение методической литературы</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Constantia" pitchFamily="18" charset="0"/>
                <a:ea typeface="Constantia" pitchFamily="18" charset="0"/>
                <a:cs typeface="Times New Roman" pitchFamily="18" charset="0"/>
              </a:rPr>
              <a:t>* Участие в семинарах ДОУ</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Constantia" pitchFamily="18" charset="0"/>
                <a:ea typeface="Constantia" pitchFamily="18" charset="0"/>
                <a:cs typeface="Times New Roman" pitchFamily="18" charset="0"/>
              </a:rPr>
              <a:t>*Определение содержания работы по самообразованию, выбор темы: «Сенсорное развитие детей младшего возраста с помощью дидактических игр»</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0445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a:extLst>
              <a:ext uri="{FF2B5EF4-FFF2-40B4-BE49-F238E27FC236}">
                <a16:creationId xmlns:a16="http://schemas.microsoft.com/office/drawing/2014/main" xmlns="" id="{F31A8565-D3F1-4370-AE34-C1D65168136D}"/>
              </a:ext>
            </a:extLst>
          </p:cNvP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813792" y="1920875"/>
            <a:ext cx="3325416" cy="4433888"/>
          </a:xfrm>
        </p:spPr>
      </p:pic>
      <p:sp>
        <p:nvSpPr>
          <p:cNvPr id="8" name="Объект 7">
            <a:extLst>
              <a:ext uri="{FF2B5EF4-FFF2-40B4-BE49-F238E27FC236}">
                <a16:creationId xmlns:a16="http://schemas.microsoft.com/office/drawing/2014/main" xmlns="" id="{5DEA0C9C-ACF6-4724-9F34-E18062322733}"/>
              </a:ext>
            </a:extLst>
          </p:cNvPr>
          <p:cNvSpPr>
            <a:spLocks noGrp="1"/>
          </p:cNvSpPr>
          <p:nvPr>
            <p:ph sz="half" idx="2"/>
          </p:nvPr>
        </p:nvSpPr>
        <p:spPr>
          <a:xfrm>
            <a:off x="4648200" y="1920084"/>
            <a:ext cx="4038600" cy="4533251"/>
          </a:xfrm>
        </p:spPr>
        <p:txBody>
          <a:bodyPr>
            <a:normAutofit fontScale="70000" lnSpcReduction="20000"/>
          </a:bodyPr>
          <a:lstStyle/>
          <a:p>
            <a:pPr marL="0" indent="0">
              <a:buNone/>
            </a:pPr>
            <a:r>
              <a:rPr lang="ru-RU" sz="2400" dirty="0">
                <a:solidFill>
                  <a:srgbClr val="C00000"/>
                </a:solidFill>
              </a:rPr>
              <a:t> </a:t>
            </a:r>
            <a:r>
              <a:rPr lang="ru-RU" sz="5200" b="1" dirty="0">
                <a:solidFill>
                  <a:srgbClr val="C00000"/>
                </a:solidFill>
              </a:rPr>
              <a:t>Игры и оборудование:</a:t>
            </a:r>
          </a:p>
          <a:p>
            <a:pPr marL="0" indent="0">
              <a:buNone/>
            </a:pPr>
            <a:endParaRPr lang="ru-RU" sz="2800" b="1" dirty="0">
              <a:solidFill>
                <a:srgbClr val="C00000"/>
              </a:solidFill>
            </a:endParaRPr>
          </a:p>
          <a:p>
            <a:r>
              <a:rPr lang="ru-RU" sz="2800" b="1" dirty="0"/>
              <a:t>Для развития мелкой моторики</a:t>
            </a:r>
          </a:p>
          <a:p>
            <a:r>
              <a:rPr lang="ru-RU" sz="2800" b="1" dirty="0"/>
              <a:t>Для слухового восприятия</a:t>
            </a:r>
          </a:p>
          <a:p>
            <a:r>
              <a:rPr lang="ru-RU" sz="2800" b="1" dirty="0"/>
              <a:t>Для развития тактильных ощущений и обоняния</a:t>
            </a:r>
          </a:p>
          <a:p>
            <a:r>
              <a:rPr lang="ru-RU" sz="2800" b="1" dirty="0"/>
              <a:t>Для художественно-творческого развития</a:t>
            </a:r>
          </a:p>
          <a:p>
            <a:r>
              <a:rPr lang="ru-RU" sz="2800" b="1" dirty="0"/>
              <a:t>Для развития интеллектуальных и конструктивных способностей.</a:t>
            </a:r>
          </a:p>
        </p:txBody>
      </p:sp>
      <p:sp>
        <p:nvSpPr>
          <p:cNvPr id="10" name="Заголовок 9">
            <a:extLst>
              <a:ext uri="{FF2B5EF4-FFF2-40B4-BE49-F238E27FC236}">
                <a16:creationId xmlns:a16="http://schemas.microsoft.com/office/drawing/2014/main" xmlns="" id="{A9F4D347-13DB-4E22-ACE3-6E7804404953}"/>
              </a:ext>
            </a:extLst>
          </p:cNvPr>
          <p:cNvSpPr>
            <a:spLocks noGrp="1"/>
          </p:cNvSpPr>
          <p:nvPr>
            <p:ph type="title"/>
          </p:nvPr>
        </p:nvSpPr>
        <p:spPr/>
        <p:txBody>
          <a:bodyPr>
            <a:noAutofit/>
          </a:bodyPr>
          <a:lstStyle/>
          <a:p>
            <a:pPr algn="ctr"/>
            <a:r>
              <a:rPr lang="ru-RU" sz="4000" b="1" dirty="0"/>
              <a:t>Организация предметно-развивающего пространства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642942"/>
          </a:xfrm>
        </p:spPr>
        <p:txBody>
          <a:bodyPr>
            <a:normAutofit/>
          </a:bodyPr>
          <a:lstStyle/>
          <a:p>
            <a:pPr algn="ctr"/>
            <a:r>
              <a:rPr lang="ru-RU" sz="2400" b="1" dirty="0">
                <a:latin typeface="+mn-lt"/>
              </a:rPr>
              <a:t>Сентябрь- ноябрь</a:t>
            </a:r>
          </a:p>
        </p:txBody>
      </p:sp>
      <p:sp>
        <p:nvSpPr>
          <p:cNvPr id="3" name="Содержимое 2"/>
          <p:cNvSpPr>
            <a:spLocks noGrp="1"/>
          </p:cNvSpPr>
          <p:nvPr>
            <p:ph idx="1"/>
          </p:nvPr>
        </p:nvSpPr>
        <p:spPr>
          <a:xfrm>
            <a:off x="457200" y="1071546"/>
            <a:ext cx="8229600" cy="5253054"/>
          </a:xfrm>
        </p:spPr>
        <p:txBody>
          <a:bodyPr>
            <a:normAutofit fontScale="25000" lnSpcReduction="20000"/>
          </a:bodyPr>
          <a:lstStyle/>
          <a:p>
            <a:pPr algn="ctr"/>
            <a:r>
              <a:rPr lang="ru-RU" sz="11200" b="1" dirty="0">
                <a:solidFill>
                  <a:srgbClr val="FF0000"/>
                </a:solidFill>
                <a:latin typeface="+mj-lt"/>
              </a:rPr>
              <a:t>Дидактические игры на развитие </a:t>
            </a:r>
            <a:r>
              <a:rPr lang="ru-RU" sz="12800" b="1" dirty="0">
                <a:solidFill>
                  <a:srgbClr val="FF0000"/>
                </a:solidFill>
                <a:latin typeface="+mj-lt"/>
              </a:rPr>
              <a:t>тактильных ощущений:</a:t>
            </a:r>
          </a:p>
          <a:p>
            <a:pPr algn="ctr"/>
            <a:endParaRPr lang="ru-RU" sz="11200" b="1" dirty="0">
              <a:solidFill>
                <a:srgbClr val="FF0000"/>
              </a:solidFill>
              <a:latin typeface="+mj-lt"/>
            </a:endParaRPr>
          </a:p>
          <a:p>
            <a:pPr marL="0" indent="0" algn="ctr">
              <a:buNone/>
            </a:pPr>
            <a:endParaRPr lang="ru-RU" sz="11200" b="1" dirty="0">
              <a:solidFill>
                <a:srgbClr val="FF0000"/>
              </a:solidFill>
              <a:latin typeface="+mj-lt"/>
            </a:endParaRPr>
          </a:p>
          <a:p>
            <a:r>
              <a:rPr lang="ru-RU" sz="11200" b="1" dirty="0"/>
              <a:t>« Чудесный мешочек»</a:t>
            </a:r>
          </a:p>
          <a:p>
            <a:r>
              <a:rPr lang="ru-RU" sz="11200" b="1" dirty="0"/>
              <a:t>« Определи на ощупь»</a:t>
            </a:r>
          </a:p>
          <a:p>
            <a:r>
              <a:rPr lang="ru-RU" sz="11200" b="1" dirty="0"/>
              <a:t>« Подбери фигуру»</a:t>
            </a:r>
          </a:p>
          <a:p>
            <a:r>
              <a:rPr lang="ru-RU" sz="11200" b="1" dirty="0"/>
              <a:t>« Найди пару»</a:t>
            </a:r>
          </a:p>
          <a:p>
            <a:endParaRPr lang="ru-RU" sz="8000" dirty="0">
              <a:latin typeface="+mj-lt"/>
            </a:endParaRPr>
          </a:p>
          <a:p>
            <a:endParaRPr lang="ru-RU" sz="8000" dirty="0">
              <a:latin typeface="+mj-lt"/>
            </a:endParaRPr>
          </a:p>
          <a:p>
            <a:pPr>
              <a:buNone/>
            </a:pPr>
            <a:endParaRPr lang="ru-RU" sz="8000" dirty="0">
              <a:latin typeface="+mj-lt"/>
            </a:endParaRPr>
          </a:p>
          <a:p>
            <a:pPr algn="ctr">
              <a:buNone/>
            </a:pPr>
            <a:r>
              <a:rPr lang="ru-RU" sz="11200" b="1" dirty="0"/>
              <a:t>          Выполнено</a:t>
            </a:r>
          </a:p>
          <a:p>
            <a:pPr algn="ctr">
              <a:buNone/>
            </a:pPr>
            <a:r>
              <a:rPr lang="ru-RU" sz="8000" dirty="0">
                <a:latin typeface="+mj-lt"/>
              </a:rPr>
              <a:t>    </a:t>
            </a:r>
            <a:endParaRPr lang="ru-RU" sz="9600" b="1" dirty="0">
              <a:latin typeface="+mj-lt"/>
            </a:endParaRPr>
          </a:p>
          <a:p>
            <a:pPr algn="ctr">
              <a:buNone/>
            </a:pPr>
            <a:endParaRPr lang="ru-RU" sz="9600" b="1" dirty="0">
              <a:latin typeface="+mj-lt"/>
            </a:endParaRPr>
          </a:p>
          <a:p>
            <a:pPr>
              <a:buNone/>
            </a:pPr>
            <a:endParaRPr lang="ru-RU" sz="8000" dirty="0">
              <a:latin typeface="+mj-lt"/>
            </a:endParaRPr>
          </a:p>
          <a:p>
            <a:pPr>
              <a:buNone/>
            </a:pPr>
            <a:endParaRPr lang="ru-RU" sz="8000" dirty="0">
              <a:latin typeface="+mj-lt"/>
            </a:endParaRPr>
          </a:p>
          <a:p>
            <a:pPr>
              <a:buNone/>
            </a:pPr>
            <a:endParaRPr lang="ru-RU" sz="8000" dirty="0">
              <a:latin typeface="+mj-lt"/>
            </a:endParaRPr>
          </a:p>
          <a:p>
            <a:pPr>
              <a:buNone/>
            </a:pPr>
            <a:endParaRPr lang="ru-RU" sz="8000" dirty="0">
              <a:latin typeface="+mj-lt"/>
            </a:endParaRPr>
          </a:p>
          <a:p>
            <a:pPr>
              <a:buNone/>
            </a:pPr>
            <a:endParaRPr lang="ru-RU" sz="8000" dirty="0">
              <a:latin typeface="+mj-lt"/>
            </a:endParaRPr>
          </a:p>
          <a:p>
            <a:pPr>
              <a:buNone/>
            </a:pPr>
            <a:endParaRPr lang="ru-RU" sz="8000" dirty="0">
              <a:latin typeface="+mj-lt"/>
            </a:endParaRPr>
          </a:p>
          <a:p>
            <a:pPr marL="0" indent="0">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1092</TotalTime>
  <Words>1298</Words>
  <Application>Microsoft Office PowerPoint</Application>
  <PresentationFormat>Экран (4:3)</PresentationFormat>
  <Paragraphs>224</Paragraphs>
  <Slides>39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Поток</vt:lpstr>
      <vt:lpstr>Муниципальное дошкольное образовательное учреждение « Детский сад №2 « Рябинушка»    Отчёт по самообразованию воспитателя : Доровских Елены  Алексеевны  Тема: «Сенсорное развитие детей младшего возраста с помощью дидактических игр» на 2020-2021 учебный год </vt:lpstr>
      <vt:lpstr>АКТУАЛЬНОСТЬ ТЕМЫ </vt:lpstr>
      <vt:lpstr>Слайд 3</vt:lpstr>
      <vt:lpstr>Дидактические игры использую в разных видах деятельности детей: </vt:lpstr>
      <vt:lpstr>    Цель:     Задачи:</vt:lpstr>
      <vt:lpstr>Слайд 6</vt:lpstr>
      <vt:lpstr>РЕАЛИЗАЦИЯ  2020-2021 г.г.:</vt:lpstr>
      <vt:lpstr>Организация предметно-развивающего пространства</vt:lpstr>
      <vt:lpstr>Сентябрь- ноябрь</vt:lpstr>
      <vt:lpstr> «Чудесный мешочек»</vt:lpstr>
      <vt:lpstr>       «Цветные ёжики     « Найди половинку»      </vt:lpstr>
      <vt:lpstr>чч</vt:lpstr>
      <vt:lpstr>Игры с прищепками</vt:lpstr>
      <vt:lpstr>Слайд 14</vt:lpstr>
      <vt:lpstr>«Матрёшка – геометрик»</vt:lpstr>
      <vt:lpstr>      «Наряди матрёшку»</vt:lpstr>
      <vt:lpstr>« Наряди ёлочку»</vt:lpstr>
      <vt:lpstr>Слайд 18</vt:lpstr>
      <vt:lpstr>         Январь - февраль            Дидактические игры и упражнения на закрепления понятия величины: </vt:lpstr>
      <vt:lpstr>«Большой- маленький»</vt:lpstr>
      <vt:lpstr> «Большой- средний- маленький»</vt:lpstr>
      <vt:lpstr>« Длинный-короткий» « Широкий - узкий»</vt:lpstr>
      <vt:lpstr>Слайд 23</vt:lpstr>
      <vt:lpstr>«Строим забор»</vt:lpstr>
      <vt:lpstr>    Март </vt:lpstr>
      <vt:lpstr> Собери картинку по форме</vt:lpstr>
      <vt:lpstr>Слайд 27</vt:lpstr>
      <vt:lpstr>Слайд 28</vt:lpstr>
      <vt:lpstr>«Бусы для Матрёшки Дуняши»</vt:lpstr>
      <vt:lpstr>« Вертолётик»</vt:lpstr>
      <vt:lpstr>           Апрель </vt:lpstr>
      <vt:lpstr> Застёжки</vt:lpstr>
      <vt:lpstr>Слайд 33</vt:lpstr>
      <vt:lpstr>« Тонет,плавает»</vt:lpstr>
      <vt:lpstr>«летает»</vt:lpstr>
      <vt:lpstr>Слайд 36</vt:lpstr>
      <vt:lpstr>Слайд 37</vt:lpstr>
      <vt:lpstr>Итог :</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СЕНСОРНОЕ РАЗВИТИЕ ДЕТЕЙ МЛАДШЕГОДОШКОЛЬНОГО ВОЗРАСТА ЧЕРЕЗ ДИДАКТИЧЕСКИЕ ИГРЫ</dc:title>
  <dc:creator>Elena Nedina</dc:creator>
  <cp:lastModifiedBy>User</cp:lastModifiedBy>
  <cp:revision>119</cp:revision>
  <dcterms:created xsi:type="dcterms:W3CDTF">2017-07-13T10:08:21Z</dcterms:created>
  <dcterms:modified xsi:type="dcterms:W3CDTF">2021-04-19T10:13:39Z</dcterms:modified>
</cp:coreProperties>
</file>