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8" r:id="rId2"/>
    <p:sldId id="256" r:id="rId3"/>
    <p:sldId id="257" r:id="rId4"/>
    <p:sldId id="258" r:id="rId5"/>
    <p:sldId id="259" r:id="rId6"/>
    <p:sldId id="260" r:id="rId7"/>
    <p:sldId id="261" r:id="rId8"/>
    <p:sldId id="262" r:id="rId9"/>
    <p:sldId id="269" r:id="rId10"/>
    <p:sldId id="263" r:id="rId11"/>
    <p:sldId id="264" r:id="rId12"/>
    <p:sldId id="265" r:id="rId13"/>
    <p:sldId id="266" r:id="rId14"/>
    <p:sldId id="267" r:id="rId1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оглавления" id="{91DF3BE3-7C7A-4272-9845-6FCD45BC7400}">
          <p14:sldIdLst>
            <p14:sldId id="268"/>
          </p14:sldIdLst>
        </p14:section>
        <p14:section name="Раздел 1" id="{D2B07131-6591-4FD3-BD9A-19B62B5A8C63}">
          <p14:sldIdLst>
            <p14:sldId id="256"/>
            <p14:sldId id="257"/>
            <p14:sldId id="258"/>
            <p14:sldId id="259"/>
            <p14:sldId id="260"/>
            <p14:sldId id="261"/>
            <p14:sldId id="262"/>
          </p14:sldIdLst>
        </p14:section>
        <p14:section name="Раздел оглавления" id="{A19C1940-5E93-49A1-A439-BFAA28011A81}">
          <p14:sldIdLst>
            <p14:sldId id="269"/>
          </p14:sldIdLst>
        </p14:section>
        <p14:section name="Раздел 1" id="{D7CEBDF2-8B9F-48F8-8DB1-06EF08FA94DF}">
          <p14:sldIdLst>
            <p14:sldId id="263"/>
            <p14:sldId id="264"/>
            <p14:sldId id="265"/>
            <p14:sldId id="266"/>
            <p14:sldId id="267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79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C2D6373-D983-3A82-99D6-3F2849168A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F8558B81-EAF2-DCBF-4680-9FC1A6F669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BC18DE4-97AB-908A-7302-A2EE8D8EBF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9A7A04-DB88-40F0-AD5C-C7DA15A4753F}" type="datetimeFigureOut">
              <a:rPr lang="ru-RU" smtClean="0"/>
              <a:t>09.12.2024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6FFEFCE-B4F9-118E-4F6C-C5D8164D4B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ACD4E04-4207-8125-E43B-F35D3B6499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E2038E-E9AA-4F1F-B940-C9D05731A38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89211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04C4356-A0CD-5185-454C-4325E598BE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19A0446-14BB-A7AC-5D9C-5E0DCDA23EC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D49E368-8872-7516-B989-C5EDF08CB4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9A7A04-DB88-40F0-AD5C-C7DA15A4753F}" type="datetimeFigureOut">
              <a:rPr lang="ru-RU" smtClean="0"/>
              <a:t>09.12.2024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64AAD85-AA56-4575-B2DF-E093D2B13B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83128F7-DD33-9E84-6330-E97975E98D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E2038E-E9AA-4F1F-B940-C9D05731A38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80121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FC35F5F1-C9EA-A73C-B43E-E470A1F23E2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E64D26A-9A0E-C7B6-4872-1973CDE9BC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68CF90B-5ED5-6D4C-C0F0-28B8AA3202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9A7A04-DB88-40F0-AD5C-C7DA15A4753F}" type="datetimeFigureOut">
              <a:rPr lang="ru-RU" smtClean="0"/>
              <a:t>09.12.2024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547F5AB-D908-6904-B21E-6995FD4DB6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4B53993-6B01-7460-85BD-7203F3AC39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E2038E-E9AA-4F1F-B940-C9D05731A38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71933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29FF784-7CFB-0252-8E80-D06BFEAB73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7955930-4DC1-8B81-35F3-68FEED9C01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00B34B0-41D5-B25E-BF81-3E1F91E0D9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9A7A04-DB88-40F0-AD5C-C7DA15A4753F}" type="datetimeFigureOut">
              <a:rPr lang="ru-RU" smtClean="0"/>
              <a:t>09.12.2024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D87B382-0F58-9353-2136-8F046CD653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0EC80A8-F110-4F25-02D5-B3A718FBF6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E2038E-E9AA-4F1F-B940-C9D05731A38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11836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7820716-9A42-5881-548A-C069D3428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C5B9A83-1AEC-708B-68E5-A52BF94BFA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10C4468-9EE0-62A3-7A7A-7C4E6C4E01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9A7A04-DB88-40F0-AD5C-C7DA15A4753F}" type="datetimeFigureOut">
              <a:rPr lang="ru-RU" smtClean="0"/>
              <a:t>09.12.2024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B65D244-F6B0-640C-8D72-E938F86D41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7AED5C5-C065-0DFA-618F-2887AD96DB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E2038E-E9AA-4F1F-B940-C9D05731A38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30862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0E20DB1-A67A-7AF6-D371-180711000B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213200C-B993-52B6-2015-6386864CC69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B5F2DF9-8501-109E-B48A-A367BB13AF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8F0991C-0727-64A3-B2A6-2C26748CBD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9A7A04-DB88-40F0-AD5C-C7DA15A4753F}" type="datetimeFigureOut">
              <a:rPr lang="ru-RU" smtClean="0"/>
              <a:t>09.12.2024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965B006-C0E4-E61E-99F5-4943600BD2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EC757D7-6549-CC4E-FB9F-52995B5C90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E2038E-E9AA-4F1F-B940-C9D05731A38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22624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040C6CB-2B66-C2D2-8144-7FBCE3CA48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925D92F-DFD9-69FF-5BC1-DC9B6FDF54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DB48630-44B1-20CB-6700-722DE7E951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6003957F-450E-AC34-6702-4F9C949191B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E5BFC740-0193-8B4D-76A7-A90BA824A33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EBFFD680-6D72-97FA-0E55-9DF822EA5B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9A7A04-DB88-40F0-AD5C-C7DA15A4753F}" type="datetimeFigureOut">
              <a:rPr lang="ru-RU" smtClean="0"/>
              <a:t>09.12.2024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27E8FC1F-B41A-F93D-B8C3-7E4BAE641B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DCE659FB-4449-A4C5-40E0-50BC078DBD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E2038E-E9AA-4F1F-B940-C9D05731A38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39394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32666E3-295C-6124-BD02-3F2F473698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E072739F-9EAC-96A2-9567-E46E177C5A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9A7A04-DB88-40F0-AD5C-C7DA15A4753F}" type="datetimeFigureOut">
              <a:rPr lang="ru-RU" smtClean="0"/>
              <a:t>09.12.2024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F805009B-2E5A-3511-5290-4D87DD0DA0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AB61A604-3C23-87B2-1CF4-5B51C5A1A5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E2038E-E9AA-4F1F-B940-C9D05731A38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40696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B8A546AB-916D-815C-B16E-D147A04EF7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9A7A04-DB88-40F0-AD5C-C7DA15A4753F}" type="datetimeFigureOut">
              <a:rPr lang="ru-RU" smtClean="0"/>
              <a:t>09.12.2024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496F295-226C-7D80-5610-B468E428E1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69EBA2F-45A5-D6BF-DFB2-7329C7C373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E2038E-E9AA-4F1F-B940-C9D05731A38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02556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575272-3F17-FDDE-40C6-73E52C515E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1299B7A-5AF4-265A-C3B2-4D5D27AF61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AA51832-34F6-745B-585B-524EF29AF3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89DE033-99C9-97FF-82EA-D6051A3D5B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9A7A04-DB88-40F0-AD5C-C7DA15A4753F}" type="datetimeFigureOut">
              <a:rPr lang="ru-RU" smtClean="0"/>
              <a:t>09.12.2024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D9A8232-AB06-3094-7F83-626B871CE7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549D244-A48F-F71E-013B-9B5FA12A14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E2038E-E9AA-4F1F-B940-C9D05731A38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07401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C7E2173-5AE3-C2BD-F8A5-0DDA1810F2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B1B3E364-9D0D-ECFA-7FA5-AB9D3F87951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C136C4E-CB18-5143-AED4-106ABB0384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09005AC-DB3F-E0EA-F610-C84B161B10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9A7A04-DB88-40F0-AD5C-C7DA15A4753F}" type="datetimeFigureOut">
              <a:rPr lang="ru-RU" smtClean="0"/>
              <a:t>09.12.2024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2941E25-7A3B-CF49-2315-D67D39717A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3F378A2-FF9B-4D28-DAED-661B9041C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E2038E-E9AA-4F1F-B940-C9D05731A38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22539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617D6F1-185E-6527-E473-C8129FD0D2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9E83380-793E-1FDD-45A8-B146636FF5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F648974-B54F-C1FA-D20C-0B98C16DB88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9A7A04-DB88-40F0-AD5C-C7DA15A4753F}" type="datetimeFigureOut">
              <a:rPr lang="ru-RU" smtClean="0"/>
              <a:t>09.12.2024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7AC3A4E-26A0-70BD-4A9A-C9AF7911BA7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341F65F-0CCF-55EF-2B35-BE1B7E2439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E2038E-E9AA-4F1F-B940-C9D05731A38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42893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eg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10.xm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8F213A-E547-40FA-E935-32C9CC7F06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541" y="365125"/>
            <a:ext cx="11929403" cy="3376881"/>
          </a:xfrm>
        </p:spPr>
        <p:txBody>
          <a:bodyPr>
            <a:noAutofit/>
          </a:bodyPr>
          <a:lstStyle/>
          <a:p>
            <a:pPr>
              <a:spcAft>
                <a:spcPts val="600"/>
              </a:spcAft>
            </a:pP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Д.И. «4 лишний или найди лишнее»</a:t>
            </a:r>
            <a:b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Цель: </a:t>
            </a:r>
            <a:r>
              <a:rPr lang="ru-RU" sz="200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закрепить умение классифицировать предметы по существенному признаку, обобщать, находить лишний предмет и объяснять, почему он лишний. </a:t>
            </a:r>
            <a:br>
              <a:rPr lang="ru-RU" sz="200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Задачи игры:</a:t>
            </a:r>
            <a:br>
              <a:rPr lang="ru-RU" sz="200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1)развивать словесно-логическое мышление, умение классифицировать, сравнивать, обобщать, 2)устанавливать причинно-следственные, логические связи; </a:t>
            </a:r>
            <a:br>
              <a:rPr lang="ru-RU" sz="200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3)развивать зрительное восприятие; </a:t>
            </a:r>
            <a:br>
              <a:rPr lang="ru-RU" sz="200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4)развивать речь; </a:t>
            </a:r>
            <a:br>
              <a:rPr lang="ru-RU" sz="200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5)закреплять обобщающие понятия: овощи, фрукты, ягоды; </a:t>
            </a:r>
            <a:br>
              <a:rPr lang="ru-RU" sz="200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6)воспитывать целеустремлённость, умение точно следовать инструкции. </a:t>
            </a:r>
            <a:br>
              <a:rPr lang="ru-RU" sz="200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Игра нацелена на расширение и уточнение знаний дошкольников о фруктах, овощах и ягодах, развивает наблюдательность и мышление в игровой форме.</a:t>
            </a:r>
            <a:br>
              <a:rPr lang="ru-RU" sz="200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>
        <mc:Choice xmlns:psuz="http://schemas.microsoft.com/office/powerpoint/2016/summaryzoom" Requires="psuz">
          <p:graphicFrame>
            <p:nvGraphicFramePr>
              <p:cNvPr id="5" name="Интерактивное оглавление 4">
                <a:extLst>
                  <a:ext uri="{FF2B5EF4-FFF2-40B4-BE49-F238E27FC236}">
                    <a16:creationId xmlns:a16="http://schemas.microsoft.com/office/drawing/2014/main" id="{3BC07528-E84C-FA99-A807-739ACE8D5996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387996900"/>
                  </p:ext>
                </p:extLst>
              </p:nvPr>
            </p:nvGraphicFramePr>
            <p:xfrm>
              <a:off x="1322362" y="3122394"/>
              <a:ext cx="8934157" cy="3735606"/>
            </p:xfrm>
            <a:graphic>
              <a:graphicData uri="http://schemas.microsoft.com/office/powerpoint/2016/summaryzoom">
                <psuz:summaryZm>
                  <psuz:summaryZmObj sectionId="{D2B07131-6591-4FD3-BD9A-19B62B5A8C63}" offsetFactorX="4589" offsetFactorY="14271" scaleFactorX="69643" scaleFactorY="69643">
                    <psuz:zmPr id="{756EDA34-F5CA-4A18-AF7E-A8610AF4B2C1}" transitionDur="1000">
                      <p166:blipFill xmlns:p166="http://schemas.microsoft.com/office/powerpoint/2016/6/main">
                        <a:blip r:embed="rId2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2660066" y="1176890"/>
                          <a:ext cx="4162557" cy="2341438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uz:zmPr>
                  </psuz:summaryZmObj>
                  <psuz:gridLayout/>
                </psuz:summaryZm>
              </a:graphicData>
            </a:graphic>
          </p:graphicFrame>
        </mc:Choice>
        <mc:Fallback>
          <p:grpSp>
            <p:nvGrpSpPr>
              <p:cNvPr id="5" name="Интерактивное оглавление 4">
                <a:extLst>
                  <a:ext uri="{FF2B5EF4-FFF2-40B4-BE49-F238E27FC236}">
                    <a16:creationId xmlns:a16="http://schemas.microsoft.com/office/drawing/2014/main" id="{3BC07528-E84C-FA99-A807-739ACE8D5996}"/>
                  </a:ext>
                </a:extLst>
              </p:cNvPr>
              <p:cNvGrpSpPr>
                <a:grpSpLocks noGrp="1" noUngrp="1" noRot="1" noChangeAspect="1" noMove="1" noResize="1"/>
              </p:cNvGrpSpPr>
              <p:nvPr/>
            </p:nvGrpSpPr>
            <p:grpSpPr>
              <a:xfrm>
                <a:off x="1322362" y="3122394"/>
                <a:ext cx="8934157" cy="3735606"/>
                <a:chOff x="1322362" y="3122394"/>
                <a:chExt cx="8934157" cy="3735606"/>
              </a:xfrm>
            </p:grpSpPr>
            <p:pic>
              <p:nvPicPr>
                <p:cNvPr id="6" name="Рисунок 6">
                  <a:hlinkClick r:id="rId3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3982428" y="4299284"/>
                  <a:ext cx="4162557" cy="2341438"/>
                </a:xfrm>
                <a:prstGeom prst="rect">
                  <a:avLst/>
                </a:prstGeom>
                <a:ln w="3175">
                  <a:solidFill>
                    <a:prstClr val="ltGray"/>
                  </a:solidFill>
                </a:ln>
              </p:spPr>
            </p:pic>
          </p:grpSp>
        </mc:Fallback>
      </mc:AlternateContent>
    </p:spTree>
    <p:extLst>
      <p:ext uri="{BB962C8B-B14F-4D97-AF65-F5344CB8AC3E}">
        <p14:creationId xmlns:p14="http://schemas.microsoft.com/office/powerpoint/2010/main" val="24749899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Picture background">
            <a:extLst>
              <a:ext uri="{FF2B5EF4-FFF2-40B4-BE49-F238E27FC236}">
                <a16:creationId xmlns:a16="http://schemas.microsoft.com/office/drawing/2014/main" id="{B23CC6E3-4C9B-ED71-B47B-C5ACF80066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5005" y="160240"/>
            <a:ext cx="8301990" cy="6226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75409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Picture background">
            <a:extLst>
              <a:ext uri="{FF2B5EF4-FFF2-40B4-BE49-F238E27FC236}">
                <a16:creationId xmlns:a16="http://schemas.microsoft.com/office/drawing/2014/main" id="{3D0F8F65-07F8-7862-DE7B-0E28D2048F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571500"/>
            <a:ext cx="7620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16029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Picture background">
            <a:extLst>
              <a:ext uri="{FF2B5EF4-FFF2-40B4-BE49-F238E27FC236}">
                <a16:creationId xmlns:a16="http://schemas.microsoft.com/office/drawing/2014/main" id="{4772A9F3-D341-BE39-92EF-E1D1C7F29F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9138" y="196947"/>
            <a:ext cx="8175674" cy="6131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61979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4" descr="Picture background">
            <a:extLst>
              <a:ext uri="{FF2B5EF4-FFF2-40B4-BE49-F238E27FC236}">
                <a16:creationId xmlns:a16="http://schemas.microsoft.com/office/drawing/2014/main" id="{2BDE3427-98D2-6D12-425E-ECD3AEB35C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58362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Picture background">
            <a:extLst>
              <a:ext uri="{FF2B5EF4-FFF2-40B4-BE49-F238E27FC236}">
                <a16:creationId xmlns:a16="http://schemas.microsoft.com/office/drawing/2014/main" id="{F4BE31F9-F541-85A9-057C-7AF6A7C33D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1938" y="0"/>
            <a:ext cx="91281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43690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icture background">
            <a:extLst>
              <a:ext uri="{FF2B5EF4-FFF2-40B4-BE49-F238E27FC236}">
                <a16:creationId xmlns:a16="http://schemas.microsoft.com/office/drawing/2014/main" id="{AC311FBD-85D8-B0D8-F3EB-0F5A8F674B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097" y="551329"/>
            <a:ext cx="3081997" cy="3081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Picture background">
            <a:extLst>
              <a:ext uri="{FF2B5EF4-FFF2-40B4-BE49-F238E27FC236}">
                <a16:creationId xmlns:a16="http://schemas.microsoft.com/office/drawing/2014/main" id="{6F8B4C15-7E48-B1B2-926B-BE49892739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9004" y="3798370"/>
            <a:ext cx="2488150" cy="2410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Picture background">
            <a:extLst>
              <a:ext uri="{FF2B5EF4-FFF2-40B4-BE49-F238E27FC236}">
                <a16:creationId xmlns:a16="http://schemas.microsoft.com/office/drawing/2014/main" id="{6EC1D1D2-7139-74EC-BD11-77F2F99979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96859">
            <a:off x="8531105" y="222784"/>
            <a:ext cx="2660992" cy="3340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Picture background">
            <a:extLst>
              <a:ext uri="{FF2B5EF4-FFF2-40B4-BE49-F238E27FC236}">
                <a16:creationId xmlns:a16="http://schemas.microsoft.com/office/drawing/2014/main" id="{714F7412-E63D-604D-5E00-AB10EB49DB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6636" y="1892863"/>
            <a:ext cx="2863826" cy="2892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3543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DB2FE55-B2CA-3633-3820-E7AABCC0EB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512" y="115440"/>
            <a:ext cx="3530989" cy="3470005"/>
          </a:xfrm>
          <a:prstGeom prst="rect">
            <a:avLst/>
          </a:prstGeom>
        </p:spPr>
      </p:pic>
      <p:pic>
        <p:nvPicPr>
          <p:cNvPr id="2050" name="Picture 2" descr="Picture background">
            <a:extLst>
              <a:ext uri="{FF2B5EF4-FFF2-40B4-BE49-F238E27FC236}">
                <a16:creationId xmlns:a16="http://schemas.microsoft.com/office/drawing/2014/main" id="{BB242630-17E9-277E-C8E8-AA0DCC3635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738957">
            <a:off x="7067129" y="2840576"/>
            <a:ext cx="4851312" cy="2609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Picture background">
            <a:extLst>
              <a:ext uri="{FF2B5EF4-FFF2-40B4-BE49-F238E27FC236}">
                <a16:creationId xmlns:a16="http://schemas.microsoft.com/office/drawing/2014/main" id="{6F43EEF4-D97A-5F09-59BA-DFAD55F839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0145" y="3429001"/>
            <a:ext cx="4534892" cy="2807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6683121-BEB4-5C1D-9C63-457F561C8B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57698" y="271887"/>
            <a:ext cx="3430233" cy="3313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451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Picture background">
            <a:extLst>
              <a:ext uri="{FF2B5EF4-FFF2-40B4-BE49-F238E27FC236}">
                <a16:creationId xmlns:a16="http://schemas.microsoft.com/office/drawing/2014/main" id="{69220C74-5150-BFF2-0D39-FB1C8E45B0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689" y="459590"/>
            <a:ext cx="3381911" cy="4328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Picture background">
            <a:extLst>
              <a:ext uri="{FF2B5EF4-FFF2-40B4-BE49-F238E27FC236}">
                <a16:creationId xmlns:a16="http://schemas.microsoft.com/office/drawing/2014/main" id="{4764AB2C-4094-6C47-0446-7A416E8608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9641" y="-18495"/>
            <a:ext cx="3810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Picture background">
            <a:extLst>
              <a:ext uri="{FF2B5EF4-FFF2-40B4-BE49-F238E27FC236}">
                <a16:creationId xmlns:a16="http://schemas.microsoft.com/office/drawing/2014/main" id="{D1C4833F-43F2-D60C-EE03-41BD2D3C14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6092" y="2300456"/>
            <a:ext cx="4956224" cy="3291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Picture background">
            <a:extLst>
              <a:ext uri="{FF2B5EF4-FFF2-40B4-BE49-F238E27FC236}">
                <a16:creationId xmlns:a16="http://schemas.microsoft.com/office/drawing/2014/main" id="{17EC9A72-67FA-4E68-049F-53570CF75B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8884" y="3429000"/>
            <a:ext cx="3302902" cy="3223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2022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Picture background">
            <a:extLst>
              <a:ext uri="{FF2B5EF4-FFF2-40B4-BE49-F238E27FC236}">
                <a16:creationId xmlns:a16="http://schemas.microsoft.com/office/drawing/2014/main" id="{888FAEEF-EDBD-9060-EA3B-2805E78811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354" y="562707"/>
            <a:ext cx="4112645" cy="3228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4" descr="Picture background">
            <a:extLst>
              <a:ext uri="{FF2B5EF4-FFF2-40B4-BE49-F238E27FC236}">
                <a16:creationId xmlns:a16="http://schemas.microsoft.com/office/drawing/2014/main" id="{497EEAE3-7166-5F3C-75AF-789DEDBD91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2541" y="732529"/>
            <a:ext cx="3332416" cy="3228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8" descr="Picture background">
            <a:extLst>
              <a:ext uri="{FF2B5EF4-FFF2-40B4-BE49-F238E27FC236}">
                <a16:creationId xmlns:a16="http://schemas.microsoft.com/office/drawing/2014/main" id="{BAAD0908-16D3-EE32-C63E-0D8E693862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9499" y="3119511"/>
            <a:ext cx="3302902" cy="3223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Picture background">
            <a:extLst>
              <a:ext uri="{FF2B5EF4-FFF2-40B4-BE49-F238E27FC236}">
                <a16:creationId xmlns:a16="http://schemas.microsoft.com/office/drawing/2014/main" id="{ED6BB442-CF00-CDE0-0A07-5F887ED2EC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1108" y="4050902"/>
            <a:ext cx="4534892" cy="2807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6718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Picture background">
            <a:extLst>
              <a:ext uri="{FF2B5EF4-FFF2-40B4-BE49-F238E27FC236}">
                <a16:creationId xmlns:a16="http://schemas.microsoft.com/office/drawing/2014/main" id="{D9D1AE66-23C2-31E1-0739-11CA822A75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089397">
            <a:off x="1279316" y="-293077"/>
            <a:ext cx="3810000" cy="533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Picture background">
            <a:extLst>
              <a:ext uri="{FF2B5EF4-FFF2-40B4-BE49-F238E27FC236}">
                <a16:creationId xmlns:a16="http://schemas.microsoft.com/office/drawing/2014/main" id="{86C8913A-4287-4C08-9717-AF57F9D3C5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0383" y="927478"/>
            <a:ext cx="3831125" cy="2892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Picture background">
            <a:extLst>
              <a:ext uri="{FF2B5EF4-FFF2-40B4-BE49-F238E27FC236}">
                <a16:creationId xmlns:a16="http://schemas.microsoft.com/office/drawing/2014/main" id="{97923007-5071-D4E7-FF60-E3252781E3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2070" y="3916998"/>
            <a:ext cx="3537438" cy="2434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Picture background">
            <a:extLst>
              <a:ext uri="{FF2B5EF4-FFF2-40B4-BE49-F238E27FC236}">
                <a16:creationId xmlns:a16="http://schemas.microsoft.com/office/drawing/2014/main" id="{BBC1F1EA-906E-01CB-AFFE-35CA903D92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1569" y="3916998"/>
            <a:ext cx="3118266" cy="2701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3276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5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5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5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Picture background">
            <a:extLst>
              <a:ext uri="{FF2B5EF4-FFF2-40B4-BE49-F238E27FC236}">
                <a16:creationId xmlns:a16="http://schemas.microsoft.com/office/drawing/2014/main" id="{1F3DF8A5-0EBF-C4DF-1882-04CE31A5BA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318" y="697166"/>
            <a:ext cx="3554545" cy="2731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8" descr="Picture background">
            <a:extLst>
              <a:ext uri="{FF2B5EF4-FFF2-40B4-BE49-F238E27FC236}">
                <a16:creationId xmlns:a16="http://schemas.microsoft.com/office/drawing/2014/main" id="{41415572-9CC3-0C61-3C81-C1EA85653A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8809" y="1287950"/>
            <a:ext cx="3435304" cy="3470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Picture background">
            <a:extLst>
              <a:ext uri="{FF2B5EF4-FFF2-40B4-BE49-F238E27FC236}">
                <a16:creationId xmlns:a16="http://schemas.microsoft.com/office/drawing/2014/main" id="{55D529C7-1E32-9370-79D1-8EC4234D59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210" y="3428999"/>
            <a:ext cx="4572000" cy="358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7050435-F738-3432-9D06-1EEB3B6C5A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47061" y="697166"/>
            <a:ext cx="3530989" cy="3470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4274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Picture background">
            <a:extLst>
              <a:ext uri="{FF2B5EF4-FFF2-40B4-BE49-F238E27FC236}">
                <a16:creationId xmlns:a16="http://schemas.microsoft.com/office/drawing/2014/main" id="{D2929851-708E-BA2C-80B8-723F713863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36831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0199120-66D3-8C8A-9823-E34E2546A7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6097" y="576776"/>
            <a:ext cx="10917702" cy="3418449"/>
          </a:xfrm>
        </p:spPr>
        <p:txBody>
          <a:bodyPr>
            <a:normAutofit fontScale="90000"/>
          </a:bodyPr>
          <a:lstStyle/>
          <a:p>
            <a:pPr algn="just">
              <a:spcAft>
                <a:spcPts val="600"/>
              </a:spcAft>
            </a:pPr>
            <a:r>
              <a:rPr lang="ru-RU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Д.И.</a:t>
            </a:r>
            <a:r>
              <a:rPr lang="ru-RU" sz="2700" b="1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«Один — много»</a:t>
            </a:r>
            <a:br>
              <a:rPr lang="ru-RU" sz="2700" b="1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дидактическая игра, которая помогает закрепить умение различать количество предметов. </a:t>
            </a:r>
            <a:br>
              <a:rPr lang="ru-RU" sz="270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70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Цель игры: развитие умения детей образовывать существительные единственного и множественного числа. </a:t>
            </a:r>
            <a:br>
              <a:rPr lang="ru-RU" sz="270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</a:t>
            </a:r>
            <a:br>
              <a:rPr lang="ru-RU" sz="270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1)закреплять умение отвечать на вопрос «сколько?»; </a:t>
            </a:r>
            <a:br>
              <a:rPr lang="ru-RU" sz="270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2)развивать умение образовывать существительные множественного и единственного числа и сравнивать две различные группы предметов; </a:t>
            </a:r>
            <a:br>
              <a:rPr lang="ru-RU" sz="270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3)обогащать словарный запас детей</a:t>
            </a:r>
            <a:br>
              <a:rPr lang="ru-RU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>
        <mc:Choice xmlns:psuz="http://schemas.microsoft.com/office/powerpoint/2016/summaryzoom" Requires="psuz">
          <p:graphicFrame>
            <p:nvGraphicFramePr>
              <p:cNvPr id="5" name="Интерактивное оглавление 4">
                <a:extLst>
                  <a:ext uri="{FF2B5EF4-FFF2-40B4-BE49-F238E27FC236}">
                    <a16:creationId xmlns:a16="http://schemas.microsoft.com/office/drawing/2014/main" id="{4A856FE6-4AB1-2319-8D87-E38855428951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203110703"/>
                  </p:ext>
                </p:extLst>
              </p:nvPr>
            </p:nvGraphicFramePr>
            <p:xfrm>
              <a:off x="4065565" y="4119174"/>
              <a:ext cx="6908408" cy="2858689"/>
            </p:xfrm>
            <a:graphic>
              <a:graphicData uri="http://schemas.microsoft.com/office/powerpoint/2016/summaryzoom">
                <psuz:summaryZm>
                  <psuz:summaryZmObj sectionId="{D7CEBDF2-8B9F-48F8-8DB1-06EF08FA94DF}" offsetFactorX="-25520" offsetFactorY="-5556">
                    <psuz:zmPr id="{49ECA3DA-7B98-41B5-8437-B2E037C270F7}" transitionDur="1000">
                      <p166:blipFill xmlns:p166="http://schemas.microsoft.com/office/powerpoint/2016/6/main">
                        <a:blip r:embed="rId2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4573902" cy="2572820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uz:zmPr>
                  </psuz:summaryZmObj>
                  <psuz:gridLayout/>
                </psuz:summaryZm>
              </a:graphicData>
            </a:graphic>
          </p:graphicFrame>
        </mc:Choice>
        <mc:Fallback>
          <p:grpSp>
            <p:nvGrpSpPr>
              <p:cNvPr id="5" name="Интерактивное оглавление 4">
                <a:extLst>
                  <a:ext uri="{FF2B5EF4-FFF2-40B4-BE49-F238E27FC236}">
                    <a16:creationId xmlns:a16="http://schemas.microsoft.com/office/drawing/2014/main" id="{4A856FE6-4AB1-2319-8D87-E38855428951}"/>
                  </a:ext>
                </a:extLst>
              </p:cNvPr>
              <p:cNvGrpSpPr>
                <a:grpSpLocks noGrp="1" noUngrp="1" noRot="1" noChangeAspect="1" noMove="1" noResize="1"/>
              </p:cNvGrpSpPr>
              <p:nvPr/>
            </p:nvGrpSpPr>
            <p:grpSpPr>
              <a:xfrm>
                <a:off x="4065565" y="4119174"/>
                <a:ext cx="6908408" cy="2858689"/>
                <a:chOff x="4065565" y="4119174"/>
                <a:chExt cx="6908408" cy="2858689"/>
              </a:xfrm>
            </p:grpSpPr>
            <p:pic>
              <p:nvPicPr>
                <p:cNvPr id="6" name="Рисунок 6">
                  <a:hlinkClick r:id="rId3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4065565" y="4119174"/>
                  <a:ext cx="4573902" cy="2572820"/>
                </a:xfrm>
                <a:prstGeom prst="rect">
                  <a:avLst/>
                </a:prstGeom>
                <a:ln w="3175">
                  <a:solidFill>
                    <a:prstClr val="ltGray"/>
                  </a:solidFill>
                </a:ln>
              </p:spPr>
            </p:pic>
          </p:grpSp>
        </mc:Fallback>
      </mc:AlternateContent>
    </p:spTree>
    <p:extLst>
      <p:ext uri="{BB962C8B-B14F-4D97-AF65-F5344CB8AC3E}">
        <p14:creationId xmlns:p14="http://schemas.microsoft.com/office/powerpoint/2010/main" val="274855274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</TotalTime>
  <Words>200</Words>
  <Application>Microsoft Office PowerPoint</Application>
  <PresentationFormat>Широкоэкранный</PresentationFormat>
  <Paragraphs>2</Paragraphs>
  <Slides>14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9" baseType="lpstr">
      <vt:lpstr>Arial</vt:lpstr>
      <vt:lpstr>Calibri</vt:lpstr>
      <vt:lpstr>Calibri Light</vt:lpstr>
      <vt:lpstr>Times New Roman</vt:lpstr>
      <vt:lpstr>Тема Office</vt:lpstr>
      <vt:lpstr>Д.И. «4 лишний или найди лишнее»  Цель: закрепить умение классифицировать предметы по существенному признаку, обобщать, находить лишний предмет и объяснять, почему он лишний.  Задачи игры: 1)развивать словесно-логическое мышление, умение классифицировать, сравнивать, обобщать, 2)устанавливать причинно-следственные, логические связи;  3)развивать зрительное восприятие;  4)развивать речь;  5)закреплять обобщающие понятия: овощи, фрукты, ягоды;  6)воспитывать целеустремлённость, умение точно следовать инструкции.  Игра нацелена на расширение и уточнение знаний дошкольников о фруктах, овощах и ягодах, развивает наблюдательность и мышление в игровой форме.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Д.И. «Один — много»  дидактическая игра, которая помогает закрепить умение различать количество предметов.   Цель игры: развитие умения детей образовывать существительные единственного и множественного числа.  Задачи: 1)закреплять умение отвечать на вопрос «сколько?»;  2)развивать умение образовывать существительные множественного и единственного числа и сравнивать две различные группы предметов;  3)обогащать словарный запас детей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User</dc:creator>
  <cp:lastModifiedBy>User</cp:lastModifiedBy>
  <cp:revision>12</cp:revision>
  <dcterms:created xsi:type="dcterms:W3CDTF">2024-10-29T07:29:14Z</dcterms:created>
  <dcterms:modified xsi:type="dcterms:W3CDTF">2024-12-09T06:50:23Z</dcterms:modified>
</cp:coreProperties>
</file>