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386" y="-8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03.12.2023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9552" y="548680"/>
            <a:ext cx="7772400" cy="1470025"/>
          </a:xfrm>
        </p:spPr>
        <p:txBody>
          <a:bodyPr>
            <a:normAutofit fontScale="90000"/>
          </a:bodyPr>
          <a:lstStyle/>
          <a:p>
            <a:r>
              <a:rPr lang="ru-RU" sz="3100" b="1" dirty="0">
                <a:solidFill>
                  <a:srgbClr val="7030A0"/>
                </a:solidFill>
                <a:latin typeface="Times New Roman" panose="02020603050405020304" pitchFamily="18" charset="0"/>
                <a:cs typeface="Times New Roman" panose="02020603050405020304" pitchFamily="18" charset="0"/>
              </a:rPr>
              <a:t>1 сентября 2023 года должна вступить в силу новая Федеральная образовательная программа дошкольного образования, проект которой Министерство просвещения представило в ноябре</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02537" y="2708920"/>
            <a:ext cx="8738925" cy="1752600"/>
          </a:xfrm>
        </p:spPr>
        <p:txBody>
          <a:bodyPr>
            <a:noAutofit/>
          </a:bodyPr>
          <a:lstStyle/>
          <a:p>
            <a:r>
              <a:rPr lang="ru-RU" sz="2800" b="1" dirty="0">
                <a:solidFill>
                  <a:schemeClr val="tx1"/>
                </a:solidFill>
                <a:latin typeface="Times New Roman" panose="02020603050405020304" pitchFamily="18" charset="0"/>
                <a:cs typeface="Times New Roman" panose="02020603050405020304" pitchFamily="18" charset="0"/>
              </a:rPr>
              <a:t>Какие нормативно-правовые документы нацеливают нас на внесения изменений в ООП? </a:t>
            </a:r>
            <a:endParaRPr lang="ru-RU" sz="2800" b="1" dirty="0" smtClean="0">
              <a:solidFill>
                <a:schemeClr val="tx1"/>
              </a:solidFill>
              <a:latin typeface="Times New Roman" panose="02020603050405020304" pitchFamily="18" charset="0"/>
              <a:cs typeface="Times New Roman" panose="02020603050405020304" pitchFamily="18" charset="0"/>
            </a:endParaRPr>
          </a:p>
          <a:p>
            <a:endParaRPr lang="ru-RU" sz="2800" b="1" dirty="0" smtClean="0">
              <a:solidFill>
                <a:schemeClr val="tx1"/>
              </a:solidFill>
              <a:latin typeface="Times New Roman" panose="02020603050405020304" pitchFamily="18" charset="0"/>
              <a:cs typeface="Times New Roman" panose="02020603050405020304" pitchFamily="18" charset="0"/>
            </a:endParaRPr>
          </a:p>
          <a:p>
            <a:pPr algn="just"/>
            <a:r>
              <a:rPr lang="ru-RU" sz="2800" dirty="0" smtClean="0">
                <a:solidFill>
                  <a:schemeClr val="tx1"/>
                </a:solidFill>
                <a:latin typeface="Times New Roman" panose="02020603050405020304" pitchFamily="18" charset="0"/>
                <a:cs typeface="Times New Roman" panose="02020603050405020304" pitchFamily="18" charset="0"/>
              </a:rPr>
              <a:t>Федеральный </a:t>
            </a:r>
            <a:r>
              <a:rPr lang="ru-RU" sz="2800" dirty="0">
                <a:solidFill>
                  <a:schemeClr val="tx1"/>
                </a:solidFill>
                <a:latin typeface="Times New Roman" panose="02020603050405020304" pitchFamily="18" charset="0"/>
                <a:cs typeface="Times New Roman" panose="02020603050405020304" pitchFamily="18" charset="0"/>
              </a:rPr>
              <a:t>закон от 24.09.2022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a:t>
            </a:r>
            <a:r>
              <a:rPr lang="ru-RU" sz="2800" dirty="0" err="1">
                <a:solidFill>
                  <a:schemeClr val="tx1"/>
                </a:solidFill>
                <a:latin typeface="Times New Roman" panose="02020603050405020304" pitchFamily="18" charset="0"/>
                <a:cs typeface="Times New Roman" panose="02020603050405020304" pitchFamily="18" charset="0"/>
              </a:rPr>
              <a:t>Федераци</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5" name="AutoShape 4" descr="https://top-fon.com/uploads/posts/2023-01/1674778603_top-fon-com-p-knizhki-dlya-prezentatsii-bez-fona-1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3" name="Picture 9" descr="https://static.tildacdn.com/tild3564-6263-4239-b639-356230633138/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742789"/>
            <a:ext cx="1296922" cy="100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93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380" y="-315416"/>
            <a:ext cx="9078031" cy="1143000"/>
          </a:xfrm>
        </p:spPr>
        <p:txBody>
          <a:bodyPr>
            <a:normAutofit/>
          </a:bodyPr>
          <a:lstStyle/>
          <a:p>
            <a:r>
              <a:rPr lang="ru-RU" sz="2000" b="1" u="sng" dirty="0">
                <a:latin typeface="Times New Roman" panose="02020603050405020304" pitchFamily="18" charset="0"/>
                <a:cs typeface="Times New Roman" panose="02020603050405020304" pitchFamily="18" charset="0"/>
              </a:rPr>
              <a:t>ФОП ДО соответствует ФГОС </a:t>
            </a:r>
            <a:r>
              <a:rPr lang="ru-RU" sz="2000" b="1" u="sng" dirty="0" smtClean="0">
                <a:latin typeface="Times New Roman" panose="02020603050405020304" pitchFamily="18" charset="0"/>
                <a:cs typeface="Times New Roman" panose="02020603050405020304" pitchFamily="18" charset="0"/>
              </a:rPr>
              <a:t>ДО. Основополагающие </a:t>
            </a:r>
            <a:r>
              <a:rPr lang="ru-RU" sz="2000" b="1" u="sng" dirty="0">
                <a:latin typeface="Times New Roman" panose="02020603050405020304" pitchFamily="18" charset="0"/>
                <a:cs typeface="Times New Roman" panose="02020603050405020304" pitchFamily="18" charset="0"/>
              </a:rPr>
              <a:t>функции </a:t>
            </a:r>
            <a:r>
              <a:rPr lang="ru-RU" sz="2400" b="1" u="sng" dirty="0">
                <a:latin typeface="Times New Roman" panose="02020603050405020304" pitchFamily="18" charset="0"/>
                <a:cs typeface="Times New Roman" panose="02020603050405020304" pitchFamily="18" charset="0"/>
              </a:rPr>
              <a:t>:</a:t>
            </a:r>
            <a:endParaRPr lang="ru-RU" sz="3600" b="1" u="sng" dirty="0">
              <a:latin typeface="Times New Roman" panose="02020603050405020304" pitchFamily="18" charset="0"/>
              <a:cs typeface="Times New Roman" panose="02020603050405020304" pitchFamily="18" charset="0"/>
            </a:endParaRPr>
          </a:p>
        </p:txBody>
      </p:sp>
      <p:sp>
        <p:nvSpPr>
          <p:cNvPr id="4" name="Облако 3"/>
          <p:cNvSpPr/>
          <p:nvPr/>
        </p:nvSpPr>
        <p:spPr>
          <a:xfrm>
            <a:off x="113543" y="476672"/>
            <a:ext cx="8964488" cy="2513418"/>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1. Обучение и воспитание ребенка дошкольного возраста как Гражданина Российской Федерации, формирование основ его гражданской и культурной идентичности на соответствующем его возрасту содержании доступными средствами.</a:t>
            </a:r>
          </a:p>
        </p:txBody>
      </p:sp>
      <p:sp>
        <p:nvSpPr>
          <p:cNvPr id="5" name="Облако 4"/>
          <p:cNvSpPr/>
          <p:nvPr/>
        </p:nvSpPr>
        <p:spPr>
          <a:xfrm>
            <a:off x="166506" y="2204864"/>
            <a:ext cx="8911525" cy="2736304"/>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2. Создание единого ядра содержания дошкольного образования, ориентированного на приобщение детей к традиционным нравственным и социокультурным ценностям российского народа, воспитание подрастающего поколения как знающего и уважающего историю и культуру своей семьи, большой и малой Родины.</a:t>
            </a:r>
          </a:p>
        </p:txBody>
      </p:sp>
      <p:sp>
        <p:nvSpPr>
          <p:cNvPr id="6" name="Облако 5"/>
          <p:cNvSpPr/>
          <p:nvPr/>
        </p:nvSpPr>
        <p:spPr>
          <a:xfrm>
            <a:off x="-7126" y="4365104"/>
            <a:ext cx="9078031" cy="2457204"/>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3. Создание единого федерального образовательного пространства воспитания и обучения детей от рождения до поступления в начальную школу, обеспечивающего ребенку и его родителям (законным представителям) равные, качественные условия ДО, вне зависимости от места проживания»</a:t>
            </a:r>
          </a:p>
        </p:txBody>
      </p:sp>
      <p:pic>
        <p:nvPicPr>
          <p:cNvPr id="8194" name="Picture 2" descr="https://proprikol.ru/wp-content/uploads/2019/09/kartinki-na-prozrachnom-fone-dlya-detej-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4088" y="608815"/>
            <a:ext cx="1856817" cy="13519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catherineasquithgallery.com/uploads/posts/2021-03/1614793298_183-p-fon-dlya-detskoi-knigi-2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8" y="5591791"/>
            <a:ext cx="1487662" cy="1230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2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kalyn\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84163"/>
            <a:ext cx="8459787" cy="628808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23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oir.mobi/uploads/posts/2021-01/1611955962_6-p-dvukhtsvetnii-fon-dlya-prezentatsii-6.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9144000" cy="7101407"/>
          </a:xfrm>
          <a:prstGeom prst="rect">
            <a:avLst/>
          </a:prstGeom>
          <a:noFill/>
          <a:extLst>
            <a:ext uri="{909E8E84-426E-40DD-AFC4-6F175D3DCCD1}">
              <a14:hiddenFill xmlns:a14="http://schemas.microsoft.com/office/drawing/2010/main">
                <a:solidFill>
                  <a:srgbClr val="FFFFFF"/>
                </a:solidFill>
              </a14:hiddenFill>
            </a:ext>
          </a:extLst>
        </p:spPr>
      </p:pic>
      <p:sp>
        <p:nvSpPr>
          <p:cNvPr id="2" name="Облако 1"/>
          <p:cNvSpPr/>
          <p:nvPr/>
        </p:nvSpPr>
        <p:spPr>
          <a:xfrm>
            <a:off x="103860" y="134576"/>
            <a:ext cx="4251927" cy="158417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2">
                    <a:lumMod val="60000"/>
                    <a:lumOff val="40000"/>
                  </a:schemeClr>
                </a:solidFill>
                <a:latin typeface="Times New Roman" panose="02020603050405020304" pitchFamily="18" charset="0"/>
                <a:cs typeface="Times New Roman" panose="02020603050405020304" pitchFamily="18" charset="0"/>
              </a:rPr>
              <a:t>Педагогическая диагностика</a:t>
            </a:r>
            <a:endParaRPr lang="ru-RU" sz="28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3860" y="2032374"/>
            <a:ext cx="4399775" cy="4832092"/>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Педагогическая диагностика достижения планируемых результатов ФОП ДО направлена на изучение </a:t>
            </a:r>
            <a:r>
              <a:rPr lang="ru-RU" sz="2800" dirty="0" err="1">
                <a:latin typeface="Times New Roman" panose="02020603050405020304" pitchFamily="18" charset="0"/>
                <a:cs typeface="Times New Roman" panose="02020603050405020304" pitchFamily="18" charset="0"/>
              </a:rPr>
              <a:t>деятельностных</a:t>
            </a:r>
            <a:r>
              <a:rPr lang="ru-RU" sz="2800" dirty="0">
                <a:latin typeface="Times New Roman" panose="02020603050405020304" pitchFamily="18" charset="0"/>
                <a:cs typeface="Times New Roman" panose="02020603050405020304" pitchFamily="18" charset="0"/>
              </a:rPr>
              <a:t> умений ребенка, его интересов, предпочтений, склонностей, личностных особенностей, способов взаимодействия со взрослыми и </a:t>
            </a:r>
            <a:r>
              <a:rPr lang="ru-RU" sz="2800" dirty="0" smtClean="0">
                <a:latin typeface="Times New Roman" panose="02020603050405020304" pitchFamily="18" charset="0"/>
                <a:cs typeface="Times New Roman" panose="02020603050405020304" pitchFamily="18" charset="0"/>
              </a:rPr>
              <a:t>сверстниками.</a:t>
            </a:r>
            <a:endParaRPr lang="ru-RU" sz="2800" dirty="0">
              <a:latin typeface="Times New Roman" panose="02020603050405020304" pitchFamily="18" charset="0"/>
              <a:cs typeface="Times New Roman" panose="02020603050405020304" pitchFamily="18" charset="0"/>
            </a:endParaRPr>
          </a:p>
        </p:txBody>
      </p:sp>
      <p:pic>
        <p:nvPicPr>
          <p:cNvPr id="12294" name="Picture 6" descr="https://uprostim.com/wp-content/uploads/2021/05/image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96353" y="1304790"/>
            <a:ext cx="786929" cy="827924"/>
          </a:xfrm>
          <a:prstGeom prst="rect">
            <a:avLst/>
          </a:prstGeom>
          <a:noFill/>
          <a:extLst>
            <a:ext uri="{909E8E84-426E-40DD-AFC4-6F175D3DCCD1}">
              <a14:hiddenFill xmlns:a14="http://schemas.microsoft.com/office/drawing/2010/main">
                <a:solidFill>
                  <a:srgbClr val="FFFFFF"/>
                </a:solidFill>
              </a14:hiddenFill>
            </a:ext>
          </a:extLst>
        </p:spPr>
      </p:pic>
      <p:sp>
        <p:nvSpPr>
          <p:cNvPr id="8" name="Облако 7"/>
          <p:cNvSpPr/>
          <p:nvPr/>
        </p:nvSpPr>
        <p:spPr>
          <a:xfrm>
            <a:off x="4503635" y="0"/>
            <a:ext cx="4571999" cy="214229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60000"/>
                    <a:lumOff val="40000"/>
                  </a:schemeClr>
                </a:solidFill>
                <a:latin typeface="Times New Roman" panose="02020603050405020304" pitchFamily="18" charset="0"/>
                <a:cs typeface="Times New Roman" panose="02020603050405020304" pitchFamily="18" charset="0"/>
              </a:rPr>
              <a:t>Результаты </a:t>
            </a:r>
            <a:r>
              <a:rPr lang="ru-RU"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пед</a:t>
            </a:r>
            <a:r>
              <a:rPr lang="ru-RU"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диагностики дает нам решение след. задач</a:t>
            </a:r>
            <a:endParaRPr lang="ru-RU"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88024" y="2780928"/>
            <a:ext cx="4248471" cy="4093428"/>
          </a:xfrm>
          <a:prstGeom prst="rect">
            <a:avLst/>
          </a:prstGeom>
          <a:noFill/>
        </p:spPr>
        <p:txBody>
          <a:bodyPr wrap="square" rtlCol="0">
            <a:spAutoFit/>
          </a:bodyPr>
          <a:lstStyle/>
          <a:p>
            <a:pPr marL="342900" indent="-342900" algn="just">
              <a:buAutoNum type="arabicPeriod"/>
            </a:pPr>
            <a:r>
              <a:rPr lang="ru-RU" sz="2600" dirty="0" smtClean="0">
                <a:latin typeface="Times New Roman" panose="02020603050405020304" pitchFamily="18" charset="0"/>
                <a:cs typeface="Times New Roman" panose="02020603050405020304" pitchFamily="18" charset="0"/>
              </a:rPr>
              <a:t>Индивидуализация образования ( в том числе:  поддержка ребенка, построение его образовательной траектории или проф. </a:t>
            </a:r>
            <a:r>
              <a:rPr lang="ru-RU" sz="2600" dirty="0">
                <a:latin typeface="Times New Roman" panose="02020603050405020304" pitchFamily="18" charset="0"/>
                <a:cs typeface="Times New Roman" panose="02020603050405020304" pitchFamily="18" charset="0"/>
              </a:rPr>
              <a:t>к</a:t>
            </a:r>
            <a:r>
              <a:rPr lang="ru-RU" sz="2600" dirty="0" smtClean="0">
                <a:latin typeface="Times New Roman" panose="02020603050405020304" pitchFamily="18" charset="0"/>
                <a:cs typeface="Times New Roman" panose="02020603050405020304" pitchFamily="18" charset="0"/>
              </a:rPr>
              <a:t>оррекции особенностей его развития;</a:t>
            </a:r>
          </a:p>
          <a:p>
            <a:pPr marL="342900" indent="-342900" algn="just">
              <a:buAutoNum type="arabicPeriod"/>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Оптимизация работы с группой детей;</a:t>
            </a:r>
            <a:endParaRPr lang="ru-RU" sz="2600" dirty="0">
              <a:latin typeface="Times New Roman" panose="02020603050405020304" pitchFamily="18" charset="0"/>
              <a:cs typeface="Times New Roman" panose="02020603050405020304" pitchFamily="18" charset="0"/>
            </a:endParaRPr>
          </a:p>
        </p:txBody>
      </p:sp>
      <p:pic>
        <p:nvPicPr>
          <p:cNvPr id="10" name="Picture 6" descr="https://uprostim.com/wp-content/uploads/2021/05/image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4732208" y="1728473"/>
            <a:ext cx="786929" cy="86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0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2008" y="0"/>
            <a:ext cx="4392488" cy="3240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500" b="1" i="1" dirty="0">
                <a:solidFill>
                  <a:schemeClr val="tx1"/>
                </a:solidFill>
                <a:latin typeface="Times New Roman" panose="02020603050405020304" pitchFamily="18" charset="0"/>
                <a:cs typeface="Times New Roman" panose="02020603050405020304" pitchFamily="18" charset="0"/>
              </a:rPr>
              <a:t>Цель психологической диагностики </a:t>
            </a:r>
            <a:r>
              <a:rPr lang="ru-RU" sz="2500" dirty="0">
                <a:solidFill>
                  <a:schemeClr val="tx1"/>
                </a:solidFill>
                <a:latin typeface="Times New Roman" panose="02020603050405020304" pitchFamily="18" charset="0"/>
                <a:cs typeface="Times New Roman" panose="02020603050405020304" pitchFamily="18" charset="0"/>
              </a:rPr>
              <a:t>– выявить и изучить </a:t>
            </a:r>
            <a:r>
              <a:rPr lang="ru-RU" sz="2500" dirty="0" smtClean="0">
                <a:solidFill>
                  <a:schemeClr val="tx1"/>
                </a:solidFill>
                <a:latin typeface="Times New Roman" panose="02020603050405020304" pitchFamily="18" charset="0"/>
                <a:cs typeface="Times New Roman" panose="02020603050405020304" pitchFamily="18" charset="0"/>
              </a:rPr>
              <a:t>индивидуально- психологические </a:t>
            </a:r>
            <a:r>
              <a:rPr lang="ru-RU" sz="2500" dirty="0">
                <a:solidFill>
                  <a:schemeClr val="tx1"/>
                </a:solidFill>
                <a:latin typeface="Times New Roman" panose="02020603050405020304" pitchFamily="18" charset="0"/>
                <a:cs typeface="Times New Roman" panose="02020603050405020304" pitchFamily="18" charset="0"/>
              </a:rPr>
              <a:t>особенности детей, причины трудностей в освоении образовательной программы.</a:t>
            </a:r>
          </a:p>
        </p:txBody>
      </p:sp>
      <p:sp>
        <p:nvSpPr>
          <p:cNvPr id="6" name="Скругленный прямоугольник 5"/>
          <p:cNvSpPr/>
          <p:nvPr/>
        </p:nvSpPr>
        <p:spPr>
          <a:xfrm>
            <a:off x="4572000" y="260648"/>
            <a:ext cx="4392488"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500" b="1" i="1" dirty="0">
                <a:solidFill>
                  <a:schemeClr val="tx1"/>
                </a:solidFill>
                <a:latin typeface="Times New Roman" panose="02020603050405020304" pitchFamily="18" charset="0"/>
                <a:cs typeface="Times New Roman" panose="02020603050405020304" pitchFamily="18" charset="0"/>
              </a:rPr>
              <a:t>Кто проводит: </a:t>
            </a:r>
            <a:r>
              <a:rPr lang="ru-RU" sz="2500" dirty="0">
                <a:solidFill>
                  <a:schemeClr val="tx1"/>
                </a:solidFill>
                <a:latin typeface="Times New Roman" panose="02020603050405020304" pitchFamily="18" charset="0"/>
                <a:cs typeface="Times New Roman" panose="02020603050405020304" pitchFamily="18" charset="0"/>
              </a:rPr>
              <a:t>квалифицированные специалисты – </a:t>
            </a:r>
            <a:r>
              <a:rPr lang="ru-RU" sz="2500" dirty="0" smtClean="0">
                <a:solidFill>
                  <a:schemeClr val="tx1"/>
                </a:solidFill>
                <a:latin typeface="Times New Roman" panose="02020603050405020304" pitchFamily="18" charset="0"/>
                <a:cs typeface="Times New Roman" panose="02020603050405020304" pitchFamily="18" charset="0"/>
              </a:rPr>
              <a:t>педагоги- психологи</a:t>
            </a:r>
            <a:r>
              <a:rPr lang="ru-RU" sz="2500" dirty="0">
                <a:solidFill>
                  <a:schemeClr val="tx1"/>
                </a:solidFill>
                <a:latin typeface="Times New Roman" panose="02020603050405020304" pitchFamily="18" charset="0"/>
                <a:cs typeface="Times New Roman" panose="02020603050405020304" pitchFamily="18" charset="0"/>
              </a:rPr>
              <a:t>, психологи.</a:t>
            </a:r>
          </a:p>
        </p:txBody>
      </p:sp>
      <p:sp>
        <p:nvSpPr>
          <p:cNvPr id="7" name="Скругленный прямоугольник 6"/>
          <p:cNvSpPr/>
          <p:nvPr/>
        </p:nvSpPr>
        <p:spPr>
          <a:xfrm>
            <a:off x="60216" y="4679776"/>
            <a:ext cx="4392488" cy="20162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500" b="1" i="1" dirty="0" smtClean="0">
                <a:solidFill>
                  <a:schemeClr val="tx1"/>
                </a:solidFill>
                <a:latin typeface="Times New Roman" panose="02020603050405020304" pitchFamily="18" charset="0"/>
                <a:cs typeface="Times New Roman" panose="02020603050405020304" pitchFamily="18" charset="0"/>
              </a:rPr>
              <a:t>Какие </a:t>
            </a:r>
            <a:r>
              <a:rPr lang="ru-RU" sz="2500" b="1" i="1" dirty="0">
                <a:solidFill>
                  <a:schemeClr val="tx1"/>
                </a:solidFill>
                <a:latin typeface="Times New Roman" panose="02020603050405020304" pitchFamily="18" charset="0"/>
                <a:cs typeface="Times New Roman" panose="02020603050405020304" pitchFamily="18" charset="0"/>
              </a:rPr>
              <a:t>условия: </a:t>
            </a:r>
            <a:r>
              <a:rPr lang="ru-RU" sz="2500" dirty="0">
                <a:solidFill>
                  <a:schemeClr val="tx1"/>
                </a:solidFill>
                <a:latin typeface="Times New Roman" panose="02020603050405020304" pitchFamily="18" charset="0"/>
                <a:cs typeface="Times New Roman" panose="02020603050405020304" pitchFamily="18" charset="0"/>
              </a:rPr>
              <a:t>ребенок участвует в психологической диагностике только с согласия родителей или законных представителей.</a:t>
            </a:r>
          </a:p>
        </p:txBody>
      </p:sp>
      <p:sp>
        <p:nvSpPr>
          <p:cNvPr id="8" name="Скругленный прямоугольник 7"/>
          <p:cNvSpPr/>
          <p:nvPr/>
        </p:nvSpPr>
        <p:spPr>
          <a:xfrm>
            <a:off x="4592136" y="2852936"/>
            <a:ext cx="4392488" cy="38164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500" b="1" i="1" dirty="0">
                <a:solidFill>
                  <a:schemeClr val="tx1"/>
                </a:solidFill>
                <a:latin typeface="Times New Roman" panose="02020603050405020304" pitchFamily="18" charset="0"/>
                <a:cs typeface="Times New Roman" panose="02020603050405020304" pitchFamily="18" charset="0"/>
              </a:rPr>
              <a:t>Как использовать результаты: </a:t>
            </a:r>
            <a:r>
              <a:rPr lang="ru-RU" sz="2500" dirty="0">
                <a:solidFill>
                  <a:schemeClr val="tx1"/>
                </a:solidFill>
                <a:latin typeface="Times New Roman" panose="02020603050405020304" pitchFamily="18" charset="0"/>
                <a:cs typeface="Times New Roman" panose="02020603050405020304" pitchFamily="18" charset="0"/>
              </a:rPr>
              <a:t>по результатам психологической диагностики специалисты организуют психологическое сопровождение и адресную психологическую помощь детям</a:t>
            </a:r>
          </a:p>
        </p:txBody>
      </p:sp>
      <p:sp>
        <p:nvSpPr>
          <p:cNvPr id="9" name="Овал 8"/>
          <p:cNvSpPr/>
          <p:nvPr/>
        </p:nvSpPr>
        <p:spPr>
          <a:xfrm>
            <a:off x="32008" y="3240712"/>
            <a:ext cx="4392488" cy="1439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dirty="0">
                <a:latin typeface="Times New Roman" panose="02020603050405020304" pitchFamily="18" charset="0"/>
                <a:cs typeface="Times New Roman" panose="02020603050405020304" pitchFamily="18" charset="0"/>
              </a:rPr>
              <a:t>Проведение </a:t>
            </a:r>
            <a:r>
              <a:rPr lang="ru-RU" sz="1600" dirty="0" smtClean="0">
                <a:latin typeface="Times New Roman" panose="02020603050405020304" pitchFamily="18" charset="0"/>
                <a:cs typeface="Times New Roman" panose="02020603050405020304" pitchFamily="18" charset="0"/>
              </a:rPr>
              <a:t>психологической </a:t>
            </a:r>
            <a:r>
              <a:rPr lang="ru-RU" sz="1600" dirty="0">
                <a:latin typeface="Times New Roman" panose="02020603050405020304" pitchFamily="18" charset="0"/>
                <a:cs typeface="Times New Roman" panose="02020603050405020304" pitchFamily="18" charset="0"/>
              </a:rPr>
              <a:t>диагностики определяется положениями ФГОС ДО (п. 3.2.3) </a:t>
            </a:r>
            <a:r>
              <a:rPr lang="ru-RU" sz="1600" dirty="0" smtClean="0">
                <a:latin typeface="Times New Roman" panose="02020603050405020304" pitchFamily="18" charset="0"/>
                <a:cs typeface="Times New Roman" panose="02020603050405020304" pitchFamily="18" charset="0"/>
              </a:rPr>
              <a:t>Психологическая диагностика.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1108328" y="584206"/>
            <a:ext cx="7990696" cy="114311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Содержание образовательной деятельности в каждой образовательной области дополнено и расширено , с учетом цели, задач, планируемых результатов</a:t>
            </a:r>
          </a:p>
        </p:txBody>
      </p:sp>
      <p:sp>
        <p:nvSpPr>
          <p:cNvPr id="4" name="Скругленный прямоугольник 3"/>
          <p:cNvSpPr/>
          <p:nvPr/>
        </p:nvSpPr>
        <p:spPr>
          <a:xfrm>
            <a:off x="1187624" y="1727316"/>
            <a:ext cx="7958296" cy="158417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Вариативность форм, способов, методов и средств реализации ФОП ДО. Выбор зависит не только от возрастных и индивидуальных особенностей детей, учета их особых образовательных потребностей, но и от личных интересов, мотивов, ожиданий, желаний детей. Важно признание приоритетности субъектной позиции ребенка в образовательном процессе.</a:t>
            </a:r>
          </a:p>
        </p:txBody>
      </p:sp>
      <p:sp>
        <p:nvSpPr>
          <p:cNvPr id="5" name="Скругленный прямоугольник 4"/>
          <p:cNvSpPr/>
          <p:nvPr/>
        </p:nvSpPr>
        <p:spPr>
          <a:xfrm>
            <a:off x="1248800" y="3429000"/>
            <a:ext cx="7958296" cy="67929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Отдельным блоком (п. 29) включена Федеральная программа воспитания</a:t>
            </a:r>
            <a:r>
              <a:rPr lang="ru-RU" dirty="0">
                <a:solidFill>
                  <a:schemeClr val="tx1"/>
                </a:solidFill>
                <a:latin typeface="Times New Roman" panose="02020603050405020304" pitchFamily="18" charset="0"/>
                <a:cs typeface="Times New Roman" panose="02020603050405020304" pitchFamily="18" charset="0"/>
              </a:rPr>
              <a:t>.</a:t>
            </a:r>
          </a:p>
        </p:txBody>
      </p:sp>
      <p:sp>
        <p:nvSpPr>
          <p:cNvPr id="6" name="Скругленный прямоугольник 5"/>
          <p:cNvSpPr/>
          <p:nvPr/>
        </p:nvSpPr>
        <p:spPr>
          <a:xfrm>
            <a:off x="1300848" y="4108296"/>
            <a:ext cx="7832104" cy="75608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Уточнены методы реализации задач воспитания, методы реализации задач обучения дошкольников</a:t>
            </a:r>
          </a:p>
        </p:txBody>
      </p:sp>
      <p:sp>
        <p:nvSpPr>
          <p:cNvPr id="7" name="Скругленный прямоугольник 6"/>
          <p:cNvSpPr/>
          <p:nvPr/>
        </p:nvSpPr>
        <p:spPr>
          <a:xfrm>
            <a:off x="1311896" y="4956016"/>
            <a:ext cx="7821056" cy="183491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Содержание образовательных областей дополнено задачами воспитания, отражающими направленность на приобщение детей к ценностям «Родина», «Природа», «Семья», «Человек», «Жизнь», «Милосердие», «Добро», «Дружба», «Сотрудничество», «Труд», «Познание», «Культура», «Красота», «Здоровье»</a:t>
            </a:r>
          </a:p>
        </p:txBody>
      </p:sp>
      <p:sp>
        <p:nvSpPr>
          <p:cNvPr id="9" name="TextBox 8"/>
          <p:cNvSpPr txBox="1"/>
          <p:nvPr/>
        </p:nvSpPr>
        <p:spPr>
          <a:xfrm>
            <a:off x="871776" y="66666"/>
            <a:ext cx="8136904" cy="523220"/>
          </a:xfrm>
          <a:prstGeom prst="rect">
            <a:avLst/>
          </a:prstGeom>
          <a:noFill/>
        </p:spPr>
        <p:txBody>
          <a:bodyPr wrap="square" rtlCol="0">
            <a:spAutoFit/>
          </a:bodyPr>
          <a:lstStyle/>
          <a:p>
            <a:pPr algn="ctr"/>
            <a:r>
              <a:rPr lang="ru-RU" sz="2800" b="1" i="1" dirty="0" smtClean="0">
                <a:latin typeface="Times New Roman" panose="02020603050405020304" pitchFamily="18" charset="0"/>
                <a:cs typeface="Times New Roman" panose="02020603050405020304" pitchFamily="18" charset="0"/>
              </a:rPr>
              <a:t>Содержательный раздел.</a:t>
            </a:r>
            <a:endParaRPr lang="ru-RU" sz="2800" b="1" i="1" dirty="0">
              <a:latin typeface="Times New Roman" panose="02020603050405020304" pitchFamily="18" charset="0"/>
              <a:cs typeface="Times New Roman" panose="02020603050405020304" pitchFamily="18" charset="0"/>
            </a:endParaRPr>
          </a:p>
        </p:txBody>
      </p:sp>
      <p:pic>
        <p:nvPicPr>
          <p:cNvPr id="14338"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6" y="893780"/>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32" y="2348880"/>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2" y="3465315"/>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32" y="4305434"/>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4" y="5682560"/>
            <a:ext cx="900608" cy="6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6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1322944" y="5432688"/>
            <a:ext cx="7821056" cy="142531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Представлено направление взаимодействия педагогического коллектива с семьями воспитанников: цель, задачи, принципы, направления, возможные формы (расширено)</a:t>
            </a:r>
          </a:p>
        </p:txBody>
      </p:sp>
      <p:sp>
        <p:nvSpPr>
          <p:cNvPr id="4" name="Скругленный прямоугольник 3"/>
          <p:cNvSpPr/>
          <p:nvPr/>
        </p:nvSpPr>
        <p:spPr>
          <a:xfrm>
            <a:off x="1403648" y="3850000"/>
            <a:ext cx="7714416" cy="147487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Развернуто представлена информация о занятии как организационной форме, не означающей обязательную </a:t>
            </a:r>
            <a:r>
              <a:rPr lang="ru-RU" sz="2000" dirty="0" err="1">
                <a:solidFill>
                  <a:schemeClr val="tx1"/>
                </a:solidFill>
                <a:latin typeface="Times New Roman" panose="02020603050405020304" pitchFamily="18" charset="0"/>
                <a:cs typeface="Times New Roman" panose="02020603050405020304" pitchFamily="18" charset="0"/>
              </a:rPr>
              <a:t>регламентированность</a:t>
            </a:r>
            <a:r>
              <a:rPr lang="ru-RU" sz="2000" dirty="0">
                <a:solidFill>
                  <a:schemeClr val="tx1"/>
                </a:solidFill>
                <a:latin typeface="Times New Roman" panose="02020603050405020304" pitchFamily="18" charset="0"/>
                <a:cs typeface="Times New Roman" panose="02020603050405020304" pitchFamily="18" charset="0"/>
              </a:rPr>
              <a:t> процесса, и предполагающей выбор педагогом содержания и педагогически обоснованных методов образовательной деятельности</a:t>
            </a:r>
          </a:p>
        </p:txBody>
      </p:sp>
      <p:sp>
        <p:nvSpPr>
          <p:cNvPr id="5" name="Скругленный прямоугольник 4"/>
          <p:cNvSpPr/>
          <p:nvPr/>
        </p:nvSpPr>
        <p:spPr>
          <a:xfrm>
            <a:off x="1277224" y="1401728"/>
            <a:ext cx="7821056" cy="237626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a:t>
            </a:r>
          </a:p>
        </p:txBody>
      </p:sp>
      <p:sp>
        <p:nvSpPr>
          <p:cNvPr id="6" name="Скругленный прямоугольник 5"/>
          <p:cNvSpPr/>
          <p:nvPr/>
        </p:nvSpPr>
        <p:spPr>
          <a:xfrm>
            <a:off x="1311896" y="0"/>
            <a:ext cx="7821056" cy="13407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Могут использоваться различные образовательные технологии, в том числе дистанционные образовательные технологии, дистанционное обучение, за исключением тех, которые могут нанести вред здоровью детей</a:t>
            </a:r>
          </a:p>
        </p:txBody>
      </p:sp>
      <p:pic>
        <p:nvPicPr>
          <p:cNvPr id="7"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92" y="553120"/>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8" y="2420888"/>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 y="4149080"/>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2" y="5949280"/>
            <a:ext cx="900608" cy="6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3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08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043608" y="-234400"/>
            <a:ext cx="8093496" cy="311643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Представлены варианты организации совместной деятельности детей с педагогом и другими детьми , уточнены возможные варианты позиции педагога на основе его функции: обучает </a:t>
            </a:r>
            <a:r>
              <a:rPr lang="ru-RU" sz="2400" dirty="0" err="1">
                <a:solidFill>
                  <a:schemeClr val="tx1"/>
                </a:solidFill>
                <a:latin typeface="Times New Roman" panose="02020603050405020304" pitchFamily="18" charset="0"/>
                <a:cs typeface="Times New Roman" panose="02020603050405020304" pitchFamily="18" charset="0"/>
              </a:rPr>
              <a:t>чемуто</a:t>
            </a:r>
            <a:r>
              <a:rPr lang="ru-RU" sz="2400" dirty="0">
                <a:solidFill>
                  <a:schemeClr val="tx1"/>
                </a:solidFill>
                <a:latin typeface="Times New Roman" panose="02020603050405020304" pitchFamily="18" charset="0"/>
                <a:cs typeface="Times New Roman" panose="02020603050405020304" pitchFamily="18" charset="0"/>
              </a:rPr>
              <a:t>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178808" y="2945032"/>
            <a:ext cx="7958296" cy="8239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Уточнено особое место и роль игры в образовательной деятельности и в развитии детей</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1178808" y="3789040"/>
            <a:ext cx="7958296" cy="82331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Выделены способы, направления и условия поддержки детской инициативы на разных возрастных этапах.</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181120" y="4776760"/>
            <a:ext cx="7958296" cy="67929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Уточнено особое место и роль игры в образовательной деятельности и в развитии детей.</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1185704" y="5561856"/>
            <a:ext cx="7958296" cy="129614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Представлено направление коррекционно-развивающей работы с детьми и/или инклюзивного образования: задачи, содержание, формы организации и </a:t>
            </a:r>
            <a:r>
              <a:rPr lang="ru-RU" sz="2400" dirty="0" err="1">
                <a:solidFill>
                  <a:schemeClr val="tx1"/>
                </a:solidFill>
                <a:latin typeface="Times New Roman" panose="02020603050405020304" pitchFamily="18" charset="0"/>
                <a:cs typeface="Times New Roman" panose="02020603050405020304" pitchFamily="18" charset="0"/>
              </a:rPr>
              <a:t>др</a:t>
            </a:r>
            <a:r>
              <a:rPr lang="ru-RU" sz="2400" dirty="0">
                <a:solidFill>
                  <a:schemeClr val="tx1"/>
                </a:solidFill>
                <a:latin typeface="Times New Roman" panose="02020603050405020304" pitchFamily="18" charset="0"/>
                <a:cs typeface="Times New Roman" panose="02020603050405020304" pitchFamily="18" charset="0"/>
              </a:rPr>
              <a:t> . (расширено).</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6" y="893780"/>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2" y="3016696"/>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6" y="3895474"/>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01156"/>
            <a:ext cx="900608" cy="6104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uprostim.com/wp-content/uploads/2021/05/image0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0" y="6057718"/>
            <a:ext cx="900608" cy="61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937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rostim.com/wp-content/uploads/2021/02/image06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 y="-28168"/>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3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telphin.ru/static/img/blog/recommendations/virtualnaja-i-zheleznaja-atc/img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7" y="0"/>
            <a:ext cx="8301880" cy="687328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59632" y="-7370"/>
            <a:ext cx="8229600" cy="1143000"/>
          </a:xfrm>
        </p:spPr>
        <p:txBody>
          <a:bodyPr/>
          <a:lstStyle/>
          <a:p>
            <a:r>
              <a:rPr lang="ru-RU" b="1" dirty="0" smtClean="0">
                <a:solidFill>
                  <a:srgbClr val="0070C0"/>
                </a:solidFill>
                <a:latin typeface="Times New Roman" panose="02020603050405020304" pitchFamily="18" charset="0"/>
                <a:cs typeface="Times New Roman" panose="02020603050405020304" pitchFamily="18" charset="0"/>
              </a:rPr>
              <a:t>Цель ФОП ДО-</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51920" y="980728"/>
            <a:ext cx="5040560" cy="4711253"/>
          </a:xfrm>
        </p:spPr>
        <p:txBody>
          <a:bodyPr>
            <a:noAutofit/>
          </a:bodyPr>
          <a:lstStyle/>
          <a:p>
            <a:pPr marL="0" indent="0" algn="just">
              <a:buNone/>
            </a:pPr>
            <a:r>
              <a:rPr lang="ru-RU" sz="2000" b="1" dirty="0" smtClean="0">
                <a:latin typeface="Times New Roman" panose="02020603050405020304" pitchFamily="18" charset="0"/>
                <a:cs typeface="Times New Roman" panose="02020603050405020304" pitchFamily="18" charset="0"/>
              </a:rPr>
              <a:t>-разностороннее </a:t>
            </a:r>
            <a:r>
              <a:rPr lang="ru-RU" sz="2000" b="1" dirty="0">
                <a:latin typeface="Times New Roman" panose="02020603050405020304" pitchFamily="18" charset="0"/>
                <a:cs typeface="Times New Roman" panose="02020603050405020304" pitchFamily="18" charset="0"/>
              </a:rPr>
              <a:t>развитие в период дошкольного детства с учетом возрастных и индивидуальных особенностей на основе </a:t>
            </a:r>
            <a:r>
              <a:rPr lang="ru-RU" sz="2000" b="1" dirty="0" err="1">
                <a:latin typeface="Times New Roman" panose="02020603050405020304" pitchFamily="18" charset="0"/>
                <a:cs typeface="Times New Roman" panose="02020603050405020304" pitchFamily="18" charset="0"/>
              </a:rPr>
              <a:t>духовнонравственных</a:t>
            </a:r>
            <a:r>
              <a:rPr lang="ru-RU" sz="2000" b="1" dirty="0">
                <a:latin typeface="Times New Roman" panose="02020603050405020304" pitchFamily="18" charset="0"/>
                <a:cs typeface="Times New Roman" panose="02020603050405020304" pitchFamily="18" charset="0"/>
              </a:rPr>
              <a:t> ценностей российского народа (жизнь, достоинство, права и свободы человека, патриотизм, гражданственность,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 исторических и национально-культурных </a:t>
            </a:r>
            <a:r>
              <a:rPr lang="ru-RU" sz="2000" b="1" dirty="0" smtClean="0">
                <a:latin typeface="Times New Roman" panose="02020603050405020304" pitchFamily="18" charset="0"/>
                <a:cs typeface="Times New Roman" panose="02020603050405020304" pitchFamily="18" charset="0"/>
              </a:rPr>
              <a:t>традиций.</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0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op-fon.com/uploads/posts/2023-02/1675325538_top-fon-com-p-risunki-bez-fona-dlya-prezentatsii-16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Блок-схема: перфолента 2"/>
          <p:cNvSpPr/>
          <p:nvPr/>
        </p:nvSpPr>
        <p:spPr>
          <a:xfrm>
            <a:off x="1187624" y="160338"/>
            <a:ext cx="7704856" cy="1944216"/>
          </a:xfrm>
          <a:prstGeom prst="flowChartPunchedTap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a:solidFill>
                  <a:schemeClr val="tx1"/>
                </a:solidFill>
                <a:latin typeface="Times New Roman" panose="02020603050405020304" pitchFamily="18" charset="0"/>
                <a:cs typeface="Times New Roman" panose="02020603050405020304" pitchFamily="18" charset="0"/>
              </a:rPr>
              <a:t>1. Обеспечить единые для России содержание дошкольного образования планируемые результаты освоения образовательной программы</a:t>
            </a:r>
          </a:p>
        </p:txBody>
      </p:sp>
      <p:sp>
        <p:nvSpPr>
          <p:cNvPr id="6" name="Блок-схема: перфолента 5"/>
          <p:cNvSpPr/>
          <p:nvPr/>
        </p:nvSpPr>
        <p:spPr>
          <a:xfrm>
            <a:off x="1187624" y="1916832"/>
            <a:ext cx="7704856" cy="2808312"/>
          </a:xfrm>
          <a:prstGeom prst="flowChartPunchedTap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t>2. </a:t>
            </a:r>
            <a:r>
              <a:rPr lang="ru-RU" sz="2200" dirty="0" smtClean="0">
                <a:solidFill>
                  <a:schemeClr val="tx1"/>
                </a:solidFill>
                <a:latin typeface="Times New Roman" panose="02020603050405020304" pitchFamily="18" charset="0"/>
                <a:cs typeface="Times New Roman" panose="02020603050405020304" pitchFamily="18" charset="0"/>
              </a:rPr>
              <a:t>2.Приобщать </a:t>
            </a:r>
            <a:r>
              <a:rPr lang="ru-RU" sz="2200" dirty="0">
                <a:solidFill>
                  <a:schemeClr val="tx1"/>
                </a:solidFill>
                <a:latin typeface="Times New Roman" panose="02020603050405020304" pitchFamily="18" charset="0"/>
                <a:cs typeface="Times New Roman" panose="02020603050405020304" pitchFamily="18" charset="0"/>
              </a:rPr>
              <a:t>детей в соответствии с возрастными особенностями к базовым ценностям 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p:txBody>
      </p:sp>
      <p:sp>
        <p:nvSpPr>
          <p:cNvPr id="7" name="Блок-схема: перфолента 6"/>
          <p:cNvSpPr/>
          <p:nvPr/>
        </p:nvSpPr>
        <p:spPr>
          <a:xfrm>
            <a:off x="1187624" y="4581128"/>
            <a:ext cx="7733037" cy="2088232"/>
          </a:xfrm>
          <a:prstGeom prst="flowChartPunchedTape">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tx1"/>
                </a:solidFill>
                <a:latin typeface="Times New Roman" panose="02020603050405020304" pitchFamily="18" charset="0"/>
                <a:cs typeface="Times New Roman" panose="02020603050405020304" pitchFamily="18" charset="0"/>
              </a:rPr>
              <a:t>3. Обеспечить достижение детьми на этапе завершения ДО уровня развития, необходимого и достаточного для успешного освоения ими образовательных программ начального общего </a:t>
            </a:r>
            <a:r>
              <a:rPr lang="ru-RU" sz="2000" dirty="0" smtClean="0">
                <a:solidFill>
                  <a:schemeClr val="tx1"/>
                </a:solidFill>
                <a:latin typeface="Times New Roman" panose="02020603050405020304" pitchFamily="18" charset="0"/>
                <a:cs typeface="Times New Roman" panose="02020603050405020304" pitchFamily="18" charset="0"/>
              </a:rPr>
              <a:t>образования.</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5" name="Овал 4"/>
          <p:cNvSpPr/>
          <p:nvPr/>
        </p:nvSpPr>
        <p:spPr>
          <a:xfrm>
            <a:off x="155575" y="160338"/>
            <a:ext cx="816025" cy="6509022"/>
          </a:xfrm>
          <a:prstGeom prst="ellipse">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2800" b="1" dirty="0" smtClean="0">
                <a:solidFill>
                  <a:schemeClr val="tx1"/>
                </a:solidFill>
                <a:latin typeface="Times New Roman" panose="02020603050405020304" pitchFamily="18" charset="0"/>
                <a:cs typeface="Times New Roman" panose="02020603050405020304" pitchFamily="18" charset="0"/>
              </a:rPr>
              <a:t>Задачи ФОП ДО(новые)</a:t>
            </a:r>
            <a:endParaRPr 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48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Стрелка вправо 4"/>
          <p:cNvSpPr/>
          <p:nvPr/>
        </p:nvSpPr>
        <p:spPr>
          <a:xfrm>
            <a:off x="111652" y="1018295"/>
            <a:ext cx="1440160" cy="5112568"/>
          </a:xfrm>
          <a:prstGeom prst="rightArrow">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ru-RU" sz="2800" dirty="0" smtClean="0">
                <a:solidFill>
                  <a:schemeClr val="tx1"/>
                </a:solidFill>
                <a:latin typeface="Times New Roman" panose="02020603050405020304" pitchFamily="18" charset="0"/>
                <a:cs typeface="Times New Roman" panose="02020603050405020304" pitchFamily="18" charset="0"/>
              </a:rPr>
              <a:t>Педагоги должны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76939" y="2777671"/>
            <a:ext cx="6918717"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обеспечивать сотрудничество родителей и детей, совершеннолетних членов семьи, которые принимают участие в их </a:t>
            </a:r>
            <a:r>
              <a:rPr lang="ru-RU" dirty="0" smtClean="0">
                <a:solidFill>
                  <a:schemeClr val="tx1"/>
                </a:solidFill>
                <a:latin typeface="Times New Roman" panose="02020603050405020304" pitchFamily="18" charset="0"/>
                <a:cs typeface="Times New Roman" panose="02020603050405020304" pitchFamily="18" charset="0"/>
              </a:rPr>
              <a:t>воспитании</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010013" y="3540342"/>
            <a:ext cx="6918717" cy="1008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поддерживать инициативу детей в различных видах деятельности приобщать их к социокультурным нормам, традициям семьи, общества и государства</a:t>
            </a:r>
          </a:p>
        </p:txBody>
      </p:sp>
      <p:sp>
        <p:nvSpPr>
          <p:cNvPr id="8" name="Прямоугольник 7"/>
          <p:cNvSpPr/>
          <p:nvPr/>
        </p:nvSpPr>
        <p:spPr>
          <a:xfrm>
            <a:off x="2004056" y="1700808"/>
            <a:ext cx="6918717" cy="8219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обеспечивать возрастную адекватность дошкольного образования, когда условия, требования, методы соответствуют возрасту и особенностям развития детей;</a:t>
            </a:r>
          </a:p>
        </p:txBody>
      </p:sp>
      <p:sp>
        <p:nvSpPr>
          <p:cNvPr id="9" name="Прямоугольник 8"/>
          <p:cNvSpPr/>
          <p:nvPr/>
        </p:nvSpPr>
        <p:spPr>
          <a:xfrm>
            <a:off x="2063308" y="908720"/>
            <a:ext cx="6918717"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выстраивать образовательную деятельность на основе индивидуальных особенностей каждого ребенка; </a:t>
            </a:r>
          </a:p>
        </p:txBody>
      </p:sp>
      <p:sp>
        <p:nvSpPr>
          <p:cNvPr id="10" name="Прямоугольник 9"/>
          <p:cNvSpPr/>
          <p:nvPr/>
        </p:nvSpPr>
        <p:spPr>
          <a:xfrm>
            <a:off x="2007663" y="4725144"/>
            <a:ext cx="6918717"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учитывать этнокультурную ситуацию развития детей</a:t>
            </a:r>
          </a:p>
        </p:txBody>
      </p:sp>
      <p:sp>
        <p:nvSpPr>
          <p:cNvPr id="11" name="Прямоугольник 10"/>
          <p:cNvSpPr/>
          <p:nvPr/>
        </p:nvSpPr>
        <p:spPr>
          <a:xfrm>
            <a:off x="2063307" y="5445224"/>
            <a:ext cx="6918717"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формировать познавательные интересы и познавательные действия в различных видах деятельности</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064669" y="6130863"/>
            <a:ext cx="6918717"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организовывать сотрудничество ДОО с семьей.</a:t>
            </a:r>
          </a:p>
        </p:txBody>
      </p:sp>
      <p:sp>
        <p:nvSpPr>
          <p:cNvPr id="14" name="TextBox 13"/>
          <p:cNvSpPr txBox="1"/>
          <p:nvPr/>
        </p:nvSpPr>
        <p:spPr>
          <a:xfrm>
            <a:off x="108884" y="141975"/>
            <a:ext cx="8873141" cy="646331"/>
          </a:xfrm>
          <a:prstGeom prst="rect">
            <a:avLst/>
          </a:prstGeom>
          <a:noFill/>
        </p:spPr>
        <p:txBody>
          <a:bodyPr wrap="square" rtlCol="0">
            <a:spAutoFit/>
          </a:bodyPr>
          <a:lstStyle/>
          <a:p>
            <a:pPr algn="ctr"/>
            <a:r>
              <a:rPr lang="ru-RU" b="1" dirty="0">
                <a:latin typeface="Times New Roman" panose="02020603050405020304" pitchFamily="18" charset="0"/>
                <a:cs typeface="Times New Roman" panose="02020603050405020304" pitchFamily="18" charset="0"/>
              </a:rPr>
              <a:t>Принципы ФОП ДО: Ребенок – участник образовательных отношений, который полноценно проживает все этапы детства</a:t>
            </a:r>
          </a:p>
        </p:txBody>
      </p:sp>
    </p:spTree>
    <p:extLst>
      <p:ext uri="{BB962C8B-B14F-4D97-AF65-F5344CB8AC3E}">
        <p14:creationId xmlns:p14="http://schemas.microsoft.com/office/powerpoint/2010/main" val="311103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 y="-17830"/>
            <a:ext cx="9149911" cy="687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одзаголовок 2"/>
          <p:cNvSpPr>
            <a:spLocks noGrp="1"/>
          </p:cNvSpPr>
          <p:nvPr>
            <p:ph type="subTitle" idx="1"/>
          </p:nvPr>
        </p:nvSpPr>
        <p:spPr>
          <a:xfrm>
            <a:off x="2411760" y="137277"/>
            <a:ext cx="6552728" cy="2232248"/>
          </a:xfrm>
        </p:spPr>
        <p:txBody>
          <a:bodyPr>
            <a:noAutofit/>
          </a:bodyPr>
          <a:lstStyle/>
          <a:p>
            <a:pPr algn="just"/>
            <a:r>
              <a:rPr lang="ru-RU" sz="1900" dirty="0" smtClean="0">
                <a:solidFill>
                  <a:schemeClr val="tx1"/>
                </a:solidFill>
                <a:latin typeface="Times New Roman" panose="02020603050405020304" pitchFamily="18" charset="0"/>
                <a:cs typeface="Times New Roman" panose="02020603050405020304" pitchFamily="18" charset="0"/>
              </a:rPr>
              <a:t>1. « </a:t>
            </a:r>
            <a:r>
              <a:rPr lang="ru-RU" sz="1900" dirty="0">
                <a:solidFill>
                  <a:schemeClr val="tx1"/>
                </a:solidFill>
                <a:latin typeface="Times New Roman" panose="02020603050405020304" pitchFamily="18" charset="0"/>
                <a:cs typeface="Times New Roman" panose="02020603050405020304" pitchFamily="18" charset="0"/>
              </a:rPr>
              <a:t>Образовательные программы дошкольного образования разрабатываются и утверждаются организацией, осуществляющей образовательную деятельность, в соответствии с федеральным государственным образовательным стандартом дошкольного образования и соответствующей федеральной образовательной программой дошкольного образования.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 </a:t>
            </a:r>
            <a:endParaRPr lang="ru-RU" sz="1900" dirty="0" smtClean="0">
              <a:solidFill>
                <a:schemeClr val="tx1"/>
              </a:solidFill>
              <a:latin typeface="Times New Roman" panose="02020603050405020304" pitchFamily="18" charset="0"/>
              <a:cs typeface="Times New Roman" panose="02020603050405020304" pitchFamily="18" charset="0"/>
            </a:endParaRPr>
          </a:p>
          <a:p>
            <a:pPr algn="just"/>
            <a:r>
              <a:rPr lang="ru-RU" sz="1900" dirty="0" smtClean="0">
                <a:solidFill>
                  <a:schemeClr val="tx1"/>
                </a:solidFill>
                <a:latin typeface="Times New Roman" panose="02020603050405020304" pitchFamily="18" charset="0"/>
                <a:cs typeface="Times New Roman" panose="02020603050405020304" pitchFamily="18" charset="0"/>
              </a:rPr>
              <a:t>2</a:t>
            </a:r>
            <a:r>
              <a:rPr lang="ru-RU" sz="1900" dirty="0">
                <a:solidFill>
                  <a:schemeClr val="tx1"/>
                </a:solidFill>
                <a:latin typeface="Times New Roman" panose="02020603050405020304" pitchFamily="18" charset="0"/>
                <a:cs typeface="Times New Roman" panose="02020603050405020304" pitchFamily="18" charset="0"/>
              </a:rPr>
              <a:t>. «Федеральная основная общеобразовательная программа - </a:t>
            </a:r>
            <a:r>
              <a:rPr lang="ru-RU" sz="1900" dirty="0" err="1">
                <a:solidFill>
                  <a:schemeClr val="tx1"/>
                </a:solidFill>
                <a:latin typeface="Times New Roman" panose="02020603050405020304" pitchFamily="18" charset="0"/>
                <a:cs typeface="Times New Roman" panose="02020603050405020304" pitchFamily="18" charset="0"/>
              </a:rPr>
              <a:t>учебнометодическая</a:t>
            </a:r>
            <a:r>
              <a:rPr lang="ru-RU" sz="1900" dirty="0">
                <a:solidFill>
                  <a:schemeClr val="tx1"/>
                </a:solidFill>
                <a:latin typeface="Times New Roman" panose="02020603050405020304" pitchFamily="18" charset="0"/>
                <a:cs typeface="Times New Roman" panose="02020603050405020304" pitchFamily="18" charset="0"/>
              </a:rPr>
              <a:t>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r>
              <a:rPr lang="ru-RU" sz="1900" dirty="0" smtClean="0">
                <a:solidFill>
                  <a:schemeClr val="tx1"/>
                </a:solidFill>
                <a:latin typeface="Times New Roman" panose="02020603050405020304" pitchFamily="18" charset="0"/>
                <a:cs typeface="Times New Roman" panose="02020603050405020304" pitchFamily="18" charset="0"/>
              </a:rPr>
              <a:t>».</a:t>
            </a:r>
            <a:endParaRPr lang="ru-RU" sz="1900" dirty="0">
              <a:solidFill>
                <a:schemeClr val="tx1"/>
              </a:solidFill>
              <a:latin typeface="Times New Roman" panose="02020603050405020304" pitchFamily="18" charset="0"/>
              <a:cs typeface="Times New Roman" panose="02020603050405020304" pitchFamily="18" charset="0"/>
            </a:endParaRPr>
          </a:p>
        </p:txBody>
      </p:sp>
      <p:sp>
        <p:nvSpPr>
          <p:cNvPr id="5" name="AutoShape 2" descr="https://top-fon.com/uploads/posts/2023-01/1674761849_top-fon-com-p-fon-dlya-prezentatsii-patrioticheskoe-vosp-9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top-fon.com/uploads/posts/2023-01/1674761849_top-fon-com-p-fon-dlya-prezentatsii-patrioticheskoe-vosp-9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3708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251520" y="2660"/>
            <a:ext cx="4040188" cy="639762"/>
          </a:xfrm>
        </p:spPr>
        <p:txBody>
          <a:bodyPr>
            <a:normAutofit lnSpcReduction="10000"/>
          </a:bodyPr>
          <a:lstStyle/>
          <a:p>
            <a:pPr algn="ctr"/>
            <a:r>
              <a:rPr lang="ru-RU" sz="3600" dirty="0" smtClean="0">
                <a:latin typeface="Times New Roman" panose="02020603050405020304" pitchFamily="18" charset="0"/>
                <a:cs typeface="Times New Roman" panose="02020603050405020304" pitchFamily="18" charset="0"/>
              </a:rPr>
              <a:t>Было</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79512" y="980728"/>
            <a:ext cx="4040188" cy="5472608"/>
          </a:xfrm>
        </p:spPr>
        <p:txBody>
          <a:bodyPr/>
          <a:lstStyle/>
          <a:p>
            <a:pPr algn="just"/>
            <a:r>
              <a:rPr lang="ru-RU" dirty="0">
                <a:latin typeface="Times New Roman" panose="02020603050405020304" pitchFamily="18" charset="0"/>
                <a:cs typeface="Times New Roman" panose="02020603050405020304" pitchFamily="18" charset="0"/>
              </a:rPr>
              <a:t>ФГОС ДО является основой для разработки вариативных примерных образовательных программ дошкольного образования </a:t>
            </a:r>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Программа разрабатывается и утверждается Организацией самостоятельно в соответствии с настоящим Стандартом и с учетом Примерных программ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788024" y="0"/>
            <a:ext cx="4041775" cy="639762"/>
          </a:xfrm>
        </p:spPr>
        <p:txBody>
          <a:bodyPr>
            <a:noAutofit/>
          </a:bodyPr>
          <a:lstStyle/>
          <a:p>
            <a:pPr algn="ctr"/>
            <a:r>
              <a:rPr lang="ru-RU" sz="3600" dirty="0" smtClean="0">
                <a:latin typeface="Times New Roman" panose="02020603050405020304" pitchFamily="18" charset="0"/>
                <a:cs typeface="Times New Roman" panose="02020603050405020304" pitchFamily="18" charset="0"/>
              </a:rPr>
              <a:t>Стало</a:t>
            </a:r>
            <a:endParaRPr lang="ru-RU" sz="44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427984" y="980728"/>
            <a:ext cx="4464496" cy="5616624"/>
          </a:xfrm>
        </p:spPr>
        <p:txBody>
          <a:bodyPr>
            <a:noAutofit/>
          </a:bodyPr>
          <a:lstStyle/>
          <a:p>
            <a:pPr algn="just"/>
            <a:r>
              <a:rPr lang="ru-RU" sz="2600" dirty="0" smtClean="0">
                <a:latin typeface="Times New Roman" panose="02020603050405020304" pitchFamily="18" charset="0"/>
                <a:cs typeface="Times New Roman" panose="02020603050405020304" pitchFamily="18" charset="0"/>
              </a:rPr>
              <a:t>ФГОС ДО является основой для разработки федеральной образовательной программы дошкольного образования </a:t>
            </a:r>
          </a:p>
          <a:p>
            <a:pPr algn="just"/>
            <a:r>
              <a:rPr lang="ru-RU" sz="2600" dirty="0" smtClean="0">
                <a:latin typeface="Times New Roman" panose="02020603050405020304" pitchFamily="18" charset="0"/>
                <a:cs typeface="Times New Roman" panose="02020603050405020304" pitchFamily="18" charset="0"/>
              </a:rPr>
              <a:t>Программа разрабатывается и утверждается Организацией самостоятельно в соответствии с настоящим Стандартом и ФОП ДО.</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16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i.pinimg.com/originals/6d/b0/81/6db081e2b5fbb8d460dd7c56823b8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467544" y="188640"/>
            <a:ext cx="4040188" cy="639762"/>
          </a:xfrm>
        </p:spPr>
        <p:txBody>
          <a:bodyPr>
            <a:noAutofit/>
          </a:bodyPr>
          <a:lstStyle/>
          <a:p>
            <a:pPr algn="ctr"/>
            <a:r>
              <a:rPr lang="ru-RU" sz="4000" dirty="0" smtClean="0">
                <a:latin typeface="Times New Roman" panose="02020603050405020304" pitchFamily="18" charset="0"/>
                <a:cs typeface="Times New Roman" panose="02020603050405020304" pitchFamily="18" charset="0"/>
              </a:rPr>
              <a:t>Было</a:t>
            </a:r>
            <a:endParaRPr lang="ru-RU" sz="4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79512" y="1052736"/>
            <a:ext cx="4317876" cy="5616624"/>
          </a:xfrm>
        </p:spPr>
        <p:txBody>
          <a:bodyPr>
            <a:normAutofit/>
          </a:bodyPr>
          <a:lstStyle/>
          <a:p>
            <a:pPr marL="0" indent="0" algn="just">
              <a:buNone/>
            </a:pPr>
            <a:r>
              <a:rPr lang="ru-RU" sz="2800" dirty="0">
                <a:latin typeface="Times New Roman" panose="02020603050405020304" pitchFamily="18" charset="0"/>
                <a:cs typeface="Times New Roman" panose="02020603050405020304" pitchFamily="18" charset="0"/>
              </a:rPr>
              <a:t>Содержание Программы должно обеспечивать развитие личности, мотивации и способностей детей в различных видах деятельности и охватывать следующие структурные единицы, представляющие определенные направления развития и образования детей (далее - образовательные области</a:t>
            </a:r>
          </a:p>
        </p:txBody>
      </p:sp>
      <p:sp>
        <p:nvSpPr>
          <p:cNvPr id="5" name="Текст 4"/>
          <p:cNvSpPr>
            <a:spLocks noGrp="1"/>
          </p:cNvSpPr>
          <p:nvPr>
            <p:ph type="body" sz="quarter" idx="3"/>
          </p:nvPr>
        </p:nvSpPr>
        <p:spPr>
          <a:xfrm>
            <a:off x="4644008" y="116632"/>
            <a:ext cx="4041775" cy="639762"/>
          </a:xfrm>
        </p:spPr>
        <p:txBody>
          <a:bodyPr>
            <a:normAutofit fontScale="92500" lnSpcReduction="20000"/>
          </a:bodyPr>
          <a:lstStyle/>
          <a:p>
            <a:pPr algn="ctr"/>
            <a:r>
              <a:rPr lang="ru-RU" sz="4300" dirty="0" smtClean="0">
                <a:latin typeface="Times New Roman" panose="02020603050405020304" pitchFamily="18" charset="0"/>
                <a:cs typeface="Times New Roman" panose="02020603050405020304" pitchFamily="18" charset="0"/>
              </a:rPr>
              <a:t>Стало</a:t>
            </a:r>
            <a:endParaRPr lang="ru-RU"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645025" y="764704"/>
            <a:ext cx="4247455" cy="5904656"/>
          </a:xfrm>
        </p:spPr>
        <p:txBody>
          <a:bodyPr>
            <a:noAutofit/>
          </a:bodyPr>
          <a:lstStyle/>
          <a:p>
            <a:pPr marL="0" indent="0" algn="just">
              <a:buNone/>
            </a:pPr>
            <a:r>
              <a:rPr lang="ru-RU" sz="2800" dirty="0">
                <a:latin typeface="Times New Roman" panose="02020603050405020304" pitchFamily="18" charset="0"/>
                <a:cs typeface="Times New Roman" panose="02020603050405020304" pitchFamily="18" charset="0"/>
              </a:rPr>
              <a:t>Содержание ООП ДО должно обеспечивать физическое и психическое развитие ребенка в различных видах деятельности и охватывать следующие структурные единицы, представляющие определенные направления обучения и воспитания (далее – образовательные области) </a:t>
            </a:r>
          </a:p>
        </p:txBody>
      </p:sp>
    </p:spTree>
    <p:extLst>
      <p:ext uri="{BB962C8B-B14F-4D97-AF65-F5344CB8AC3E}">
        <p14:creationId xmlns:p14="http://schemas.microsoft.com/office/powerpoint/2010/main" val="333755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lyn\Desktop\Без имени.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5"/>
            <a:ext cx="9144000" cy="684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0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lyn\Desktop\Без имени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 y="0"/>
            <a:ext cx="91254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674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1257</Words>
  <Application>Microsoft Office PowerPoint</Application>
  <PresentationFormat>Экран (4:3)</PresentationFormat>
  <Paragraphs>60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1 сентября 2023 года должна вступить в силу новая Федеральная образовательная программа дошкольного образования, проект которой Министерство просвещения представило в ноябре</vt:lpstr>
      <vt:lpstr>Цель ФОП ДО-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ФОП ДО соответствует ФГОС ДО. Основополагающие функции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сентября 2023 года должна вступить в силу новая Федеральная образовательная программа дошкольного образования, проект которой Министерство просвещения представило в ноябре</dc:title>
  <dc:creator>Елизавета Калынова</dc:creator>
  <cp:lastModifiedBy>Елизавета Калынова</cp:lastModifiedBy>
  <cp:revision>21</cp:revision>
  <dcterms:created xsi:type="dcterms:W3CDTF">2023-12-03T12:49:44Z</dcterms:created>
  <dcterms:modified xsi:type="dcterms:W3CDTF">2023-12-03T14:31:52Z</dcterms:modified>
</cp:coreProperties>
</file>