
<file path=[Content_Types].xml><?xml version="1.0" encoding="utf-8"?>
<Types xmlns="http://schemas.openxmlformats.org/package/2006/content-types">
  <Default Extension="xlsx" ContentType="application/vnd.openxmlformats-officedocument.spreadsheetml.sheet"/>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2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s/slide22.xml" ContentType="application/vnd.openxmlformats-officedocument.presentationml.slide+xml"/>
  <Override PartName="/ppt/slides/slide8.xml" ContentType="application/vnd.openxmlformats-officedocument.presentationml.slide+xml"/>
  <Override PartName="/docProps/app.xml" ContentType="application/vnd.openxmlformats-officedocument.extended-properties+xml"/>
  <Override PartName="/ppt/slideLayouts/slideLayout6.xml" ContentType="application/vnd.openxmlformats-officedocument.presentationml.slideLayout+xml"/>
  <Override PartName="/ppt/slides/slide21.xml" ContentType="application/vnd.openxmlformats-officedocument.presentationml.slide+xml"/>
  <Override PartName="/ppt/slides/slide4.xml" ContentType="application/vnd.openxmlformats-officedocument.presentationml.slide+xml"/>
  <Override PartName="/docProps/core.xml" ContentType="application/vnd.openxmlformats-package.core-properties+xml"/>
  <Override PartName="/ppt/slideLayouts/slideLayout2.xml" ContentType="application/vnd.openxmlformats-officedocument.presentationml.slideLayout+xml"/>
  <Override PartName="/ppt/diagrams/quickStyle2.xml" ContentType="application/vnd.openxmlformats-officedocument.drawingml.diagramQuickStyle+xml"/>
  <Override PartName="/ppt/diagrams/layout2.xml" ContentType="application/vnd.openxmlformats-officedocument.drawingml.diagramLayout+xml"/>
  <Override PartName="/ppt/diagrams/data2.xml" ContentType="application/vnd.openxmlformats-officedocument.drawingml.diagramData+xml"/>
  <Override PartName="/ppt/diagrams/drawing2.xml" ContentType="application/vnd.openxmlformats-officedocument.drawingml.diagramDrawing+xml"/>
  <Override PartName="/ppt/charts/colors1.xml" ContentType="application/vnd.ms-office.chartcolorstyle+xml"/>
  <Override PartName="/ppt/charts/chart1.xml" ContentType="application/vnd.openxmlformats-officedocument.drawingml.chart+xml"/>
  <Override PartName="/ppt/slides/slide5.xml" ContentType="application/vnd.openxmlformats-officedocument.presentationml.slide+xml"/>
  <Override PartName="/ppt/diagrams/quickStyle1.xml" ContentType="application/vnd.openxmlformats-officedocument.drawingml.diagramQuickStyle+xml"/>
  <Override PartName="/ppt/slideMasters/slideMaster1.xml" ContentType="application/vnd.openxmlformats-officedocument.presentationml.slideMaster+xml"/>
  <Override PartName="/ppt/slides/slide11.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diagrams/colors2.xml" ContentType="application/vnd.openxmlformats-officedocument.drawingml.diagramColors+xml"/>
  <Override PartName="/ppt/diagrams/layout1.xml" ContentType="application/vnd.openxmlformats-officedocument.drawingml.diagramLayout+xml"/>
  <Override PartName="/ppt/diagrams/colors1.xml" ContentType="application/vnd.openxmlformats-officedocument.drawingml.diagramColors+xml"/>
  <Override PartName="/ppt/theme/theme1.xml" ContentType="application/vnd.openxmlformats-officedocument.theme+xml"/>
  <Override PartName="/ppt/presentation.xml" ContentType="application/vnd.openxmlformats-officedocument.presentationml.presentation.main+xml"/>
  <Override PartName="/ppt/tableStyles.xml" ContentType="application/vnd.openxmlformats-officedocument.presentationml.tableStyles+xml"/>
  <Override PartName="/ppt/diagrams/data1.xml" ContentType="application/vnd.openxmlformats-officedocument.drawingml.diagramData+xml"/>
  <Override PartName="/ppt/slideLayouts/slideLayout5.xml" ContentType="application/vnd.openxmlformats-officedocument.presentationml.slideLayout+xml"/>
  <Override PartName="/ppt/slides/slide19.xml" ContentType="application/vnd.openxmlformats-officedocument.presentationml.slide+xml"/>
  <Override PartName="/ppt/viewProps.xml" ContentType="application/vnd.openxmlformats-officedocument.presentationml.viewProps+xml"/>
  <Override PartName="/ppt/diagrams/drawing1.xml" ContentType="application/vnd.openxmlformats-officedocument.drawingml.diagramDrawing+xml"/>
  <Override PartName="/ppt/charts/style1.xml" ContentType="application/vnd.ms-office.chartstyl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12192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a:solidFill>
                <a:schemeClr val="lt1"/>
              </a:solidFill>
            </a:ln>
          </a:left>
          <a:right>
            <a:ln w="12700">
              <a:solidFill>
                <a:schemeClr val="lt1"/>
              </a:solidFill>
            </a:ln>
          </a:right>
          <a:top>
            <a:ln w="12700">
              <a:solidFill>
                <a:schemeClr val="lt1"/>
              </a:solidFill>
            </a:ln>
          </a:top>
          <a:bottom>
            <a:ln w="12700">
              <a:solidFill>
                <a:schemeClr val="lt1"/>
              </a:solidFill>
            </a:ln>
          </a:bottom>
          <a:insideH>
            <a:ln w="12700">
              <a:solidFill>
                <a:schemeClr val="lt1"/>
              </a:solidFill>
            </a:ln>
          </a:insideH>
          <a:insideV>
            <a:ln w="12700">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fill>
          <a:solidFill>
            <a:schemeClr val="accent6">
              <a:tint val="40000"/>
            </a:schemeClr>
          </a:solidFill>
        </a:fill>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a:solidFill>
                <a:schemeClr val="lt1"/>
              </a:solidFill>
            </a:ln>
          </a:top>
        </a:tcBdr>
        <a:fill>
          <a:solidFill>
            <a:schemeClr val="accent6"/>
          </a:solidFill>
        </a:fill>
      </a:tcStyle>
    </a:lastRow>
    <a:seCell>
      <a:tcStyle>
        <a:tcBdr/>
      </a:tcStyle>
    </a:seCell>
    <a:swCell>
      <a:tcStyle>
        <a:tcBdr/>
      </a:tcStyle>
    </a:swCell>
    <a:firstRow>
      <a:tcTxStyle b="on">
        <a:fontRef idx="minor">
          <a:prstClr val="black"/>
        </a:fontRef>
        <a:schemeClr val="lt1"/>
      </a:tcTxStyle>
      <a:tcStyle>
        <a:tcBdr>
          <a:bottom>
            <a:ln w="38100">
              <a:solidFill>
                <a:schemeClr val="lt1"/>
              </a:solidFill>
            </a:ln>
          </a:bottom>
        </a:tcBdr>
        <a:fill>
          <a:solidFill>
            <a:schemeClr val="accent6"/>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50" d="100"/>
          <a:sy n="50" d="100"/>
        </p:scale>
        <p:origin x="-1906" y="-826"/>
      </p:cViewPr>
      <p:guideLst>
        <p:guide pos="2095" orient="horz"/>
        <p:guide pos="3703"/>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presProps" Target="presProps.xml" /><Relationship Id="rId27" Type="http://schemas.openxmlformats.org/officeDocument/2006/relationships/tableStyles" Target="tableStyles.xml" /><Relationship Id="rId28" Type="http://schemas.openxmlformats.org/officeDocument/2006/relationships/viewProps" Target="viewProps.xml" /></Relationships>
</file>

<file path=ppt/charts/_rels/chart1.xml.rels><?xml version="1.0" encoding="UTF-8" standalone="yes"?><Relationships xmlns="http://schemas.openxmlformats.org/package/2006/relationships"><Relationship Id="rId1" Type="http://schemas.microsoft.com/office/2011/relationships/chartStyle" Target="style1.xml" /><Relationship Id="rId2" Type="http://schemas.microsoft.com/office/2011/relationships/chartColorStyle" Target="colors1.xml" /><Relationship Id="rId3" Type="http://schemas.openxmlformats.org/officeDocument/2006/relationships/package" Target="../embeddings/Microsoft_Excel_Worksheet1.xlsx" /></Relationships>
</file>

<file path=ppt/charts/chart1.xml><?xml version="1.0" encoding="utf-8"?>
<c:chartSpace xmlns:c="http://schemas.openxmlformats.org/drawingml/2006/chart" xmlns:a="http://schemas.openxmlformats.org/drawingml/2006/main" xmlns:r="http://schemas.openxmlformats.org/officeDocument/2006/relationships" xmlns:mc="http://schemas.openxmlformats.org/markup-compatibility/2006" xmlns:c14="http://schemas.microsoft.com/office/drawing/2007/8/2/chart">
  <c:date1904 val="0"/>
  <c:lang val="ru-RU"/>
  <c:roundedCorners val="0"/>
  <mc:AlternateContent>
    <mc:Choice Requires="c14">
      <c14:style val="102"/>
    </mc:Choice>
    <mc:Fallback>
      <c:style val="2"/>
    </mc:Fallback>
  </mc:AlternateContent>
  <c:chart>
    <c:title>
      <c:tx>
        <c:rich>
          <a:bodyPr/>
          <a:lstStyle/>
          <a:p>
            <a:pPr>
              <a:defRPr/>
            </a:pPr>
            <a:r>
              <a:rPr lang="ru-RU" sz="2200">
                <a:latin typeface="Times New Roman"/>
                <a:cs typeface="Times New Roman"/>
              </a:rPr>
              <a:t>И</a:t>
            </a:r>
            <a:r>
              <a:rPr lang="ru-RU" sz="2200">
                <a:solidFill>
                  <a:schemeClr val="tx1"/>
                </a:solidFill>
                <a:latin typeface="Times New Roman"/>
                <a:cs typeface="Times New Roman"/>
              </a:rPr>
              <a:t>нструментарий оценочных средств для определения успешности воспитанников по Лего - конструированию Е.В. Фешиной</a:t>
            </a:r>
            <a:endParaRPr/>
          </a:p>
        </c:rich>
      </c:tx>
      <c:layout/>
      <c:overlay val="0"/>
      <c:spPr bwMode="auto">
        <a:prstGeom prst="rect">
          <a:avLst/>
        </a:prstGeom>
        <a:noFill/>
        <a:ln>
          <a:noFill/>
        </a:ln>
      </c:spPr>
    </c:title>
    <c:autoTitleDeleted val="0"/>
    <c:plotArea>
      <c:layout>
        <c:manualLayout>
          <c:layoutTarget val="inner"/>
          <c:xMode val="edge"/>
          <c:yMode val="edge"/>
          <c:x val="0.090329999999999994"/>
          <c:y val="0.25535999999999998"/>
          <c:w val="0.35881000000000002"/>
          <c:h val="0.69830000000000003"/>
        </c:manualLayout>
      </c:layout>
      <c:pieChart>
        <c:varyColors val="1"/>
        <c:ser>
          <c:idx val="0"/>
          <c:order val="0"/>
          <c:tx>
            <c:strRef>
              <c:f>Sheet1!$B$1</c:f>
              <c:strCache>
                <c:ptCount val="1"/>
                <c:pt idx="0">
                  <c:v xml:space="preserve">Количество детей</c:v>
                </c:pt>
              </c:strCache>
            </c:strRef>
          </c:tx>
          <c:dPt>
            <c:idx val="0"/>
            <c:bubble3D val="0"/>
            <c:spPr bwMode="auto">
              <a:prstGeom prst="rect">
                <a:avLst/>
              </a:prstGeom>
              <a:solidFill>
                <a:schemeClr val="accent1"/>
              </a:solidFill>
              <a:ln>
                <a:noFill/>
              </a:ln>
            </c:spPr>
          </c:dPt>
          <c:dPt>
            <c:idx val="1"/>
            <c:bubble3D val="0"/>
            <c:spPr bwMode="auto">
              <a:prstGeom prst="rect">
                <a:avLst/>
              </a:prstGeom>
              <a:solidFill>
                <a:schemeClr val="accent2"/>
              </a:solidFill>
              <a:ln>
                <a:noFill/>
              </a:ln>
            </c:spPr>
          </c:dPt>
          <c:dPt>
            <c:idx val="2"/>
            <c:bubble3D val="0"/>
            <c:spPr bwMode="auto">
              <a:prstGeom prst="rect">
                <a:avLst/>
              </a:prstGeom>
              <a:solidFill>
                <a:schemeClr val="accent3"/>
              </a:solidFill>
              <a:ln>
                <a:noFill/>
              </a:ln>
            </c:spPr>
          </c:dPt>
          <c:dPt>
            <c:idx val="3"/>
            <c:bubble3D val="0"/>
            <c:spPr bwMode="auto">
              <a:prstGeom prst="rect">
                <a:avLst/>
              </a:prstGeom>
              <a:solidFill>
                <a:schemeClr val="accent4"/>
              </a:solidFill>
              <a:ln>
                <a:noFill/>
              </a:ln>
            </c:spPr>
          </c:dPt>
          <c:dPt>
            <c:idx val="4"/>
            <c:bubble3D val="0"/>
            <c:spPr bwMode="auto">
              <a:prstGeom prst="rect">
                <a:avLst/>
              </a:prstGeom>
              <a:solidFill>
                <a:schemeClr val="accent5"/>
              </a:solidFill>
              <a:ln>
                <a:noFill/>
              </a:ln>
            </c:spPr>
          </c:dPt>
          <c:dPt>
            <c:idx val="5"/>
            <c:bubble3D val="0"/>
            <c:spPr bwMode="auto">
              <a:prstGeom prst="rect">
                <a:avLst/>
              </a:prstGeom>
              <a:solidFill>
                <a:schemeClr val="accent6"/>
              </a:solidFill>
              <a:ln>
                <a:noFill/>
              </a:ln>
            </c:spPr>
          </c:dPt>
          <c:dLbls>
            <c:dLbl>
              <c:idx val="3"/>
              <c:dLblPos val="inEnd"/>
              <c:layout/>
              <c:showBubbleSize val="0"/>
              <c:showCatName val="0"/>
              <c:showLegendKey val="0"/>
              <c:showPercent val="1"/>
              <c:showSerName val="0"/>
              <c:showVal val="0"/>
              <c:spPr bwMode="auto">
                <a:prstGeom prst="rect">
                  <a:avLst/>
                </a:prstGeom>
                <a:noFill/>
                <a:ln>
                  <a:noFill/>
                </a:ln>
              </c:spPr>
              <c:txPr>
                <a:bodyPr/>
                <a:lstStyle/>
                <a:p>
                  <a:pPr>
                    <a:defRPr sz="900" b="1" i="0" u="none" strike="noStrike">
                      <a:solidFill>
                        <a:schemeClr val="lt1"/>
                      </a:solidFill>
                      <a:latin typeface="+mn-lt"/>
                      <a:ea typeface="+mn-ea"/>
                      <a:cs typeface="+mn-cs"/>
                    </a:defRPr>
                  </a:pPr>
                  <a:endParaRPr lang="ru-RU"/>
                </a:p>
              </c:txPr>
            </c:dLbl>
            <c:dLbl>
              <c:idx val="4"/>
              <c:dLblPos val="inEnd"/>
              <c:layout/>
              <c:showBubbleSize val="0"/>
              <c:showCatName val="0"/>
              <c:showLegendKey val="0"/>
              <c:showPercent val="1"/>
              <c:showSerName val="0"/>
              <c:showVal val="0"/>
              <c:spPr bwMode="auto">
                <a:prstGeom prst="rect">
                  <a:avLst/>
                </a:prstGeom>
                <a:noFill/>
                <a:ln>
                  <a:noFill/>
                </a:ln>
              </c:spPr>
              <c:txPr>
                <a:bodyPr/>
                <a:lstStyle/>
                <a:p>
                  <a:pPr>
                    <a:defRPr sz="900" b="1" i="0" u="none" strike="noStrike">
                      <a:solidFill>
                        <a:schemeClr val="lt1"/>
                      </a:solidFill>
                      <a:latin typeface="+mn-lt"/>
                      <a:ea typeface="+mn-ea"/>
                      <a:cs typeface="+mn-cs"/>
                    </a:defRPr>
                  </a:pPr>
                  <a:endParaRPr lang="ru-RU"/>
                </a:p>
              </c:txPr>
            </c:dLbl>
            <c:dLbl>
              <c:idx val="5"/>
              <c:dLblPos val="inEnd"/>
              <c:layout/>
              <c:showBubbleSize val="0"/>
              <c:showCatName val="0"/>
              <c:showLegendKey val="0"/>
              <c:showPercent val="1"/>
              <c:showSerName val="0"/>
              <c:showVal val="0"/>
              <c:spPr bwMode="auto">
                <a:prstGeom prst="rect">
                  <a:avLst/>
                </a:prstGeom>
                <a:noFill/>
                <a:ln>
                  <a:noFill/>
                </a:ln>
              </c:spPr>
              <c:txPr>
                <a:bodyPr/>
                <a:lstStyle/>
                <a:p>
                  <a:pPr>
                    <a:defRPr sz="900" b="1" i="0" u="none" strike="noStrike">
                      <a:solidFill>
                        <a:schemeClr val="lt1"/>
                      </a:solidFill>
                      <a:latin typeface="+mn-lt"/>
                      <a:ea typeface="+mn-ea"/>
                      <a:cs typeface="+mn-cs"/>
                    </a:defRPr>
                  </a:pPr>
                  <a:endParaRPr lang="ru-RU"/>
                </a:p>
              </c:txPr>
            </c:dLbl>
            <c:dLblPos val="inEnd"/>
            <c:showBubbleSize val="0"/>
            <c:showCatName val="0"/>
            <c:showLeaderLines val="1"/>
            <c:showLegendKey val="0"/>
            <c:showPercent val="1"/>
            <c:showSerName val="0"/>
            <c:showVal val="0"/>
            <c:spPr bwMode="auto">
              <a:prstGeom prst="rect">
                <a:avLst/>
              </a:prstGeom>
              <a:noFill/>
              <a:ln>
                <a:noFill/>
              </a:ln>
            </c:spPr>
            <c:txPr>
              <a:bodyPr/>
              <a:lstStyle/>
              <a:p>
                <a:pPr>
                  <a:defRPr sz="3600" b="1" i="0" u="none" strike="noStrike">
                    <a:solidFill>
                      <a:schemeClr val="tx1"/>
                    </a:solidFill>
                    <a:latin typeface="+mn-lt"/>
                    <a:ea typeface="+mn-ea"/>
                    <a:cs typeface="+mn-cs"/>
                  </a:defRPr>
                </a:pPr>
                <a:endParaRPr lang="ru-RU"/>
              </a:p>
            </c:txPr>
          </c:dLbls>
          <c:cat>
            <c:strRef>
              <c:f>Sheet1!$A$2:$A$7</c:f>
              <c:strCache>
                <c:ptCount val="6"/>
                <c:pt idx="0">
                  <c:v xml:space="preserve">Полностью сформированно</c:v>
                </c:pt>
                <c:pt idx="1">
                  <c:v xml:space="preserve">Сформированно частично</c:v>
                </c:pt>
                <c:pt idx="2">
                  <c:v xml:space="preserve">точка роста</c:v>
                </c:pt>
              </c:strCache>
            </c:strRef>
          </c:cat>
          <c:val>
            <c:numRef>
              <c:f>Sheet1!$B$2:$B$7</c:f>
              <c:numCache>
                <c:formatCode>General</c:formatCode>
                <c:ptCount val="6"/>
                <c:pt idx="0">
                  <c:v>1</c:v>
                </c:pt>
                <c:pt idx="1">
                  <c:v>4</c:v>
                </c:pt>
                <c:pt idx="2">
                  <c:v>3</c:v>
                </c:pt>
              </c:numCache>
            </c:numRef>
          </c:val>
        </c:ser>
        <c:ser>
          <c:idx val="1"/>
          <c:order val="1"/>
          <c:tx>
            <c:strRef>
              <c:f>Sheet1!$C$1</c:f>
              <c:strCache>
                <c:ptCount val="1"/>
              </c:strCache>
            </c:strRef>
          </c:tx>
          <c:dPt>
            <c:idx val="0"/>
            <c:bubble3D val="0"/>
            <c:spPr bwMode="auto">
              <a:prstGeom prst="rect">
                <a:avLst/>
              </a:prstGeom>
              <a:solidFill>
                <a:schemeClr val="accent1"/>
              </a:solidFill>
              <a:ln>
                <a:noFill/>
              </a:ln>
            </c:spPr>
          </c:dPt>
          <c:dPt>
            <c:idx val="1"/>
            <c:bubble3D val="0"/>
            <c:spPr bwMode="auto">
              <a:prstGeom prst="rect">
                <a:avLst/>
              </a:prstGeom>
              <a:solidFill>
                <a:schemeClr val="accent2"/>
              </a:solidFill>
              <a:ln>
                <a:noFill/>
              </a:ln>
            </c:spPr>
          </c:dPt>
          <c:dPt>
            <c:idx val="2"/>
            <c:bubble3D val="0"/>
            <c:spPr bwMode="auto">
              <a:prstGeom prst="rect">
                <a:avLst/>
              </a:prstGeom>
              <a:solidFill>
                <a:schemeClr val="accent3"/>
              </a:solidFill>
              <a:ln>
                <a:noFill/>
              </a:ln>
            </c:spPr>
          </c:dPt>
          <c:dPt>
            <c:idx val="3"/>
            <c:bubble3D val="0"/>
            <c:spPr bwMode="auto">
              <a:prstGeom prst="rect">
                <a:avLst/>
              </a:prstGeom>
              <a:solidFill>
                <a:schemeClr val="accent4"/>
              </a:solidFill>
              <a:ln>
                <a:noFill/>
              </a:ln>
            </c:spPr>
          </c:dPt>
          <c:dPt>
            <c:idx val="4"/>
            <c:bubble3D val="0"/>
            <c:spPr bwMode="auto">
              <a:prstGeom prst="rect">
                <a:avLst/>
              </a:prstGeom>
              <a:solidFill>
                <a:schemeClr val="accent5"/>
              </a:solidFill>
              <a:ln>
                <a:noFill/>
              </a:ln>
            </c:spPr>
          </c:dPt>
          <c:dPt>
            <c:idx val="5"/>
            <c:bubble3D val="0"/>
            <c:spPr bwMode="auto">
              <a:prstGeom prst="rect">
                <a:avLst/>
              </a:prstGeom>
              <a:solidFill>
                <a:schemeClr val="accent6"/>
              </a:solidFill>
              <a:ln>
                <a:noFill/>
              </a:ln>
            </c:spPr>
          </c:dPt>
          <c:dLbls>
            <c:dLblPos val="inEnd"/>
            <c:showBubbleSize val="0"/>
            <c:showCatName val="0"/>
            <c:showLeaderLines val="1"/>
            <c:showLegendKey val="0"/>
            <c:showPercent val="1"/>
            <c:showSerName val="0"/>
            <c:showVal val="0"/>
            <c:spPr bwMode="auto">
              <a:prstGeom prst="rect">
                <a:avLst/>
              </a:prstGeom>
              <a:noFill/>
              <a:ln>
                <a:noFill/>
              </a:ln>
            </c:spPr>
            <c:txPr>
              <a:bodyPr/>
              <a:lstStyle/>
              <a:p>
                <a:pPr>
                  <a:defRPr sz="900" b="1" i="0" u="none" strike="noStrike">
                    <a:solidFill>
                      <a:schemeClr val="lt1"/>
                    </a:solidFill>
                    <a:latin typeface="+mn-lt"/>
                    <a:ea typeface="+mn-ea"/>
                    <a:cs typeface="+mn-cs"/>
                  </a:defRPr>
                </a:pPr>
                <a:endParaRPr lang="ru-RU"/>
              </a:p>
            </c:txPr>
          </c:dLbls>
          <c:cat>
            <c:strRef>
              <c:f>Sheet1!$A$2:$A$7</c:f>
              <c:strCache>
                <c:ptCount val="6"/>
                <c:pt idx="0">
                  <c:v xml:space="preserve">Полностью сформированно</c:v>
                </c:pt>
                <c:pt idx="1">
                  <c:v xml:space="preserve">Сформированно частично</c:v>
                </c:pt>
                <c:pt idx="2">
                  <c:v xml:space="preserve">точка роста</c:v>
                </c:pt>
              </c:strCache>
            </c:strRef>
          </c:cat>
          <c:val>
            <c:numRef>
              <c:f>Sheet1!$C$2:$C$7</c:f>
              <c:numCache>
                <c:formatCode>General</c:formatCode>
                <c:ptCount val="6"/>
              </c:numCache>
            </c:numRef>
          </c:val>
        </c:ser>
        <c:ser>
          <c:idx val="2"/>
          <c:order val="2"/>
          <c:tx>
            <c:strRef>
              <c:f>Sheet1!$D$1</c:f>
              <c:strCache>
                <c:ptCount val="1"/>
              </c:strCache>
            </c:strRef>
          </c:tx>
          <c:dPt>
            <c:idx val="0"/>
            <c:bubble3D val="0"/>
            <c:spPr bwMode="auto">
              <a:prstGeom prst="rect">
                <a:avLst/>
              </a:prstGeom>
              <a:solidFill>
                <a:schemeClr val="accent1"/>
              </a:solidFill>
              <a:ln>
                <a:noFill/>
              </a:ln>
            </c:spPr>
          </c:dPt>
          <c:dPt>
            <c:idx val="1"/>
            <c:bubble3D val="0"/>
            <c:spPr bwMode="auto">
              <a:prstGeom prst="rect">
                <a:avLst/>
              </a:prstGeom>
              <a:solidFill>
                <a:schemeClr val="accent2"/>
              </a:solidFill>
              <a:ln>
                <a:noFill/>
              </a:ln>
            </c:spPr>
          </c:dPt>
          <c:dPt>
            <c:idx val="2"/>
            <c:bubble3D val="0"/>
            <c:spPr bwMode="auto">
              <a:prstGeom prst="rect">
                <a:avLst/>
              </a:prstGeom>
              <a:solidFill>
                <a:schemeClr val="accent3"/>
              </a:solidFill>
              <a:ln>
                <a:noFill/>
              </a:ln>
            </c:spPr>
          </c:dPt>
          <c:dPt>
            <c:idx val="3"/>
            <c:bubble3D val="0"/>
            <c:spPr bwMode="auto">
              <a:prstGeom prst="rect">
                <a:avLst/>
              </a:prstGeom>
              <a:solidFill>
                <a:schemeClr val="accent4"/>
              </a:solidFill>
              <a:ln>
                <a:noFill/>
              </a:ln>
            </c:spPr>
          </c:dPt>
          <c:dPt>
            <c:idx val="4"/>
            <c:bubble3D val="0"/>
            <c:spPr bwMode="auto">
              <a:prstGeom prst="rect">
                <a:avLst/>
              </a:prstGeom>
              <a:solidFill>
                <a:schemeClr val="accent5"/>
              </a:solidFill>
              <a:ln>
                <a:noFill/>
              </a:ln>
            </c:spPr>
          </c:dPt>
          <c:dPt>
            <c:idx val="5"/>
            <c:bubble3D val="0"/>
            <c:spPr bwMode="auto">
              <a:prstGeom prst="rect">
                <a:avLst/>
              </a:prstGeom>
              <a:solidFill>
                <a:schemeClr val="accent6"/>
              </a:solidFill>
              <a:ln>
                <a:noFill/>
              </a:ln>
            </c:spPr>
          </c:dPt>
          <c:dLbls>
            <c:dLblPos val="inEnd"/>
            <c:showBubbleSize val="0"/>
            <c:showCatName val="0"/>
            <c:showLeaderLines val="1"/>
            <c:showLegendKey val="0"/>
            <c:showPercent val="1"/>
            <c:showSerName val="0"/>
            <c:showVal val="0"/>
            <c:spPr bwMode="auto">
              <a:prstGeom prst="rect">
                <a:avLst/>
              </a:prstGeom>
              <a:noFill/>
              <a:ln>
                <a:noFill/>
              </a:ln>
            </c:spPr>
            <c:txPr>
              <a:bodyPr/>
              <a:lstStyle/>
              <a:p>
                <a:pPr>
                  <a:defRPr sz="900" b="1" i="0" u="none" strike="noStrike">
                    <a:solidFill>
                      <a:schemeClr val="lt1"/>
                    </a:solidFill>
                    <a:latin typeface="+mn-lt"/>
                    <a:ea typeface="+mn-ea"/>
                    <a:cs typeface="+mn-cs"/>
                  </a:defRPr>
                </a:pPr>
                <a:endParaRPr lang="ru-RU"/>
              </a:p>
            </c:txPr>
          </c:dLbls>
          <c:cat>
            <c:strRef>
              <c:f>Sheet1!$A$2:$A$7</c:f>
              <c:strCache>
                <c:ptCount val="6"/>
                <c:pt idx="0">
                  <c:v xml:space="preserve">Полностью сформированно</c:v>
                </c:pt>
                <c:pt idx="1">
                  <c:v xml:space="preserve">Сформированно частично</c:v>
                </c:pt>
                <c:pt idx="2">
                  <c:v xml:space="preserve">точка роста</c:v>
                </c:pt>
              </c:strCache>
            </c:strRef>
          </c:cat>
          <c:val>
            <c:numRef>
              <c:f>Sheet1!$D$2:$D$7</c:f>
              <c:numCache>
                <c:formatCode>General</c:formatCode>
                <c:ptCount val="6"/>
              </c:numCache>
            </c:numRef>
          </c:val>
        </c:ser>
        <c:dLbls>
          <c:dLblPos val="inEnd"/>
          <c:showBubbleSize val="0"/>
          <c:showCatName val="0"/>
          <c:showLeaderLines val="1"/>
          <c:showLegendKey val="0"/>
          <c:showPercent val="1"/>
          <c:showSerName val="0"/>
          <c:showVal val="0"/>
        </c:dLbls>
        <c:firstSliceAng val="0"/>
      </c:pieChart>
      <c:spPr bwMode="auto">
        <a:prstGeom prst="rect">
          <a:avLst/>
        </a:prstGeom>
        <a:noFill/>
        <a:ln>
          <a:noFill/>
        </a:ln>
      </c:spPr>
    </c:plotArea>
    <c:legend>
      <c:legendPos val="b"/>
      <c:legendEntry>
        <c:idx val="3"/>
        <c:delete val="1"/>
      </c:legendEntry>
      <c:legendEntry>
        <c:idx val="4"/>
        <c:delete val="1"/>
      </c:legendEntry>
      <c:legendEntry>
        <c:idx val="5"/>
        <c:delete val="1"/>
      </c:legendEntry>
      <c:layout>
        <c:manualLayout>
          <c:xMode val="edge"/>
          <c:yMode val="edge"/>
          <c:x val="0.52941000000000005"/>
          <c:y val="0.33276"/>
          <c:w val="0.3145"/>
          <c:h val="0.45229999999999998"/>
        </c:manualLayout>
      </c:layout>
      <c:overlay val="0"/>
      <c:spPr bwMode="auto">
        <a:prstGeom prst="rect">
          <a:avLst/>
        </a:prstGeom>
        <a:solidFill>
          <a:schemeClr val="lt1">
            <a:alpha val="78000"/>
          </a:schemeClr>
        </a:solidFill>
        <a:ln>
          <a:noFill/>
        </a:ln>
        <a:effectLst/>
      </c:spPr>
      <c:txPr>
        <a:bodyPr rot="0" spcFirstLastPara="1" vertOverflow="ellipsis" vert="horz" wrap="square" anchor="ctr" anchorCtr="1"/>
        <a:lstStyle/>
        <a:p>
          <a:pPr>
            <a:defRPr sz="2000">
              <a:solidFill>
                <a:schemeClr val="dk1">
                  <a:lumMod val="65000"/>
                  <a:lumOff val="35000"/>
                </a:schemeClr>
              </a:solidFill>
              <a:latin typeface="Times New Roman"/>
              <a:ea typeface="Times New Roman"/>
              <a:cs typeface="Times New Roman"/>
            </a:defRPr>
          </a:pPr>
          <a:endParaRPr lang="ru-RU"/>
        </a:p>
      </c:txPr>
    </c:legend>
    <c:plotVisOnly val="1"/>
    <c:dispBlanksAs val="gap"/>
    <c:showDLblsOverMax val="0"/>
  </c:chart>
  <c:spPr bwMode="auto">
    <a:xfrm>
      <a:off x="1987372" y="1441063"/>
      <a:ext cx="9605720" cy="4935842"/>
    </a:xfrm>
    <a:prstGeom prst="rect">
      <a:avLst/>
    </a:prstGeom>
    <a:pattFill prst="dkDnDiag">
      <a:fgClr>
        <a:schemeClr val="lt1">
          <a:lumMod val="95000"/>
        </a:schemeClr>
      </a:fgClr>
      <a:bgClr>
        <a:schemeClr val="lt1"/>
      </a:bgClr>
    </a:pattFill>
    <a:ln w="9525" cap="flat" cmpd="sng" algn="ctr">
      <a:solidFill>
        <a:schemeClr val="dk1">
          <a:lumMod val="15000"/>
          <a:lumOff val="85000"/>
        </a:schemeClr>
      </a:solidFill>
      <a:round/>
    </a:ln>
  </c:spPr>
  <c:txPr>
    <a:bodyPr/>
    <a:lstStyle/>
    <a:p>
      <a:pPr>
        <a:defRPr sz="900">
          <a:solidFill>
            <a:schemeClr val="dk1"/>
          </a:solidFill>
          <a:latin typeface="+mn-lt"/>
          <a:ea typeface="+mn-ea"/>
          <a:cs typeface="+mn-cs"/>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cs:axisTitle>
  <cs:categoryAxis>
    <cs:lnRef idx="0"/>
    <cs:fillRef idx="0"/>
    <cs:effectRef idx="0"/>
    <cs:fontRef idx="minor">
      <a:schemeClr val="dk1">
        <a:lumMod val="65000"/>
        <a:lumOff val="35000"/>
      </a:schemeClr>
    </cs:fontRef>
    <cs:defRPr sz="900"/>
  </cs:categoryAxis>
  <cs:chartArea>
    <cs:lnRef idx="0"/>
    <cs:fillRef idx="0"/>
    <cs:effectRef idx="0"/>
    <cs:fontRef idx="minor">
      <a:schemeClr val="dk1"/>
    </cs:fontRef>
    <cs:spPr bwMode="auto">
      <a:prstGeom prst="rect">
        <a:avLst/>
      </a:prstGeom>
      <a:pattFill prst="dkDnDiag">
        <a:fgClr>
          <a:schemeClr val="lt1">
            <a:lumMod val="95000"/>
          </a:schemeClr>
        </a:fgClr>
        <a:bgClr>
          <a:schemeClr val="lt1"/>
        </a:bgClr>
      </a:pattFill>
      <a:ln w="9525" cap="flat" cmpd="sng" algn="ctr">
        <a:solidFill>
          <a:schemeClr val="dk1">
            <a:lumMod val="15000"/>
            <a:lumOff val="85000"/>
          </a:schemeClr>
        </a:solidFill>
        <a:round/>
      </a:ln>
    </cs:spPr>
    <cs:defRPr sz="900"/>
  </cs:chartArea>
  <cs:dataLabel>
    <cs:lnRef idx="0"/>
    <cs:fillRef idx="0"/>
    <cs:effectRef idx="0"/>
    <cs:fontRef idx="minor">
      <a:schemeClr val="lt1"/>
    </cs:fontRef>
    <cs:defRPr sz="900" b="1" i="0" u="none" strike="noStrike"/>
  </cs:dataLabel>
  <cs:dataPoint>
    <cs:lnRef idx="0"/>
    <cs:fillRef idx="0">
      <cs:styleClr val="auto"/>
    </cs:fillRef>
    <cs:effectRef idx="0"/>
    <cs:fontRef idx="minor">
      <a:schemeClr val="dk1"/>
    </cs:fontRef>
    <cs:spPr bwMode="auto">
      <a:prstGeom prst="rect">
        <a:avLst/>
      </a:prstGeom>
      <a:solidFill>
        <a:schemeClr val="phClr"/>
      </a:solidFill>
      <a:effectLst>
        <a:outerShdw blurRad="317500" rotWithShape="0">
          <a:prstClr val="black">
            <a:alpha val="25000"/>
          </a:prstClr>
        </a:outerShdw>
      </a:effectLst>
    </cs:spPr>
  </cs:dataPoint>
  <cs:dataPoint3D>
    <cs:lnRef idx="0"/>
    <cs:fillRef idx="0">
      <cs:styleClr val="auto"/>
    </cs:fillRef>
    <cs:effectRef idx="0"/>
    <cs:fontRef idx="minor">
      <a:schemeClr val="dk1"/>
    </cs:fontRef>
    <cs:spPr bwMode="auto">
      <a:prstGeom prst="rect">
        <a:avLst/>
      </a:prstGeom>
      <a:solidFill>
        <a:schemeClr val="phClr"/>
      </a:solidFill>
      <a:effectLst>
        <a:outerShdw blurRad="88900" sx="102000" sy="102000" rotWithShape="0">
          <a:prstClr val="black">
            <a:alpha val="20000"/>
          </a:prstClr>
        </a:outerShdw>
      </a:effectLst>
    </cs:spPr>
  </cs:dataPoint3D>
  <cs:dataPointLine>
    <cs:lnRef idx="0">
      <cs:styleClr val="auto"/>
    </cs:lnRef>
    <cs:fillRef idx="0"/>
    <cs:effectRef idx="0"/>
    <cs:fontRef idx="minor">
      <a:schemeClr val="dk1"/>
    </cs:fontRef>
    <cs:spPr bwMode="auto">
      <a:prstGeom prst="rect">
        <a:avLst/>
      </a:prstGeom>
      <a:ln w="28575" cap="rnd">
        <a:solidFill>
          <a:schemeClr val="phClr"/>
        </a:solidFill>
        <a:round/>
      </a:ln>
    </cs:spPr>
  </cs:dataPointLine>
  <cs:dataPointMarker>
    <cs:lnRef idx="0"/>
    <cs:fillRef idx="0">
      <cs:styleClr val="auto"/>
    </cs:fillRef>
    <cs:effectRef idx="0"/>
    <cs:fontRef idx="minor">
      <a:schemeClr val="dk1"/>
    </cs:fontRef>
    <cs:spPr bwMode="auto">
      <a:prstGeom prst="rect">
        <a:avLst/>
      </a:prstGeom>
      <a:solidFill>
        <a:schemeClr val="phClr"/>
      </a:solidFill>
      <a:ln w="9525">
        <a:solidFill>
          <a:schemeClr val="lt1"/>
        </a:solidFill>
      </a:ln>
    </cs:spPr>
  </cs:dataPointMarker>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dk1">
        <a:lumMod val="65000"/>
        <a:lumOff val="35000"/>
      </a:schemeClr>
    </cs:fontRef>
    <cs:spPr bwMode="auto">
      <a:prstGeom prst="rect">
        <a:avLst/>
      </a:prstGeom>
      <a:noFill/>
      <a:ln w="9525" cap="flat" cmpd="sng" algn="ctr">
        <a:solidFill>
          <a:schemeClr val="dk1">
            <a:lumMod val="15000"/>
            <a:lumOff val="85000"/>
          </a:schemeClr>
        </a:solidFill>
        <a:round/>
      </a:ln>
    </cs:spPr>
    <cs:defRPr sz="900"/>
  </cs:dataTable>
  <cs:downBar>
    <cs:lnRef idx="0"/>
    <cs:fillRef idx="0"/>
    <cs:effectRef idx="0"/>
    <cs:fontRef idx="minor">
      <a:schemeClr val="dk1"/>
    </cs:fontRef>
    <cs:spPr bwMode="auto">
      <a:prstGeom prst="rect">
        <a:avLst/>
      </a:prstGeom>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bwMode="auto">
      <a:prstGeom prst="rect">
        <a:avLst/>
      </a:prstGeom>
      <a:ln w="9525" cap="flat" cmpd="sng" algn="ctr">
        <a:solidFill>
          <a:schemeClr val="dk1">
            <a:lumMod val="35000"/>
            <a:lumOff val="65000"/>
          </a:schemeClr>
        </a:solidFill>
        <a:round/>
      </a:ln>
    </cs:spPr>
  </cs:dropLine>
  <cs:errorBar>
    <cs:lnRef idx="0"/>
    <cs:fillRef idx="0"/>
    <cs:effectRef idx="0"/>
    <cs:fontRef idx="minor">
      <a:schemeClr val="dk1"/>
    </cs:fontRef>
    <cs:spPr bwMode="auto">
      <a:prstGeom prst="rect">
        <a:avLst/>
      </a:prstGeom>
      <a:ln w="9525" cap="flat" cmpd="sng" algn="ctr">
        <a:solidFill>
          <a:schemeClr val="dk1">
            <a:lumMod val="65000"/>
            <a:lumOff val="35000"/>
          </a:schemeClr>
        </a:solidFill>
        <a:round/>
      </a:ln>
    </cs:spPr>
  </cs:errorBar>
  <cs:floor>
    <cs:lnRef idx="0"/>
    <cs:fillRef idx="0"/>
    <cs:effectRef idx="0"/>
    <cs:fontRef idx="minor">
      <a:schemeClr val="dk1"/>
    </cs:fontRef>
    <cs:spPr bwMode="auto">
      <a:prstGeom prst="rect">
        <a:avLst/>
      </a:prstGeom>
      <a:noFill/>
      <a:ln>
        <a:noFill/>
      </a:ln>
    </cs:spPr>
  </cs:floor>
  <cs:gridlineMajor>
    <cs:lnRef idx="0"/>
    <cs:fillRef idx="0"/>
    <cs:effectRef idx="0"/>
    <cs:fontRef idx="minor">
      <a:schemeClr val="dk1"/>
    </cs:fontRef>
    <cs:spPr bwMode="auto">
      <a:prstGeom prst="rect">
        <a:avLst/>
      </a:prstGeom>
      <a:ln w="9525" cap="flat" cmpd="sng" algn="ctr">
        <a:solidFill>
          <a:schemeClr val="dk1">
            <a:lumMod val="15000"/>
            <a:lumOff val="85000"/>
          </a:schemeClr>
        </a:solidFill>
        <a:round/>
      </a:ln>
    </cs:spPr>
  </cs:gridlineMajor>
  <cs:gridlineMinor>
    <cs:lnRef idx="0"/>
    <cs:fillRef idx="0"/>
    <cs:effectRef idx="0"/>
    <cs:fontRef idx="minor">
      <a:schemeClr val="dk1"/>
    </cs:fontRef>
    <cs:spPr bwMode="auto">
      <a:prstGeom prst="rect">
        <a:avLst/>
      </a:prstGeom>
      <a:ln w="9525" cap="flat" cmpd="sng" algn="ctr">
        <a:solidFill>
          <a:schemeClr val="dk1">
            <a:lumMod val="5000"/>
            <a:lumOff val="95000"/>
          </a:schemeClr>
        </a:solidFill>
        <a:round/>
      </a:ln>
    </cs:spPr>
  </cs:gridlineMinor>
  <cs:hiLoLine>
    <cs:lnRef idx="0"/>
    <cs:fillRef idx="0"/>
    <cs:effectRef idx="0"/>
    <cs:fontRef idx="minor">
      <a:schemeClr val="dk1"/>
    </cs:fontRef>
    <cs:spPr bwMode="auto">
      <a:prstGeom prst="rect">
        <a:avLst/>
      </a:prstGeom>
      <a:ln w="9525" cap="flat" cmpd="sng" algn="ctr">
        <a:solidFill>
          <a:schemeClr val="dk1">
            <a:lumMod val="50000"/>
            <a:lumOff val="50000"/>
          </a:schemeClr>
        </a:solidFill>
        <a:round/>
      </a:ln>
    </cs:spPr>
  </cs:hiLoLine>
  <cs:leaderLine>
    <cs:lnRef idx="0"/>
    <cs:fillRef idx="0"/>
    <cs:effectRef idx="0"/>
    <cs:fontRef idx="minor">
      <a:schemeClr val="dk1"/>
    </cs:fontRef>
    <cs:spPr bwMode="auto">
      <a:prstGeom prst="rect">
        <a:avLst/>
      </a:prstGeom>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bwMode="auto">
      <a:prstGeom prst="rect">
        <a:avLst/>
      </a:prstGeom>
      <a:solidFill>
        <a:schemeClr val="lt1">
          <a:alpha val="78000"/>
        </a:schemeClr>
      </a:solidFill>
    </cs:spPr>
    <cs:defRPr sz="9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cs:seriesAxis>
  <cs:seriesLine>
    <cs:lnRef idx="0"/>
    <cs:fillRef idx="0"/>
    <cs:effectRef idx="0"/>
    <cs:fontRef idx="minor">
      <a:schemeClr val="dk1"/>
    </cs:fontRef>
    <cs:spPr bwMode="auto">
      <a:prstGeom prst="rect">
        <a:avLst/>
      </a:prstGeom>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cs:title>
  <cs:trendline>
    <cs:lnRef idx="0">
      <cs:styleClr val="auto"/>
    </cs:lnRef>
    <cs:fillRef idx="0"/>
    <cs:effectRef idx="0"/>
    <cs:fontRef idx="minor">
      <a:schemeClr val="dk1"/>
    </cs:fontRef>
    <cs:spPr bwMode="auto">
      <a:prstGeom prst="rect">
        <a:avLst/>
      </a:prstGeom>
      <a:ln w="19050" cap="rnd">
        <a:solidFill>
          <a:schemeClr val="phClr"/>
        </a:solidFill>
        <a:prstDash val="sysDash"/>
      </a:ln>
    </cs:spPr>
  </cs:trendline>
  <cs:trendlineLabel>
    <cs:lnRef idx="0"/>
    <cs:fillRef idx="0"/>
    <cs:effectRef idx="0"/>
    <cs:fontRef idx="minor">
      <a:schemeClr val="dk1">
        <a:lumMod val="65000"/>
        <a:lumOff val="35000"/>
      </a:schemeClr>
    </cs:fontRef>
    <cs:defRPr sz="900"/>
  </cs:trendlineLabel>
  <cs:upBar>
    <cs:lnRef idx="0"/>
    <cs:fillRef idx="0"/>
    <cs:effectRef idx="0"/>
    <cs:fontRef idx="minor">
      <a:schemeClr val="dk1"/>
    </cs:fontRef>
    <cs:spPr bwMode="auto">
      <a:prstGeom prst="rect">
        <a:avLst/>
      </a:prstGeom>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cs:valueAxis>
  <cs:wall>
    <cs:lnRef idx="0"/>
    <cs:fillRef idx="0"/>
    <cs:effectRef idx="0"/>
    <cs:fontRef idx="minor">
      <a:schemeClr val="dk1"/>
    </cs:fontRef>
  </cs:wall>
  <cs:dataPointMarkerLayout symbol="circle" size="6"/>
</cs:chartStyle>
</file>

<file path=ppt/diagrams/_rels/data1.xml.rels><?xml version="1.0" encoding="UTF-8" standalone="yes"?><Relationships xmlns="http://schemas.openxmlformats.org/package/2006/relationships"><Relationship Id="rId1" Type="http://schemas.microsoft.com/office/2007/relationships/diagramDrawing" Target="../diagrams/drawing1.xml" /></Relationships>
</file>

<file path=ppt/diagrams/_rels/data2.xml.rels><?xml version="1.0" encoding="UTF-8" standalone="yes"?><Relationships xmlns="http://schemas.openxmlformats.org/package/2006/relationships"><Relationship Id="rId1" Type="http://schemas.microsoft.com/office/2007/relationships/diagramDrawing" Target="../diagrams/drawing2.xml" /></Relationships>
</file>

<file path=ppt/diagrams/_rels/drawing1.xml.rels><?xml version="1.0" encoding="UTF-8" standalone="yes"?><Relationships xmlns="http://schemas.openxmlformats.org/package/2006/relationships"></Relationships>
</file>

<file path=ppt/diagrams/_rels/drawing2.xml.rels><?xml version="1.0" encoding="UTF-8" standalone="yes"?><Relationships xmlns="http://schemas.openxmlformats.org/package/2006/relationships"></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xmlns:r="http://schemas.openxmlformats.org/officeDocument/2006/relationships">
  <dgm:ptLst>
    <dgm:pt modelId="{A120B353-8767-4AC4-BEFF-B4A131596F9A}" type="doc">
      <dgm:prSet loTypeId="urn:microsoft.com/office/officeart/2005/8/layout/hProcess7" loCatId="list" qsTypeId="urn:microsoft.com/office/officeart/2005/8/quickstyle/simple3" qsCatId="simple" csTypeId="urn:microsoft.com/office/officeart/2005/8/colors/colorful4" csCatId="colorful" phldr="1"/>
      <dgm:spPr bwMode="auto"/>
      <dgm:t>
        <a:bodyPr/>
        <a:lstStyle/>
        <a:p>
          <a:pPr>
            <a:defRPr/>
          </a:pPr>
          <a:endParaRPr lang="ru-RU"/>
        </a:p>
      </dgm:t>
    </dgm:pt>
    <dgm:pt modelId="{43597D55-E4CD-4B25-9596-60FD1773BC82}">
      <dgm:prSet phldrT="[Текст]"/>
      <dgm:spPr bwMode="auto"/>
      <dgm:t>
        <a:bodyPr/>
        <a:lstStyle/>
        <a:p>
          <a:pPr>
            <a:defRPr/>
          </a:pPr>
          <a:r>
            <a:rPr lang="ru-RU" b="1" u="sng">
              <a:latin typeface="Times New Roman"/>
              <a:cs typeface="Times New Roman"/>
            </a:rPr>
            <a:t>Подготовительный этап</a:t>
          </a:r>
          <a:endParaRPr/>
        </a:p>
      </dgm:t>
    </dgm:pt>
    <dgm:pt modelId="{9C172CA9-D7A4-4888-AD47-764C84B7E11F}" type="parTrans" cxnId="{D4E052CF-5EE5-4C7C-89CE-45A467A5188E}">
      <dgm:prSet/>
      <dgm:spPr bwMode="auto"/>
      <dgm:t>
        <a:bodyPr/>
        <a:lstStyle/>
        <a:p>
          <a:pPr>
            <a:defRPr/>
          </a:pPr>
          <a:endParaRPr lang="ru-RU"/>
        </a:p>
      </dgm:t>
    </dgm:pt>
    <dgm:pt modelId="{FF276576-92F9-4C19-9C7A-18B7653FD85D}" type="sibTrans" cxnId="{D4E052CF-5EE5-4C7C-89CE-45A467A5188E}">
      <dgm:prSet/>
      <dgm:spPr bwMode="auto"/>
      <dgm:t>
        <a:bodyPr/>
        <a:lstStyle/>
        <a:p>
          <a:pPr>
            <a:defRPr/>
          </a:pPr>
          <a:endParaRPr lang="ru-RU"/>
        </a:p>
      </dgm:t>
    </dgm:pt>
    <dgm:pt modelId="{552216A8-F556-4297-9439-A09BAF30750D}">
      <dgm:prSet phldrT="[Текст]" custT="1"/>
      <dgm:spPr bwMode="auto"/>
      <dgm:t>
        <a:bodyPr/>
        <a:lstStyle/>
        <a:p>
          <a:pPr algn="just">
            <a:defRPr/>
          </a:pPr>
          <a:r>
            <a:rPr lang="ru-RU" sz="2400">
              <a:latin typeface="Times New Roman"/>
              <a:cs typeface="Times New Roman"/>
            </a:rPr>
            <a:t>1)Педагогическая диагностика детей;</a:t>
          </a:r>
          <a:endParaRPr/>
        </a:p>
        <a:p>
          <a:pPr algn="just">
            <a:defRPr/>
          </a:pPr>
          <a:r>
            <a:rPr lang="ru-RU" sz="2400">
              <a:latin typeface="Times New Roman"/>
              <a:cs typeface="Times New Roman"/>
            </a:rPr>
            <a:t>2)Разработка перспективного плана системы работы по теме;</a:t>
          </a:r>
          <a:br>
            <a:rPr lang="ru-RU" sz="2400">
              <a:latin typeface="Times New Roman"/>
              <a:cs typeface="Times New Roman"/>
            </a:rPr>
          </a:br>
          <a:r>
            <a:rPr lang="ru-RU" sz="2400">
              <a:latin typeface="Times New Roman"/>
              <a:cs typeface="Times New Roman"/>
            </a:rPr>
            <a:t>3)Обогощение развивающей предметно – пространственной среды в группе;</a:t>
          </a:r>
          <a:endParaRPr/>
        </a:p>
        <a:p>
          <a:pPr algn="just">
            <a:defRPr/>
          </a:pPr>
          <a:r>
            <a:rPr lang="ru-RU" sz="2400">
              <a:latin typeface="Times New Roman"/>
              <a:cs typeface="Times New Roman"/>
            </a:rPr>
            <a:t>4)Анкетирование родителей. </a:t>
          </a:r>
          <a:endParaRPr/>
        </a:p>
      </dgm:t>
    </dgm:pt>
    <dgm:pt modelId="{8D67051A-9C40-4336-AA8C-6B2A3ACF007A}" type="parTrans" cxnId="{373E67AF-76A4-432B-AB64-4BD9E5AF5846}">
      <dgm:prSet/>
      <dgm:spPr bwMode="auto"/>
      <dgm:t>
        <a:bodyPr/>
        <a:lstStyle/>
        <a:p>
          <a:pPr>
            <a:defRPr/>
          </a:pPr>
          <a:endParaRPr lang="ru-RU"/>
        </a:p>
      </dgm:t>
    </dgm:pt>
    <dgm:pt modelId="{4FAF9BE1-F5E2-4581-BEE0-F025A3B37EB8}" type="sibTrans" cxnId="{373E67AF-76A4-432B-AB64-4BD9E5AF5846}">
      <dgm:prSet/>
      <dgm:spPr bwMode="auto"/>
      <dgm:t>
        <a:bodyPr/>
        <a:lstStyle/>
        <a:p>
          <a:pPr>
            <a:defRPr/>
          </a:pPr>
          <a:endParaRPr lang="ru-RU"/>
        </a:p>
      </dgm:t>
    </dgm:pt>
    <dgm:pt modelId="{AE1291C3-0D87-42BE-B127-C5ABC82B07CE}">
      <dgm:prSet phldrT="[Текст]"/>
      <dgm:spPr bwMode="auto"/>
      <dgm:t>
        <a:bodyPr/>
        <a:lstStyle/>
        <a:p>
          <a:pPr>
            <a:defRPr/>
          </a:pPr>
          <a:r>
            <a:rPr lang="ru-RU" b="1" u="sng">
              <a:latin typeface="Times New Roman"/>
              <a:cs typeface="Times New Roman"/>
            </a:rPr>
            <a:t>Основной этап</a:t>
          </a:r>
          <a:endParaRPr/>
        </a:p>
      </dgm:t>
    </dgm:pt>
    <dgm:pt modelId="{363CE746-33A4-45D7-8B84-5D51E4AD147C}" type="parTrans" cxnId="{D95B607B-29D9-4E73-ADA5-1815675AA51D}">
      <dgm:prSet/>
      <dgm:spPr bwMode="auto"/>
      <dgm:t>
        <a:bodyPr/>
        <a:lstStyle/>
        <a:p>
          <a:pPr>
            <a:defRPr/>
          </a:pPr>
          <a:endParaRPr lang="ru-RU"/>
        </a:p>
      </dgm:t>
    </dgm:pt>
    <dgm:pt modelId="{C06A281F-C76A-48A7-93E1-082C2CBD5226}" type="sibTrans" cxnId="{D95B607B-29D9-4E73-ADA5-1815675AA51D}">
      <dgm:prSet/>
      <dgm:spPr bwMode="auto"/>
      <dgm:t>
        <a:bodyPr/>
        <a:lstStyle/>
        <a:p>
          <a:pPr>
            <a:defRPr/>
          </a:pPr>
          <a:endParaRPr lang="ru-RU"/>
        </a:p>
      </dgm:t>
    </dgm:pt>
    <dgm:pt modelId="{9535AF9F-4E19-4696-B890-1CADAF934807}">
      <dgm:prSet phldrT="[Текст]" custT="1"/>
      <dgm:spPr bwMode="auto"/>
      <dgm:t>
        <a:bodyPr/>
        <a:lstStyle/>
        <a:p>
          <a:pPr algn="just">
            <a:defRPr/>
          </a:pPr>
          <a:r>
            <a:rPr lang="ru-RU" sz="1900">
              <a:latin typeface="Times New Roman"/>
              <a:cs typeface="Times New Roman"/>
            </a:rPr>
            <a:t>1</a:t>
          </a:r>
          <a:r>
            <a:rPr lang="ru-RU" sz="1800">
              <a:latin typeface="Times New Roman"/>
              <a:cs typeface="Times New Roman"/>
            </a:rPr>
            <a:t>) Реализация системы работы по развитию познавательной активности у страших дошкольников с ЗПР;</a:t>
          </a:r>
          <a:endParaRPr/>
        </a:p>
        <a:p>
          <a:pPr algn="just">
            <a:defRPr/>
          </a:pPr>
          <a:r>
            <a:rPr lang="ru-RU" sz="1800">
              <a:latin typeface="Times New Roman"/>
              <a:cs typeface="Times New Roman"/>
            </a:rPr>
            <a:t>2)Использование эффективных игровых форм;</a:t>
          </a:r>
          <a:endParaRPr/>
        </a:p>
        <a:p>
          <a:pPr algn="just">
            <a:defRPr/>
          </a:pPr>
          <a:r>
            <a:rPr lang="ru-RU" sz="1800">
              <a:latin typeface="Times New Roman"/>
              <a:cs typeface="Times New Roman"/>
            </a:rPr>
            <a:t>3)Участие в видео- конференциях, вебинарах, прохождение курсов, чтение научной литературы;</a:t>
          </a:r>
          <a:endParaRPr/>
        </a:p>
        <a:p>
          <a:pPr algn="just">
            <a:defRPr/>
          </a:pPr>
          <a:r>
            <a:rPr lang="ru-RU" sz="1800">
              <a:latin typeface="Times New Roman"/>
              <a:cs typeface="Times New Roman"/>
            </a:rPr>
            <a:t>4)Взаимодействие с учителем- дефектологом, учителем- логопедом;</a:t>
          </a:r>
          <a:endParaRPr/>
        </a:p>
        <a:p>
          <a:pPr algn="just">
            <a:defRPr/>
          </a:pPr>
          <a:r>
            <a:rPr lang="ru-RU" sz="1800">
              <a:latin typeface="Times New Roman"/>
              <a:cs typeface="Times New Roman"/>
            </a:rPr>
            <a:t>5) Взаимодействие с родителями.</a:t>
          </a:r>
          <a:endParaRPr/>
        </a:p>
      </dgm:t>
    </dgm:pt>
    <dgm:pt modelId="{528C0028-7B4F-426F-826B-7A06ED4A55BB}" type="parTrans" cxnId="{24A21D84-141C-4DF3-BF86-CB67F1BD05CF}">
      <dgm:prSet/>
      <dgm:spPr bwMode="auto"/>
      <dgm:t>
        <a:bodyPr/>
        <a:lstStyle/>
        <a:p>
          <a:pPr>
            <a:defRPr/>
          </a:pPr>
          <a:endParaRPr lang="ru-RU"/>
        </a:p>
      </dgm:t>
    </dgm:pt>
    <dgm:pt modelId="{CBD1E4D5-21E8-4E44-A634-1F77FCE73CC6}" type="sibTrans" cxnId="{24A21D84-141C-4DF3-BF86-CB67F1BD05CF}">
      <dgm:prSet/>
      <dgm:spPr bwMode="auto"/>
      <dgm:t>
        <a:bodyPr/>
        <a:lstStyle/>
        <a:p>
          <a:pPr>
            <a:defRPr/>
          </a:pPr>
          <a:endParaRPr lang="ru-RU"/>
        </a:p>
      </dgm:t>
    </dgm:pt>
    <dgm:pt modelId="{D719B5DF-8263-42E3-A78D-568124980AD8}">
      <dgm:prSet phldrT="[Текст]"/>
      <dgm:spPr bwMode="auto"/>
      <dgm:t>
        <a:bodyPr/>
        <a:lstStyle/>
        <a:p>
          <a:pPr>
            <a:defRPr/>
          </a:pPr>
          <a:r>
            <a:rPr lang="ru-RU" b="1" u="sng">
              <a:latin typeface="Times New Roman"/>
              <a:cs typeface="Times New Roman"/>
            </a:rPr>
            <a:t>Аналитический этап</a:t>
          </a:r>
          <a:endParaRPr/>
        </a:p>
      </dgm:t>
    </dgm:pt>
    <dgm:pt modelId="{F7AD23D7-A78E-4D0F-9A13-0573E1531270}" type="parTrans" cxnId="{D8CF0B4C-2F0F-4AF7-AED8-DBF6E4802B6A}">
      <dgm:prSet/>
      <dgm:spPr bwMode="auto"/>
      <dgm:t>
        <a:bodyPr/>
        <a:lstStyle/>
        <a:p>
          <a:pPr>
            <a:defRPr/>
          </a:pPr>
          <a:endParaRPr lang="ru-RU"/>
        </a:p>
      </dgm:t>
    </dgm:pt>
    <dgm:pt modelId="{63A578F1-86B6-4B89-81DE-53F6E27BBD85}" type="sibTrans" cxnId="{D8CF0B4C-2F0F-4AF7-AED8-DBF6E4802B6A}">
      <dgm:prSet/>
      <dgm:spPr bwMode="auto"/>
      <dgm:t>
        <a:bodyPr/>
        <a:lstStyle/>
        <a:p>
          <a:pPr>
            <a:defRPr/>
          </a:pPr>
          <a:endParaRPr lang="ru-RU"/>
        </a:p>
      </dgm:t>
    </dgm:pt>
    <dgm:pt modelId="{50335A9F-8B05-4765-9195-DEC80624A007}">
      <dgm:prSet phldrT="[Текст]" custT="1"/>
      <dgm:spPr bwMode="auto"/>
      <dgm:t>
        <a:bodyPr/>
        <a:lstStyle/>
        <a:p>
          <a:pPr algn="just">
            <a:defRPr/>
          </a:pPr>
          <a:r>
            <a:rPr lang="ru-RU" sz="2400">
              <a:latin typeface="Times New Roman"/>
              <a:cs typeface="Times New Roman"/>
            </a:rPr>
            <a:t>1)Обобщение результатов, анализ, рефлексия;</a:t>
          </a:r>
          <a:endParaRPr/>
        </a:p>
        <a:p>
          <a:pPr algn="just">
            <a:defRPr/>
          </a:pPr>
          <a:r>
            <a:rPr lang="ru-RU" sz="2400">
              <a:latin typeface="Times New Roman"/>
              <a:cs typeface="Times New Roman"/>
            </a:rPr>
            <a:t>2)Планирование работы на перспективу.</a:t>
          </a:r>
          <a:endParaRPr/>
        </a:p>
      </dgm:t>
    </dgm:pt>
    <dgm:pt modelId="{B9C14398-10D8-4643-BBB7-B39F3FE57A03}" type="parTrans" cxnId="{9B886185-3B3F-4649-B6B6-B07EEE930D9E}">
      <dgm:prSet/>
      <dgm:spPr bwMode="auto"/>
      <dgm:t>
        <a:bodyPr/>
        <a:lstStyle/>
        <a:p>
          <a:pPr>
            <a:defRPr/>
          </a:pPr>
          <a:endParaRPr lang="ru-RU"/>
        </a:p>
      </dgm:t>
    </dgm:pt>
    <dgm:pt modelId="{952694BB-EC7B-4EC6-81AB-9F33027285B0}" type="sibTrans" cxnId="{9B886185-3B3F-4649-B6B6-B07EEE930D9E}">
      <dgm:prSet/>
      <dgm:spPr bwMode="auto"/>
      <dgm:t>
        <a:bodyPr/>
        <a:lstStyle/>
        <a:p>
          <a:pPr>
            <a:defRPr/>
          </a:pPr>
          <a:endParaRPr lang="ru-RU"/>
        </a:p>
      </dgm:t>
    </dgm:pt>
    <dgm:pt modelId="{820FC097-6582-489A-9359-78559AC77CFF}" type="pres">
      <dgm:prSet presAssocID="{A120B353-8767-4AC4-BEFF-B4A131596F9A}" presName="Name0" presStyleCnt="0">
        <dgm:presLayoutVars>
          <dgm:dir val="norm"/>
          <dgm:animLvl val="lvl"/>
          <dgm:resizeHandles val="exact"/>
        </dgm:presLayoutVars>
      </dgm:prSet>
      <dgm:spPr bwMode="auto"/>
      <dgm:t>
        <a:bodyPr/>
        <a:lstStyle/>
        <a:p>
          <a:pPr>
            <a:defRPr/>
          </a:pPr>
          <a:endParaRPr lang="ru-RU"/>
        </a:p>
      </dgm:t>
    </dgm:pt>
    <dgm:pt modelId="{9694C2BE-77DE-4A64-9694-9F748DA45BEF}" type="pres">
      <dgm:prSet presAssocID="{43597D55-E4CD-4B25-9596-60FD1773BC82}" presName="compositeNode" presStyleCnt="0">
        <dgm:presLayoutVars>
          <dgm:bulletEnabled val="1"/>
        </dgm:presLayoutVars>
      </dgm:prSet>
      <dgm:spPr bwMode="auto"/>
    </dgm:pt>
    <dgm:pt modelId="{655FF8A9-B063-4999-81C3-908DB2C4BCC7}" type="pres">
      <dgm:prSet custLinFactNeighborX="2200" custLinFactNeighborY="13403" custScaleX="81043" custScaleY="97856" presAssocID="{43597D55-E4CD-4B25-9596-60FD1773BC82}" presName="bgRect" presStyleLbl="node1" presStyleIdx="0" presStyleCnt="3"/>
      <dgm:spPr bwMode="auto"/>
      <dgm:t>
        <a:bodyPr/>
        <a:lstStyle/>
        <a:p>
          <a:pPr>
            <a:defRPr/>
          </a:pPr>
          <a:endParaRPr lang="ru-RU"/>
        </a:p>
      </dgm:t>
    </dgm:pt>
    <dgm:pt modelId="{2F8F9447-DC5A-421F-8487-32B66C379187}" type="pres">
      <dgm:prSet presAssocID="{43597D55-E4CD-4B25-9596-60FD1773BC82}" presName="parentNode" presStyleLbl="node1" presStyleIdx="0" presStyleCnt="3">
        <dgm:presLayoutVars>
          <dgm:chMax val="0"/>
          <dgm:bulletEnabled val="1"/>
        </dgm:presLayoutVars>
      </dgm:prSet>
      <dgm:spPr bwMode="auto"/>
      <dgm:t>
        <a:bodyPr/>
        <a:lstStyle/>
        <a:p>
          <a:pPr>
            <a:defRPr/>
          </a:pPr>
          <a:endParaRPr lang="ru-RU"/>
        </a:p>
      </dgm:t>
    </dgm:pt>
    <dgm:pt modelId="{1A70726C-D365-4C9F-B5B2-CB993F2DF833}" type="pres">
      <dgm:prSet presAssocID="{43597D55-E4CD-4B25-9596-60FD1773BC82}" presName="childNode" presStyleLbl="node1" presStyleIdx="0" presStyleCnt="3">
        <dgm:presLayoutVars>
          <dgm:bulletEnabled val="1"/>
        </dgm:presLayoutVars>
      </dgm:prSet>
      <dgm:spPr bwMode="auto"/>
      <dgm:t>
        <a:bodyPr/>
        <a:lstStyle/>
        <a:p>
          <a:pPr>
            <a:defRPr/>
          </a:pPr>
          <a:endParaRPr lang="ru-RU"/>
        </a:p>
      </dgm:t>
    </dgm:pt>
    <dgm:pt modelId="{84688664-C904-4EC7-8651-A993D2E4BC3B}" type="pres">
      <dgm:prSet presAssocID="{FF276576-92F9-4C19-9C7A-18B7653FD85D}" presName="hSp" presStyleCnt="0"/>
      <dgm:spPr bwMode="auto"/>
    </dgm:pt>
    <dgm:pt modelId="{B74AAB32-5336-4129-B00D-2FD294F17D74}" type="pres">
      <dgm:prSet presAssocID="{FF276576-92F9-4C19-9C7A-18B7653FD85D}" presName="vProcSp" presStyleCnt="0"/>
      <dgm:spPr bwMode="auto"/>
    </dgm:pt>
    <dgm:pt modelId="{F6EDA7B9-F233-424D-A09E-17AFF7C67CAA}" type="pres">
      <dgm:prSet presAssocID="{FF276576-92F9-4C19-9C7A-18B7653FD85D}" presName="vSp1" presStyleCnt="0"/>
      <dgm:spPr bwMode="auto"/>
    </dgm:pt>
    <dgm:pt modelId="{4C500BE5-EF70-4C52-B947-699909EF1DA0}" type="pres">
      <dgm:prSet presAssocID="{FF276576-92F9-4C19-9C7A-18B7653FD85D}" presName="simulatedConn" presStyleLbl="solidFgAcc1" presStyleIdx="0" presStyleCnt="2"/>
      <dgm:spPr bwMode="auto"/>
    </dgm:pt>
    <dgm:pt modelId="{CC95D042-188F-47A6-8798-1DBBB1750524}" type="pres">
      <dgm:prSet presAssocID="{FF276576-92F9-4C19-9C7A-18B7653FD85D}" presName="vSp2" presStyleCnt="0"/>
      <dgm:spPr bwMode="auto"/>
    </dgm:pt>
    <dgm:pt modelId="{90404B7C-81F6-40E7-A3C8-49675B4AB900}" type="pres">
      <dgm:prSet presAssocID="{FF276576-92F9-4C19-9C7A-18B7653FD85D}" presName="sibTrans" presStyleCnt="0"/>
      <dgm:spPr bwMode="auto"/>
    </dgm:pt>
    <dgm:pt modelId="{F9A688A8-12D9-4073-B406-5313DB1730AD}" type="pres">
      <dgm:prSet presAssocID="{AE1291C3-0D87-42BE-B127-C5ABC82B07CE}" presName="compositeNode" presStyleCnt="0">
        <dgm:presLayoutVars>
          <dgm:bulletEnabled val="1"/>
        </dgm:presLayoutVars>
      </dgm:prSet>
      <dgm:spPr bwMode="auto"/>
    </dgm:pt>
    <dgm:pt modelId="{F9CB17D7-7EBA-437A-BB0C-DD7561DCE6E3}" type="pres">
      <dgm:prSet custLinFactNeighborX="455" custLinFactNeighborY="4493" custScaleX="77486" custScaleY="98430" presAssocID="{AE1291C3-0D87-42BE-B127-C5ABC82B07CE}" presName="bgRect" presStyleLbl="node1" presStyleIdx="1" presStyleCnt="3"/>
      <dgm:spPr bwMode="auto"/>
      <dgm:t>
        <a:bodyPr/>
        <a:lstStyle/>
        <a:p>
          <a:pPr>
            <a:defRPr/>
          </a:pPr>
          <a:endParaRPr lang="ru-RU"/>
        </a:p>
      </dgm:t>
    </dgm:pt>
    <dgm:pt modelId="{263CA2ED-E3BF-4EDE-AF72-638FBE9D42EF}" type="pres">
      <dgm:prSet presAssocID="{AE1291C3-0D87-42BE-B127-C5ABC82B07CE}" presName="parentNode" presStyleLbl="node1" presStyleIdx="1" presStyleCnt="3">
        <dgm:presLayoutVars>
          <dgm:chMax val="0"/>
          <dgm:bulletEnabled val="1"/>
        </dgm:presLayoutVars>
      </dgm:prSet>
      <dgm:spPr bwMode="auto"/>
      <dgm:t>
        <a:bodyPr/>
        <a:lstStyle/>
        <a:p>
          <a:pPr>
            <a:defRPr/>
          </a:pPr>
          <a:endParaRPr lang="ru-RU"/>
        </a:p>
      </dgm:t>
    </dgm:pt>
    <dgm:pt modelId="{9B4E292D-50AD-4C58-9C61-03B2A26EE4CC}" type="pres">
      <dgm:prSet presAssocID="{AE1291C3-0D87-42BE-B127-C5ABC82B07CE}" presName="childNode" presStyleLbl="node1" presStyleIdx="1" presStyleCnt="3">
        <dgm:presLayoutVars>
          <dgm:bulletEnabled val="1"/>
        </dgm:presLayoutVars>
      </dgm:prSet>
      <dgm:spPr bwMode="auto"/>
      <dgm:t>
        <a:bodyPr/>
        <a:lstStyle/>
        <a:p>
          <a:pPr>
            <a:defRPr/>
          </a:pPr>
          <a:endParaRPr lang="ru-RU"/>
        </a:p>
      </dgm:t>
    </dgm:pt>
    <dgm:pt modelId="{DF99D0C1-A50C-4DA2-A870-7BE9CE54EB75}" type="pres">
      <dgm:prSet presAssocID="{C06A281F-C76A-48A7-93E1-082C2CBD5226}" presName="hSp" presStyleCnt="0"/>
      <dgm:spPr bwMode="auto"/>
    </dgm:pt>
    <dgm:pt modelId="{BAFBFD11-1EE6-42F0-B4B2-10F2135F8411}" type="pres">
      <dgm:prSet presAssocID="{C06A281F-C76A-48A7-93E1-082C2CBD5226}" presName="vProcSp" presStyleCnt="0"/>
      <dgm:spPr bwMode="auto"/>
    </dgm:pt>
    <dgm:pt modelId="{5C83658E-A505-4868-88B6-EC25D842043A}" type="pres">
      <dgm:prSet presAssocID="{C06A281F-C76A-48A7-93E1-082C2CBD5226}" presName="vSp1" presStyleCnt="0"/>
      <dgm:spPr bwMode="auto"/>
    </dgm:pt>
    <dgm:pt modelId="{6844864E-8C3F-42BD-9622-CFBC29CD086B}" type="pres">
      <dgm:prSet presAssocID="{C06A281F-C76A-48A7-93E1-082C2CBD5226}" presName="simulatedConn" presStyleLbl="solidFgAcc1" presStyleIdx="1" presStyleCnt="2"/>
      <dgm:spPr bwMode="auto"/>
    </dgm:pt>
    <dgm:pt modelId="{CE3CFB6E-EB34-4576-936D-433F6E98331A}" type="pres">
      <dgm:prSet presAssocID="{C06A281F-C76A-48A7-93E1-082C2CBD5226}" presName="vSp2" presStyleCnt="0"/>
      <dgm:spPr bwMode="auto"/>
    </dgm:pt>
    <dgm:pt modelId="{BCD2667D-7F37-4CBA-9B50-EFBDEA04ACF5}" type="pres">
      <dgm:prSet presAssocID="{C06A281F-C76A-48A7-93E1-082C2CBD5226}" presName="sibTrans" presStyleCnt="0"/>
      <dgm:spPr bwMode="auto"/>
    </dgm:pt>
    <dgm:pt modelId="{E7C2AAA7-7C67-48AB-959E-55F0E7B02CB3}" type="pres">
      <dgm:prSet presAssocID="{D719B5DF-8263-42E3-A78D-568124980AD8}" presName="compositeNode" presStyleCnt="0">
        <dgm:presLayoutVars>
          <dgm:bulletEnabled val="1"/>
        </dgm:presLayoutVars>
      </dgm:prSet>
      <dgm:spPr bwMode="auto"/>
    </dgm:pt>
    <dgm:pt modelId="{F98CDDD1-6A21-4303-AB54-7C34C8C3C268}" type="pres">
      <dgm:prSet custLinFactNeighborX="1193" custLinFactNeighborY="4467" custScaleX="62217" custScaleY="97168" presAssocID="{D719B5DF-8263-42E3-A78D-568124980AD8}" presName="bgRect" presStyleLbl="node1" presStyleIdx="2" presStyleCnt="3"/>
      <dgm:spPr bwMode="auto"/>
      <dgm:t>
        <a:bodyPr/>
        <a:lstStyle/>
        <a:p>
          <a:pPr>
            <a:defRPr/>
          </a:pPr>
          <a:endParaRPr lang="ru-RU"/>
        </a:p>
      </dgm:t>
    </dgm:pt>
    <dgm:pt modelId="{5CB288E6-3D49-4D74-8CD8-34A2893EC15B}" type="pres">
      <dgm:prSet presAssocID="{D719B5DF-8263-42E3-A78D-568124980AD8}" presName="parentNode" presStyleLbl="node1" presStyleIdx="2" presStyleCnt="3">
        <dgm:presLayoutVars>
          <dgm:chMax val="0"/>
          <dgm:bulletEnabled val="1"/>
        </dgm:presLayoutVars>
      </dgm:prSet>
      <dgm:spPr bwMode="auto"/>
      <dgm:t>
        <a:bodyPr/>
        <a:lstStyle/>
        <a:p>
          <a:pPr>
            <a:defRPr/>
          </a:pPr>
          <a:endParaRPr lang="ru-RU"/>
        </a:p>
      </dgm:t>
    </dgm:pt>
    <dgm:pt modelId="{E495A0F9-EEB4-411E-885C-A77DD760CC81}" type="pres">
      <dgm:prSet presAssocID="{D719B5DF-8263-42E3-A78D-568124980AD8}" presName="childNode" presStyleLbl="node1" presStyleIdx="2" presStyleCnt="3">
        <dgm:presLayoutVars>
          <dgm:bulletEnabled val="1"/>
        </dgm:presLayoutVars>
      </dgm:prSet>
      <dgm:spPr bwMode="auto"/>
      <dgm:t>
        <a:bodyPr/>
        <a:lstStyle/>
        <a:p>
          <a:pPr>
            <a:defRPr/>
          </a:pPr>
          <a:endParaRPr lang="ru-RU"/>
        </a:p>
      </dgm:t>
    </dgm:pt>
  </dgm:ptLst>
  <dgm:cxnLst>
    <dgm:cxn modelId="{24A21D84-141C-4DF3-BF86-CB67F1BD05CF}" srcId="{AE1291C3-0D87-42BE-B127-C5ABC82B07CE}" destId="{9535AF9F-4E19-4696-B890-1CADAF934807}" srcOrd="0" destOrd="0" parTransId="{528C0028-7B4F-426F-826B-7A06ED4A55BB}" sibTransId="{CBD1E4D5-21E8-4E44-A634-1F77FCE73CC6}"/>
    <dgm:cxn modelId="{2BB13CED-7409-4442-A752-FB7166BD1D3B}" type="presOf" srcId="{AE1291C3-0D87-42BE-B127-C5ABC82B07CE}" destId="{F9CB17D7-7EBA-437A-BB0C-DD7561DCE6E3}" srcOrd="0" destOrd="0" presId="urn:microsoft.com/office/officeart/2005/8/layout/hProcess7"/>
    <dgm:cxn modelId="{6224F770-E143-4502-B6FD-2B313FDFC9B1}" type="presOf" srcId="{9535AF9F-4E19-4696-B890-1CADAF934807}" destId="{9B4E292D-50AD-4C58-9C61-03B2A26EE4CC}" srcOrd="0" destOrd="0" presId="urn:microsoft.com/office/officeart/2005/8/layout/hProcess7"/>
    <dgm:cxn modelId="{D8CF0B4C-2F0F-4AF7-AED8-DBF6E4802B6A}" srcId="{A120B353-8767-4AC4-BEFF-B4A131596F9A}" destId="{D719B5DF-8263-42E3-A78D-568124980AD8}" srcOrd="2" destOrd="0" parTransId="{F7AD23D7-A78E-4D0F-9A13-0573E1531270}" sibTransId="{63A578F1-86B6-4B89-81DE-53F6E27BBD85}"/>
    <dgm:cxn modelId="{DE8D82EF-EFE8-4BD6-A35A-CBBBF9DF412E}" type="presOf" srcId="{A120B353-8767-4AC4-BEFF-B4A131596F9A}" destId="{820FC097-6582-489A-9359-78559AC77CFF}" srcOrd="0" destOrd="0" presId="urn:microsoft.com/office/officeart/2005/8/layout/hProcess7"/>
    <dgm:cxn modelId="{894DCB05-8A00-458F-B60C-7861085D353E}" type="presOf" srcId="{552216A8-F556-4297-9439-A09BAF30750D}" destId="{1A70726C-D365-4C9F-B5B2-CB993F2DF833}" srcOrd="0" destOrd="0" presId="urn:microsoft.com/office/officeart/2005/8/layout/hProcess7"/>
    <dgm:cxn modelId="{9B886185-3B3F-4649-B6B6-B07EEE930D9E}" srcId="{D719B5DF-8263-42E3-A78D-568124980AD8}" destId="{50335A9F-8B05-4765-9195-DEC80624A007}" srcOrd="0" destOrd="0" parTransId="{B9C14398-10D8-4643-BBB7-B39F3FE57A03}" sibTransId="{952694BB-EC7B-4EC6-81AB-9F33027285B0}"/>
    <dgm:cxn modelId="{D4E052CF-5EE5-4C7C-89CE-45A467A5188E}" srcId="{A120B353-8767-4AC4-BEFF-B4A131596F9A}" destId="{43597D55-E4CD-4B25-9596-60FD1773BC82}" srcOrd="0" destOrd="0" parTransId="{9C172CA9-D7A4-4888-AD47-764C84B7E11F}" sibTransId="{FF276576-92F9-4C19-9C7A-18B7653FD85D}"/>
    <dgm:cxn modelId="{D95B607B-29D9-4E73-ADA5-1815675AA51D}" srcId="{A120B353-8767-4AC4-BEFF-B4A131596F9A}" destId="{AE1291C3-0D87-42BE-B127-C5ABC82B07CE}" srcOrd="1" destOrd="0" parTransId="{363CE746-33A4-45D7-8B84-5D51E4AD147C}" sibTransId="{C06A281F-C76A-48A7-93E1-082C2CBD5226}"/>
    <dgm:cxn modelId="{0D9D9A15-1C1F-4F0C-88F4-62A1EE3DAC26}" type="presOf" srcId="{43597D55-E4CD-4B25-9596-60FD1773BC82}" destId="{655FF8A9-B063-4999-81C3-908DB2C4BCC7}" srcOrd="0" destOrd="0" presId="urn:microsoft.com/office/officeart/2005/8/layout/hProcess7"/>
    <dgm:cxn modelId="{89AF1750-80FF-472E-911F-D45ECFA08E80}" type="presOf" srcId="{D719B5DF-8263-42E3-A78D-568124980AD8}" destId="{5CB288E6-3D49-4D74-8CD8-34A2893EC15B}" srcOrd="1" destOrd="0" presId="urn:microsoft.com/office/officeart/2005/8/layout/hProcess7"/>
    <dgm:cxn modelId="{99D87F7E-83CB-454B-85E5-524D30393DBE}" type="presOf" srcId="{D719B5DF-8263-42E3-A78D-568124980AD8}" destId="{F98CDDD1-6A21-4303-AB54-7C34C8C3C268}" srcOrd="0" destOrd="0" presId="urn:microsoft.com/office/officeart/2005/8/layout/hProcess7"/>
    <dgm:cxn modelId="{DCE7CD9D-8602-46B6-ABF6-80352064F52B}" type="presOf" srcId="{50335A9F-8B05-4765-9195-DEC80624A007}" destId="{E495A0F9-EEB4-411E-885C-A77DD760CC81}" srcOrd="0" destOrd="0" presId="urn:microsoft.com/office/officeart/2005/8/layout/hProcess7"/>
    <dgm:cxn modelId="{373E67AF-76A4-432B-AB64-4BD9E5AF5846}" srcId="{43597D55-E4CD-4B25-9596-60FD1773BC82}" destId="{552216A8-F556-4297-9439-A09BAF30750D}" srcOrd="0" destOrd="0" parTransId="{8D67051A-9C40-4336-AA8C-6B2A3ACF007A}" sibTransId="{4FAF9BE1-F5E2-4581-BEE0-F025A3B37EB8}"/>
    <dgm:cxn modelId="{3BC1A978-CCD3-480D-8D30-3535A447E9C1}" type="presOf" srcId="{43597D55-E4CD-4B25-9596-60FD1773BC82}" destId="{2F8F9447-DC5A-421F-8487-32B66C379187}" srcOrd="1" destOrd="0" presId="urn:microsoft.com/office/officeart/2005/8/layout/hProcess7"/>
    <dgm:cxn modelId="{DCF546BA-5828-42F2-97C2-6EC8DC8DC83E}" type="presOf" srcId="{AE1291C3-0D87-42BE-B127-C5ABC82B07CE}" destId="{263CA2ED-E3BF-4EDE-AF72-638FBE9D42EF}" srcOrd="1" destOrd="0" presId="urn:microsoft.com/office/officeart/2005/8/layout/hProcess7"/>
    <dgm:cxn modelId="{1876A41B-C316-4BE4-B0B3-A60C1CFBE81D}" type="presParOf" srcId="{820FC097-6582-489A-9359-78559AC77CFF}" destId="{9694C2BE-77DE-4A64-9694-9F748DA45BEF}" srcOrd="0" destOrd="0" presId="urn:microsoft.com/office/officeart/2005/8/layout/hProcess7"/>
    <dgm:cxn modelId="{7386F5AD-851C-4CA0-8CC2-936E5C3CF7A6}" type="presParOf" srcId="{9694C2BE-77DE-4A64-9694-9F748DA45BEF}" destId="{655FF8A9-B063-4999-81C3-908DB2C4BCC7}" srcOrd="0" destOrd="0" presId="urn:microsoft.com/office/officeart/2005/8/layout/hProcess7"/>
    <dgm:cxn modelId="{1CA138B1-8068-4FF4-9FA4-1009F3CF8D8F}" type="presParOf" srcId="{9694C2BE-77DE-4A64-9694-9F748DA45BEF}" destId="{2F8F9447-DC5A-421F-8487-32B66C379187}" srcOrd="1" destOrd="0" presId="urn:microsoft.com/office/officeart/2005/8/layout/hProcess7"/>
    <dgm:cxn modelId="{DFAD83EF-D2CA-4618-925E-1B7EFEEFEDF1}" type="presParOf" srcId="{9694C2BE-77DE-4A64-9694-9F748DA45BEF}" destId="{1A70726C-D365-4C9F-B5B2-CB993F2DF833}" srcOrd="2" destOrd="0" presId="urn:microsoft.com/office/officeart/2005/8/layout/hProcess7"/>
    <dgm:cxn modelId="{DF6E1326-023A-4CAF-985A-CDF737F0CB10}" type="presParOf" srcId="{820FC097-6582-489A-9359-78559AC77CFF}" destId="{84688664-C904-4EC7-8651-A993D2E4BC3B}" srcOrd="1" destOrd="0" presId="urn:microsoft.com/office/officeart/2005/8/layout/hProcess7"/>
    <dgm:cxn modelId="{FBD1168D-9566-4CF3-854C-B4588778F6EC}" type="presParOf" srcId="{820FC097-6582-489A-9359-78559AC77CFF}" destId="{B74AAB32-5336-4129-B00D-2FD294F17D74}" srcOrd="2" destOrd="0" presId="urn:microsoft.com/office/officeart/2005/8/layout/hProcess7"/>
    <dgm:cxn modelId="{7E7D8096-D06F-468E-99FA-FCC04836E944}" type="presParOf" srcId="{B74AAB32-5336-4129-B00D-2FD294F17D74}" destId="{F6EDA7B9-F233-424D-A09E-17AFF7C67CAA}" srcOrd="0" destOrd="0" presId="urn:microsoft.com/office/officeart/2005/8/layout/hProcess7"/>
    <dgm:cxn modelId="{1DCB40AA-DCA8-46EC-971F-9708A8E64082}" type="presParOf" srcId="{B74AAB32-5336-4129-B00D-2FD294F17D74}" destId="{4C500BE5-EF70-4C52-B947-699909EF1DA0}" srcOrd="1" destOrd="0" presId="urn:microsoft.com/office/officeart/2005/8/layout/hProcess7"/>
    <dgm:cxn modelId="{B6188C5B-D6AD-44E3-8A13-BB6C36290A6D}" type="presParOf" srcId="{B74AAB32-5336-4129-B00D-2FD294F17D74}" destId="{CC95D042-188F-47A6-8798-1DBBB1750524}" srcOrd="2" destOrd="0" presId="urn:microsoft.com/office/officeart/2005/8/layout/hProcess7"/>
    <dgm:cxn modelId="{BDF64598-8B6C-4AF9-8B97-4E3F3913AC7D}" type="presParOf" srcId="{820FC097-6582-489A-9359-78559AC77CFF}" destId="{90404B7C-81F6-40E7-A3C8-49675B4AB900}" srcOrd="3" destOrd="0" presId="urn:microsoft.com/office/officeart/2005/8/layout/hProcess7"/>
    <dgm:cxn modelId="{DFDBBF8C-0C17-48C2-A804-D7573561ADEA}" type="presParOf" srcId="{820FC097-6582-489A-9359-78559AC77CFF}" destId="{F9A688A8-12D9-4073-B406-5313DB1730AD}" srcOrd="4" destOrd="0" presId="urn:microsoft.com/office/officeart/2005/8/layout/hProcess7"/>
    <dgm:cxn modelId="{8067BD14-BC84-4AB4-A761-9C2F637BE4D8}" type="presParOf" srcId="{F9A688A8-12D9-4073-B406-5313DB1730AD}" destId="{F9CB17D7-7EBA-437A-BB0C-DD7561DCE6E3}" srcOrd="0" destOrd="0" presId="urn:microsoft.com/office/officeart/2005/8/layout/hProcess7"/>
    <dgm:cxn modelId="{219B43DB-6831-4296-9BB4-49F3D3E27C10}" type="presParOf" srcId="{F9A688A8-12D9-4073-B406-5313DB1730AD}" destId="{263CA2ED-E3BF-4EDE-AF72-638FBE9D42EF}" srcOrd="1" destOrd="0" presId="urn:microsoft.com/office/officeart/2005/8/layout/hProcess7"/>
    <dgm:cxn modelId="{817DA46E-725F-40F5-B24A-35BAED11400A}" type="presParOf" srcId="{F9A688A8-12D9-4073-B406-5313DB1730AD}" destId="{9B4E292D-50AD-4C58-9C61-03B2A26EE4CC}" srcOrd="2" destOrd="0" presId="urn:microsoft.com/office/officeart/2005/8/layout/hProcess7"/>
    <dgm:cxn modelId="{09C78F14-566A-40E4-AE75-31B675DB31EF}" type="presParOf" srcId="{820FC097-6582-489A-9359-78559AC77CFF}" destId="{DF99D0C1-A50C-4DA2-A870-7BE9CE54EB75}" srcOrd="5" destOrd="0" presId="urn:microsoft.com/office/officeart/2005/8/layout/hProcess7"/>
    <dgm:cxn modelId="{5D252A21-A6C1-41F2-89C6-B3544D19A8CD}" type="presParOf" srcId="{820FC097-6582-489A-9359-78559AC77CFF}" destId="{BAFBFD11-1EE6-42F0-B4B2-10F2135F8411}" srcOrd="6" destOrd="0" presId="urn:microsoft.com/office/officeart/2005/8/layout/hProcess7"/>
    <dgm:cxn modelId="{63D31FE2-0D9A-4CAC-9B01-64C21DC6E0BF}" type="presParOf" srcId="{BAFBFD11-1EE6-42F0-B4B2-10F2135F8411}" destId="{5C83658E-A505-4868-88B6-EC25D842043A}" srcOrd="0" destOrd="0" presId="urn:microsoft.com/office/officeart/2005/8/layout/hProcess7"/>
    <dgm:cxn modelId="{C9A2DF08-C89B-46F7-8671-02781D254750}" type="presParOf" srcId="{BAFBFD11-1EE6-42F0-B4B2-10F2135F8411}" destId="{6844864E-8C3F-42BD-9622-CFBC29CD086B}" srcOrd="1" destOrd="0" presId="urn:microsoft.com/office/officeart/2005/8/layout/hProcess7"/>
    <dgm:cxn modelId="{6022E978-3DFA-4C16-9D3F-FA82EFA31046}" type="presParOf" srcId="{BAFBFD11-1EE6-42F0-B4B2-10F2135F8411}" destId="{CE3CFB6E-EB34-4576-936D-433F6E98331A}" srcOrd="2" destOrd="0" presId="urn:microsoft.com/office/officeart/2005/8/layout/hProcess7"/>
    <dgm:cxn modelId="{823C1331-73F0-43DA-8C87-B475317DC8BA}" type="presParOf" srcId="{820FC097-6582-489A-9359-78559AC77CFF}" destId="{BCD2667D-7F37-4CBA-9B50-EFBDEA04ACF5}" srcOrd="7" destOrd="0" presId="urn:microsoft.com/office/officeart/2005/8/layout/hProcess7"/>
    <dgm:cxn modelId="{F6467343-AE60-4099-BEA9-0726657BE6F7}" type="presParOf" srcId="{820FC097-6582-489A-9359-78559AC77CFF}" destId="{E7C2AAA7-7C67-48AB-959E-55F0E7B02CB3}" srcOrd="8" destOrd="0" presId="urn:microsoft.com/office/officeart/2005/8/layout/hProcess7"/>
    <dgm:cxn modelId="{F6A3645E-1744-440E-A067-A3654722153F}" type="presParOf" srcId="{E7C2AAA7-7C67-48AB-959E-55F0E7B02CB3}" destId="{F98CDDD1-6A21-4303-AB54-7C34C8C3C268}" srcOrd="0" destOrd="0" presId="urn:microsoft.com/office/officeart/2005/8/layout/hProcess7"/>
    <dgm:cxn modelId="{A1F74D56-7812-4322-A526-373690CB1A98}" type="presParOf" srcId="{E7C2AAA7-7C67-48AB-959E-55F0E7B02CB3}" destId="{5CB288E6-3D49-4D74-8CD8-34A2893EC15B}" srcOrd="1" destOrd="0" presId="urn:microsoft.com/office/officeart/2005/8/layout/hProcess7"/>
    <dgm:cxn modelId="{F0DCEB01-A552-4CC4-BCC7-4A28B7622708}" type="presParOf" srcId="{E7C2AAA7-7C67-48AB-959E-55F0E7B02CB3}" destId="{E495A0F9-EEB4-411E-885C-A77DD760CC81}" srcOrd="2" destOrd="0" presId="urn:microsoft.com/office/officeart/2005/8/layout/hProcess7"/>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ata2.xml><?xml version="1.0" encoding="utf-8"?>
<dgm:dataModel xmlns:dgm="http://schemas.openxmlformats.org/drawingml/2006/diagram" xmlns:a="http://schemas.openxmlformats.org/drawingml/2006/main" xmlns:r="http://schemas.openxmlformats.org/officeDocument/2006/relationships">
  <dgm:ptLst>
    <dgm:pt modelId="{54629AA6-2766-4EAF-A39B-C3BA819A8E12}" type="doc">
      <dgm:prSet loTypeId="urn:microsoft.com/office/officeart/2005/8/layout/vList2" loCatId="list" qsTypeId="urn:microsoft.com/office/officeart/2005/8/quickstyle/3d1" qsCatId="3D" csTypeId="urn:microsoft.com/office/officeart/2005/8/colors/colorful1" csCatId="colorful" phldr="1"/>
      <dgm:spPr bwMode="auto"/>
      <dgm:t>
        <a:bodyPr/>
        <a:lstStyle/>
        <a:p>
          <a:pPr>
            <a:defRPr/>
          </a:pPr>
          <a:endParaRPr lang="ru-RU"/>
        </a:p>
      </dgm:t>
    </dgm:pt>
    <dgm:pt modelId="{8AB8FD6C-B415-48FC-B3D8-8811F788AF18}">
      <dgm:prSet phldrT="[Текст]" custT="1"/>
      <dgm:spPr bwMode="auto"/>
      <dgm:t>
        <a:bodyPr/>
        <a:lstStyle/>
        <a:p>
          <a:pPr>
            <a:defRPr/>
          </a:pPr>
          <a:r>
            <a:rPr lang="ru-RU" sz="3200">
              <a:latin typeface="Times New Roman"/>
              <a:cs typeface="Times New Roman"/>
            </a:rPr>
            <a:t>Разработан план интеграции образовательных областей через </a:t>
          </a:r>
          <a:r>
            <a:rPr lang="en-US" sz="3200">
              <a:latin typeface="Times New Roman"/>
              <a:cs typeface="Times New Roman"/>
            </a:rPr>
            <a:t>LEGO</a:t>
          </a:r>
          <a:r>
            <a:rPr lang="ru-RU" sz="3200">
              <a:latin typeface="Times New Roman"/>
              <a:cs typeface="Times New Roman"/>
            </a:rPr>
            <a:t>- игры. </a:t>
          </a:r>
          <a:endParaRPr/>
        </a:p>
      </dgm:t>
    </dgm:pt>
    <dgm:pt modelId="{C5953F61-0F4A-40A2-8A92-B82CB43CE5D4}" type="parTrans" cxnId="{916E164C-BC03-4704-8459-4B67C36EC32A}">
      <dgm:prSet/>
      <dgm:spPr bwMode="auto"/>
      <dgm:t>
        <a:bodyPr/>
        <a:lstStyle/>
        <a:p>
          <a:pPr>
            <a:defRPr/>
          </a:pPr>
          <a:endParaRPr lang="ru-RU"/>
        </a:p>
      </dgm:t>
    </dgm:pt>
    <dgm:pt modelId="{5BB888AD-9BE7-4C89-8366-9F0EFC30E068}" type="sibTrans" cxnId="{916E164C-BC03-4704-8459-4B67C36EC32A}">
      <dgm:prSet/>
      <dgm:spPr bwMode="auto"/>
      <dgm:t>
        <a:bodyPr/>
        <a:lstStyle/>
        <a:p>
          <a:pPr>
            <a:defRPr/>
          </a:pPr>
          <a:endParaRPr lang="ru-RU"/>
        </a:p>
      </dgm:t>
    </dgm:pt>
    <dgm:pt modelId="{60F60609-47B8-4187-B5F7-7A2B93A53B01}">
      <dgm:prSet phldrT="[Текст]" custT="1"/>
      <dgm:spPr bwMode="auto"/>
      <dgm:t>
        <a:bodyPr/>
        <a:lstStyle/>
        <a:p>
          <a:pPr>
            <a:defRPr/>
          </a:pPr>
          <a:r>
            <a:rPr lang="ru-RU" sz="3200">
              <a:latin typeface="Times New Roman"/>
              <a:cs typeface="Times New Roman"/>
            </a:rPr>
            <a:t>Разработаны консультации для педагогов и родителей (законных представителей)</a:t>
          </a:r>
          <a:endParaRPr/>
        </a:p>
      </dgm:t>
    </dgm:pt>
    <dgm:pt modelId="{B82EBD6B-EFAF-4CD0-AC1E-F7EC0F2B6179}" type="parTrans" cxnId="{51BB5408-2D83-4CD3-A749-771E5875D48B}">
      <dgm:prSet/>
      <dgm:spPr bwMode="auto"/>
      <dgm:t>
        <a:bodyPr/>
        <a:lstStyle/>
        <a:p>
          <a:pPr>
            <a:defRPr/>
          </a:pPr>
          <a:endParaRPr lang="ru-RU"/>
        </a:p>
      </dgm:t>
    </dgm:pt>
    <dgm:pt modelId="{9B591FAE-D977-4153-9393-9E83CF435B1A}" type="sibTrans" cxnId="{51BB5408-2D83-4CD3-A749-771E5875D48B}">
      <dgm:prSet/>
      <dgm:spPr bwMode="auto"/>
      <dgm:t>
        <a:bodyPr/>
        <a:lstStyle/>
        <a:p>
          <a:pPr>
            <a:defRPr/>
          </a:pPr>
          <a:endParaRPr lang="ru-RU"/>
        </a:p>
      </dgm:t>
    </dgm:pt>
    <dgm:pt modelId="{AE0415EC-CA3C-4B75-8780-B49A0D334E45}">
      <dgm:prSet phldrT="[Текст]" custT="1"/>
      <dgm:spPr bwMode="auto"/>
      <dgm:t>
        <a:bodyPr/>
        <a:lstStyle/>
        <a:p>
          <a:pPr>
            <a:defRPr/>
          </a:pPr>
          <a:r>
            <a:rPr lang="ru-RU" sz="3200">
              <a:latin typeface="Times New Roman"/>
              <a:cs typeface="Times New Roman"/>
            </a:rPr>
            <a:t>Созданы дидактические пособия с </a:t>
          </a:r>
          <a:r>
            <a:rPr lang="en-US" sz="3200">
              <a:latin typeface="Times New Roman"/>
              <a:cs typeface="Times New Roman"/>
            </a:rPr>
            <a:t>LEGO </a:t>
          </a:r>
          <a:r>
            <a:rPr lang="ru-RU" sz="3200">
              <a:latin typeface="Times New Roman"/>
              <a:cs typeface="Times New Roman"/>
            </a:rPr>
            <a:t>–играми для развития познавательной активности старших дошкольников с ЗПР</a:t>
          </a:r>
          <a:endParaRPr/>
        </a:p>
      </dgm:t>
    </dgm:pt>
    <dgm:pt modelId="{8EEDB113-E9BB-412D-BAAB-718D6C97657E}" type="parTrans" cxnId="{102AE353-80E8-44A9-9C0D-A087C97C43C4}">
      <dgm:prSet/>
      <dgm:spPr bwMode="auto"/>
      <dgm:t>
        <a:bodyPr/>
        <a:lstStyle/>
        <a:p>
          <a:pPr>
            <a:defRPr/>
          </a:pPr>
          <a:endParaRPr lang="ru-RU"/>
        </a:p>
      </dgm:t>
    </dgm:pt>
    <dgm:pt modelId="{8DA7E912-B651-4248-B553-B9CCCA60E481}" type="sibTrans" cxnId="{102AE353-80E8-44A9-9C0D-A087C97C43C4}">
      <dgm:prSet/>
      <dgm:spPr bwMode="auto"/>
      <dgm:t>
        <a:bodyPr/>
        <a:lstStyle/>
        <a:p>
          <a:pPr>
            <a:defRPr/>
          </a:pPr>
          <a:endParaRPr lang="ru-RU"/>
        </a:p>
      </dgm:t>
    </dgm:pt>
    <dgm:pt modelId="{4E8D35E4-E055-40DB-94E9-5C783297DD21}">
      <dgm:prSet phldrT="[Текст]" custT="1"/>
      <dgm:spPr bwMode="auto"/>
      <dgm:t>
        <a:bodyPr/>
        <a:lstStyle/>
        <a:p>
          <a:pPr>
            <a:defRPr/>
          </a:pPr>
          <a:r>
            <a:rPr lang="ru-RU" sz="3200">
              <a:latin typeface="Times New Roman"/>
              <a:cs typeface="Times New Roman"/>
            </a:rPr>
            <a:t>Обогащена развивающая предметно- пространственная среда группы в соответствии с ФГОС ДО</a:t>
          </a:r>
          <a:endParaRPr/>
        </a:p>
      </dgm:t>
    </dgm:pt>
    <dgm:pt modelId="{B713CFED-4651-4116-B5E6-F5429C36B31A}" type="parTrans" cxnId="{3873AF48-1FBB-493E-937F-26E6DC6558A6}">
      <dgm:prSet/>
      <dgm:spPr bwMode="auto"/>
      <dgm:t>
        <a:bodyPr/>
        <a:lstStyle/>
        <a:p>
          <a:pPr>
            <a:defRPr/>
          </a:pPr>
          <a:endParaRPr lang="ru-RU"/>
        </a:p>
      </dgm:t>
    </dgm:pt>
    <dgm:pt modelId="{3D48F710-B4AC-4681-B821-C12FD28D2FC5}" type="sibTrans" cxnId="{3873AF48-1FBB-493E-937F-26E6DC6558A6}">
      <dgm:prSet/>
      <dgm:spPr bwMode="auto"/>
      <dgm:t>
        <a:bodyPr/>
        <a:lstStyle/>
        <a:p>
          <a:pPr>
            <a:defRPr/>
          </a:pPr>
          <a:endParaRPr lang="ru-RU"/>
        </a:p>
      </dgm:t>
    </dgm:pt>
    <dgm:pt modelId="{B2A8DCA5-4DA6-46B6-8440-D24490ACA368}" type="pres">
      <dgm:prSet presAssocID="{54629AA6-2766-4EAF-A39B-C3BA819A8E12}" presName="linear" presStyleCnt="0">
        <dgm:presLayoutVars>
          <dgm:animLvl val="lvl"/>
          <dgm:resizeHandles val="exact"/>
        </dgm:presLayoutVars>
      </dgm:prSet>
      <dgm:spPr bwMode="auto"/>
      <dgm:t>
        <a:bodyPr/>
        <a:lstStyle/>
        <a:p>
          <a:pPr>
            <a:defRPr/>
          </a:pPr>
          <a:endParaRPr lang="ru-RU"/>
        </a:p>
      </dgm:t>
    </dgm:pt>
    <dgm:pt modelId="{1C001EB9-0C45-4AD2-BD85-1A3F115F7D37}" type="pres">
      <dgm:prSet custLinFactNeighborX="-184" custLinFactNeighborY="-20858" presAssocID="{8AB8FD6C-B415-48FC-B3D8-8811F788AF18}" presName="parentText" presStyleLbl="node1" presStyleIdx="0" presStyleCnt="2">
        <dgm:presLayoutVars>
          <dgm:chMax val="0"/>
          <dgm:bulletEnabled val="1"/>
        </dgm:presLayoutVars>
      </dgm:prSet>
      <dgm:spPr bwMode="auto"/>
      <dgm:t>
        <a:bodyPr/>
        <a:lstStyle/>
        <a:p>
          <a:pPr>
            <a:defRPr/>
          </a:pPr>
          <a:endParaRPr lang="ru-RU"/>
        </a:p>
      </dgm:t>
    </dgm:pt>
    <dgm:pt modelId="{D87C6B90-282A-4292-B9D3-3D4757EC9AE1}" type="pres">
      <dgm:prSet custScaleY="175660" presAssocID="{8AB8FD6C-B415-48FC-B3D8-8811F788AF18}" presName="childText" presStyleLbl="revTx" presStyleIdx="0" presStyleCnt="2">
        <dgm:presLayoutVars>
          <dgm:bulletEnabled val="1"/>
        </dgm:presLayoutVars>
      </dgm:prSet>
      <dgm:spPr bwMode="auto"/>
      <dgm:t>
        <a:bodyPr/>
        <a:lstStyle/>
        <a:p>
          <a:pPr>
            <a:defRPr/>
          </a:pPr>
          <a:endParaRPr lang="ru-RU"/>
        </a:p>
      </dgm:t>
    </dgm:pt>
    <dgm:pt modelId="{39E2DB94-1F0A-4EA5-B75D-92DE8B9E74FC}" type="pres">
      <dgm:prSet custLinFactNeighborX="-176" custLinFactNeighborY="-79316" custScaleY="149704" presAssocID="{AE0415EC-CA3C-4B75-8780-B49A0D334E45}" presName="parentText" presStyleLbl="node1" presStyleIdx="1" presStyleCnt="2">
        <dgm:presLayoutVars>
          <dgm:chMax val="0"/>
          <dgm:bulletEnabled val="1"/>
        </dgm:presLayoutVars>
      </dgm:prSet>
      <dgm:spPr bwMode="auto"/>
      <dgm:t>
        <a:bodyPr/>
        <a:lstStyle/>
        <a:p>
          <a:pPr>
            <a:defRPr/>
          </a:pPr>
          <a:endParaRPr lang="ru-RU"/>
        </a:p>
      </dgm:t>
    </dgm:pt>
    <dgm:pt modelId="{ABA72CD6-0D44-43E6-9A07-E1432FCF5C0F}" type="pres">
      <dgm:prSet custLinFactNeighborX="352" custLinFactNeighborY="-46038" presAssocID="{AE0415EC-CA3C-4B75-8780-B49A0D334E45}" presName="childText" presStyleLbl="revTx" presStyleIdx="1" presStyleCnt="2">
        <dgm:presLayoutVars>
          <dgm:bulletEnabled val="1"/>
        </dgm:presLayoutVars>
      </dgm:prSet>
      <dgm:spPr bwMode="auto"/>
      <dgm:t>
        <a:bodyPr/>
        <a:lstStyle/>
        <a:p>
          <a:pPr>
            <a:defRPr/>
          </a:pPr>
          <a:endParaRPr lang="ru-RU"/>
        </a:p>
      </dgm:t>
    </dgm:pt>
  </dgm:ptLst>
  <dgm:cxnLst>
    <dgm:cxn modelId="{2872D570-7D9D-427F-B6C2-E3CA3DB220F4}" type="presOf" srcId="{60F60609-47B8-4187-B5F7-7A2B93A53B01}" destId="{D87C6B90-282A-4292-B9D3-3D4757EC9AE1}" srcOrd="0" destOrd="0" presId="urn:microsoft.com/office/officeart/2005/8/layout/vList2"/>
    <dgm:cxn modelId="{4971FEB0-C6E3-4CEB-A453-261BA902A7F7}" type="presOf" srcId="{54629AA6-2766-4EAF-A39B-C3BA819A8E12}" destId="{B2A8DCA5-4DA6-46B6-8440-D24490ACA368}" srcOrd="0" destOrd="0" presId="urn:microsoft.com/office/officeart/2005/8/layout/vList2"/>
    <dgm:cxn modelId="{3873AF48-1FBB-493E-937F-26E6DC6558A6}" srcId="{AE0415EC-CA3C-4B75-8780-B49A0D334E45}" destId="{4E8D35E4-E055-40DB-94E9-5C783297DD21}" srcOrd="0" destOrd="0" parTransId="{B713CFED-4651-4116-B5E6-F5429C36B31A}" sibTransId="{3D48F710-B4AC-4681-B821-C12FD28D2FC5}"/>
    <dgm:cxn modelId="{C8D31D2C-3ED4-4192-A553-5DA3764E8A0D}" type="presOf" srcId="{AE0415EC-CA3C-4B75-8780-B49A0D334E45}" destId="{39E2DB94-1F0A-4EA5-B75D-92DE8B9E74FC}" srcOrd="0" destOrd="0" presId="urn:microsoft.com/office/officeart/2005/8/layout/vList2"/>
    <dgm:cxn modelId="{7B62C917-9115-442B-B5E5-4097BF8187CC}" type="presOf" srcId="{4E8D35E4-E055-40DB-94E9-5C783297DD21}" destId="{ABA72CD6-0D44-43E6-9A07-E1432FCF5C0F}" srcOrd="0" destOrd="0" presId="urn:microsoft.com/office/officeart/2005/8/layout/vList2"/>
    <dgm:cxn modelId="{902F39A4-491F-4BEB-B23C-E39D2D83E4C5}" type="presOf" srcId="{8AB8FD6C-B415-48FC-B3D8-8811F788AF18}" destId="{1C001EB9-0C45-4AD2-BD85-1A3F115F7D37}" srcOrd="0" destOrd="0" presId="urn:microsoft.com/office/officeart/2005/8/layout/vList2"/>
    <dgm:cxn modelId="{916E164C-BC03-4704-8459-4B67C36EC32A}" srcId="{54629AA6-2766-4EAF-A39B-C3BA819A8E12}" destId="{8AB8FD6C-B415-48FC-B3D8-8811F788AF18}" srcOrd="0" destOrd="0" parTransId="{C5953F61-0F4A-40A2-8A92-B82CB43CE5D4}" sibTransId="{5BB888AD-9BE7-4C89-8366-9F0EFC30E068}"/>
    <dgm:cxn modelId="{51BB5408-2D83-4CD3-A749-771E5875D48B}" srcId="{8AB8FD6C-B415-48FC-B3D8-8811F788AF18}" destId="{60F60609-47B8-4187-B5F7-7A2B93A53B01}" srcOrd="0" destOrd="0" parTransId="{B82EBD6B-EFAF-4CD0-AC1E-F7EC0F2B6179}" sibTransId="{9B591FAE-D977-4153-9393-9E83CF435B1A}"/>
    <dgm:cxn modelId="{102AE353-80E8-44A9-9C0D-A087C97C43C4}" srcId="{54629AA6-2766-4EAF-A39B-C3BA819A8E12}" destId="{AE0415EC-CA3C-4B75-8780-B49A0D334E45}" srcOrd="1" destOrd="0" parTransId="{8EEDB113-E9BB-412D-BAAB-718D6C97657E}" sibTransId="{8DA7E912-B651-4248-B553-B9CCCA60E481}"/>
    <dgm:cxn modelId="{17ABEBF0-4EC2-4515-9D56-D67FB866F785}" type="presParOf" srcId="{B2A8DCA5-4DA6-46B6-8440-D24490ACA368}" destId="{1C001EB9-0C45-4AD2-BD85-1A3F115F7D37}" srcOrd="0" destOrd="0" presId="urn:microsoft.com/office/officeart/2005/8/layout/vList2"/>
    <dgm:cxn modelId="{E4D93A9E-7399-49FC-A79B-20591587ECF7}" type="presParOf" srcId="{B2A8DCA5-4DA6-46B6-8440-D24490ACA368}" destId="{D87C6B90-282A-4292-B9D3-3D4757EC9AE1}" srcOrd="1" destOrd="0" presId="urn:microsoft.com/office/officeart/2005/8/layout/vList2"/>
    <dgm:cxn modelId="{B2FA50E9-A428-4C08-91C5-B145A99D5BCC}" type="presParOf" srcId="{B2A8DCA5-4DA6-46B6-8440-D24490ACA368}" destId="{39E2DB94-1F0A-4EA5-B75D-92DE8B9E74FC}" srcOrd="2" destOrd="0" presId="urn:microsoft.com/office/officeart/2005/8/layout/vList2"/>
    <dgm:cxn modelId="{4AD6E050-6902-4C31-BDBD-31C24E0CB86F}" type="presParOf" srcId="{B2A8DCA5-4DA6-46B6-8440-D24490ACA368}" destId="{ABA72CD6-0D44-43E6-9A07-E1432FCF5C0F}" srcOrd="3" destOrd="0" presId="urn:microsoft.com/office/officeart/2005/8/layout/vList2"/>
  </dgm:cxnLst>
  <dgm:bg/>
  <dgm:whole/>
  <dgm:extLst>
    <a:ext uri="http://schemas.microsoft.com/office/drawing/2008/diagram">
      <dsp:dataModelExt xmlns:dsp="http://schemas.microsoft.com/office/drawing/2008/diagram" relId="rId1" minVer="http://schemas.openxmlformats.org/drawingml/2006/diagram"/>
    </a:ext>
  </dgm:extLst>
</dgm:dataModel>
</file>

<file path=ppt/diagrams/drawing1.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1108898026" name=""/>
      <dsp:cNvGrpSpPr/>
    </dsp:nvGrpSpPr>
    <dsp:grpSpPr bwMode="auto">
      <a:xfrm>
        <a:off x="0" y="0"/>
        <a:ext cx="10079318" cy="5286686"/>
        <a:chOff x="0" y="0"/>
        <a:chExt cx="10079318" cy="5286686"/>
      </a:xfrm>
    </dsp:grpSpPr>
    <dsp:sp modelId="{655FF8A9-B063-4999-81C3-908DB2C4BCC7}">
      <dsp:nvSpPr>
        <dsp:cNvPr id="0" name=""/>
        <dsp:cNvSpPr/>
      </dsp:nvSpPr>
      <dsp:spPr bwMode="auto">
        <a:xfrm>
          <a:off x="98724" y="113346"/>
          <a:ext cx="3585720" cy="5173339"/>
        </a:xfrm>
        <a:prstGeom prst="roundRect">
          <a:avLst>
            <a:gd name="adj" fmla="val 5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40000" dist="20000" dir="5400000" rotWithShape="0">
            <a:srgbClr val="000000">
              <a:alpha val="38000"/>
            </a:srgbClr>
          </a:outerShdw>
        </a:effectLst>
      </dsp:spPr>
      <dsp:style>
        <a:lnRef idx="0">
          <a:srgbClr val="000000"/>
        </a:lnRef>
        <a:fillRef idx="2">
          <a:srgbClr val="000000"/>
        </a:fillRef>
        <a:effectRef idx="1">
          <a:srgbClr val="000000"/>
        </a:effectRef>
        <a:fontRef idx="minor">
          <a:schemeClr val="dk1"/>
        </a:fontRef>
      </dsp:style>
      <dsp:txBody>
        <a:bodyPr spcFirstLastPara="0" vert="horz" wrap="square" lIns="0" tIns="99441" rIns="128905" bIns="0" numCol="1" spcCol="1270" anchor="t" anchorCtr="0">
          <a:noAutofit/>
        </a:bodyPr>
        <a:lstStyle/>
        <a:p>
          <a:pPr lvl="0" algn="r" defTabSz="1289050">
            <a:lnSpc>
              <a:spcPct val="90000"/>
            </a:lnSpc>
            <a:spcBef>
              <a:spcPts val="0"/>
            </a:spcBef>
            <a:spcAft>
              <a:spcPts val="0"/>
            </a:spcAft>
            <a:defRPr/>
          </a:pPr>
          <a:r>
            <a:rPr lang="ru-RU" sz="2900" b="1" u="sng">
              <a:latin typeface="Times New Roman"/>
              <a:cs typeface="Times New Roman"/>
            </a:rPr>
            <a:t>Подготовительный этап</a:t>
          </a:r>
          <a:endParaRPr/>
        </a:p>
      </dsp:txBody>
      <dsp:txXfrm rot="16199999">
        <a:off x="-1663772" y="1875843"/>
        <a:ext cx="4242138" cy="717144"/>
      </dsp:txXfrm>
    </dsp:sp>
    <dsp:sp modelId="{1A70726C-D365-4C9F-B5B2-CB993F2DF833}">
      <dsp:nvSpPr>
        <dsp:cNvPr id="0" name=""/>
        <dsp:cNvSpPr/>
      </dsp:nvSpPr>
      <dsp:spPr bwMode="auto">
        <a:xfrm>
          <a:off x="876677" y="113346"/>
          <a:ext cx="2671361" cy="5173339"/>
        </a:xfrm>
        <a:prstGeom prst="rect">
          <a:avLst/>
        </a:prstGeom>
        <a:noFill/>
        <a:ln>
          <a:noFill/>
        </a:ln>
        <a:effectLst>
          <a:outerShdw blurRad="40000" dist="20000" dir="5400000" rotWithShape="0">
            <a:srgbClr val="000000">
              <a:alpha val="38000"/>
            </a:srgbClr>
          </a:outerShdw>
        </a:effectLst>
      </dsp:spPr>
      <dsp:style>
        <a:lnRef idx="0">
          <a:srgbClr val="000000"/>
        </a:lnRef>
        <a:fillRef idx="2">
          <a:srgbClr val="000000"/>
        </a:fillRef>
        <a:effectRef idx="1">
          <a:srgbClr val="000000"/>
        </a:effectRef>
        <a:fontRef idx="minor">
          <a:schemeClr val="dk1"/>
        </a:fontRef>
      </dsp:style>
      <dsp:txBody>
        <a:bodyPr spcFirstLastPara="0" vert="horz" wrap="square" lIns="0" tIns="82296" rIns="0" bIns="0" numCol="1" spcCol="1270" anchor="t" anchorCtr="0">
          <a:noAutofit/>
        </a:bodyPr>
        <a:lstStyle/>
        <a:p>
          <a:pPr lvl="0" algn="just" defTabSz="1066800">
            <a:lnSpc>
              <a:spcPct val="90000"/>
            </a:lnSpc>
            <a:spcBef>
              <a:spcPts val="0"/>
            </a:spcBef>
            <a:spcAft>
              <a:spcPts val="0"/>
            </a:spcAft>
            <a:defRPr/>
          </a:pPr>
          <a:r>
            <a:rPr lang="ru-RU" sz="2400">
              <a:latin typeface="Times New Roman"/>
              <a:cs typeface="Times New Roman"/>
            </a:rPr>
            <a:t>1)Педагогическая диагностика детей;</a:t>
          </a:r>
          <a:endParaRPr/>
        </a:p>
        <a:p>
          <a:pPr lvl="0" algn="just" defTabSz="1066800">
            <a:lnSpc>
              <a:spcPct val="90000"/>
            </a:lnSpc>
            <a:spcBef>
              <a:spcPts val="0"/>
            </a:spcBef>
            <a:spcAft>
              <a:spcPts val="0"/>
            </a:spcAft>
            <a:defRPr/>
          </a:pPr>
          <a:r>
            <a:rPr lang="ru-RU" sz="2400">
              <a:latin typeface="Times New Roman"/>
              <a:cs typeface="Times New Roman"/>
            </a:rPr>
            <a:t>2)Разработка перспективного плана системы работы по теме;</a:t>
          </a:r>
          <a:br>
            <a:rPr lang="ru-RU" sz="2400">
              <a:latin typeface="Times New Roman"/>
              <a:cs typeface="Times New Roman"/>
            </a:rPr>
          </a:br>
          <a:r>
            <a:rPr lang="ru-RU" sz="2400">
              <a:latin typeface="Times New Roman"/>
              <a:cs typeface="Times New Roman"/>
            </a:rPr>
            <a:t>3)Обогощение развивающей предметно – пространственной среды в группе;</a:t>
          </a:r>
          <a:endParaRPr/>
        </a:p>
        <a:p>
          <a:pPr lvl="0" algn="just" defTabSz="1066800">
            <a:lnSpc>
              <a:spcPct val="90000"/>
            </a:lnSpc>
            <a:spcBef>
              <a:spcPts val="0"/>
            </a:spcBef>
            <a:spcAft>
              <a:spcPts val="0"/>
            </a:spcAft>
            <a:defRPr/>
          </a:pPr>
          <a:r>
            <a:rPr lang="ru-RU" sz="2400">
              <a:latin typeface="Times New Roman"/>
              <a:cs typeface="Times New Roman"/>
            </a:rPr>
            <a:t>4)Анкетирование родителей. </a:t>
          </a:r>
          <a:endParaRPr/>
        </a:p>
      </dsp:txBody>
      <dsp:txXfrm>
        <a:off x="876677" y="113346"/>
        <a:ext cx="2671361" cy="5173339"/>
      </dsp:txXfrm>
    </dsp:sp>
    <dsp:sp modelId="{F9CB17D7-7EBA-437A-BB0C-DD7561DCE6E3}">
      <dsp:nvSpPr>
        <dsp:cNvPr id="0" name=""/>
        <dsp:cNvSpPr/>
      </dsp:nvSpPr>
      <dsp:spPr bwMode="auto">
        <a:xfrm>
          <a:off x="3762094" y="83000"/>
          <a:ext cx="3428341" cy="5203685"/>
        </a:xfrm>
        <a:prstGeom prst="roundRect">
          <a:avLst>
            <a:gd name="adj" fmla="val 5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a:outerShdw blurRad="40000" dist="20000" dir="5400000" rotWithShape="0">
            <a:srgbClr val="000000">
              <a:alpha val="38000"/>
            </a:srgbClr>
          </a:outerShdw>
        </a:effectLst>
      </dsp:spPr>
      <dsp:style>
        <a:lnRef idx="0">
          <a:srgbClr val="000000"/>
        </a:lnRef>
        <a:fillRef idx="2">
          <a:srgbClr val="000000"/>
        </a:fillRef>
        <a:effectRef idx="1">
          <a:srgbClr val="000000"/>
        </a:effectRef>
        <a:fontRef idx="minor">
          <a:schemeClr val="dk1"/>
        </a:fontRef>
      </dsp:style>
      <dsp:txBody>
        <a:bodyPr spcFirstLastPara="0" vert="horz" wrap="square" lIns="0" tIns="99441" rIns="128905" bIns="0" numCol="1" spcCol="1270" anchor="t" anchorCtr="0">
          <a:noAutofit/>
        </a:bodyPr>
        <a:lstStyle/>
        <a:p>
          <a:pPr lvl="0" algn="r" defTabSz="1289050">
            <a:lnSpc>
              <a:spcPct val="90000"/>
            </a:lnSpc>
            <a:spcBef>
              <a:spcPts val="0"/>
            </a:spcBef>
            <a:spcAft>
              <a:spcPts val="0"/>
            </a:spcAft>
            <a:defRPr/>
          </a:pPr>
          <a:r>
            <a:rPr lang="ru-RU" sz="2900" b="1" u="sng">
              <a:latin typeface="Times New Roman"/>
              <a:cs typeface="Times New Roman"/>
            </a:rPr>
            <a:t>Основной этап</a:t>
          </a:r>
          <a:endParaRPr/>
        </a:p>
      </dsp:txBody>
      <dsp:txXfrm rot="16199999">
        <a:off x="1971417" y="1873677"/>
        <a:ext cx="4267021" cy="685668"/>
      </dsp:txXfrm>
    </dsp:sp>
    <dsp:sp modelId="{4C500BE5-EF70-4C52-B947-699909EF1DA0}">
      <dsp:nvSpPr>
        <dsp:cNvPr id="0" name=""/>
        <dsp:cNvSpPr/>
      </dsp:nvSpPr>
      <dsp:spPr bwMode="auto">
        <a:xfrm rot="5400000">
          <a:off x="3375775" y="4201281"/>
          <a:ext cx="776619" cy="663669"/>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rgbClr val="000000"/>
        </a:lnRef>
        <a:fillRef idx="2">
          <a:srgbClr val="000000"/>
        </a:fillRef>
        <a:effectRef idx="0">
          <a:srgbClr val="000000"/>
        </a:effectRef>
        <a:fontRef idx="minor"/>
      </dsp:style>
    </dsp:sp>
    <dsp:sp modelId="{9B4E292D-50AD-4C58-9C61-03B2A26EE4CC}">
      <dsp:nvSpPr>
        <dsp:cNvPr id="0" name=""/>
        <dsp:cNvSpPr/>
      </dsp:nvSpPr>
      <dsp:spPr bwMode="auto">
        <a:xfrm>
          <a:off x="4519981" y="83000"/>
          <a:ext cx="2554114" cy="5203685"/>
        </a:xfrm>
        <a:prstGeom prst="rect">
          <a:avLst/>
        </a:prstGeom>
        <a:noFill/>
        <a:ln>
          <a:noFill/>
        </a:ln>
        <a:effectLst>
          <a:outerShdw blurRad="40000" dist="20000" dir="5400000" rotWithShape="0">
            <a:srgbClr val="000000">
              <a:alpha val="38000"/>
            </a:srgbClr>
          </a:outerShdw>
        </a:effectLst>
      </dsp:spPr>
      <dsp:style>
        <a:lnRef idx="0">
          <a:srgbClr val="000000"/>
        </a:lnRef>
        <a:fillRef idx="2">
          <a:srgbClr val="000000"/>
        </a:fillRef>
        <a:effectRef idx="1">
          <a:srgbClr val="000000"/>
        </a:effectRef>
        <a:fontRef idx="minor">
          <a:schemeClr val="dk1"/>
        </a:fontRef>
      </dsp:style>
      <dsp:txBody>
        <a:bodyPr spcFirstLastPara="0" vert="horz" wrap="square" lIns="0" tIns="65151" rIns="0" bIns="0" numCol="1" spcCol="1270" anchor="t" anchorCtr="0">
          <a:noAutofit/>
        </a:bodyPr>
        <a:lstStyle/>
        <a:p>
          <a:pPr lvl="0" algn="just" defTabSz="844550">
            <a:lnSpc>
              <a:spcPct val="90000"/>
            </a:lnSpc>
            <a:spcBef>
              <a:spcPts val="0"/>
            </a:spcBef>
            <a:spcAft>
              <a:spcPts val="0"/>
            </a:spcAft>
            <a:defRPr/>
          </a:pPr>
          <a:r>
            <a:rPr lang="ru-RU" sz="1900">
              <a:latin typeface="Times New Roman"/>
              <a:cs typeface="Times New Roman"/>
            </a:rPr>
            <a:t>1</a:t>
          </a:r>
          <a:r>
            <a:rPr lang="ru-RU" sz="1800">
              <a:latin typeface="Times New Roman"/>
              <a:cs typeface="Times New Roman"/>
            </a:rPr>
            <a:t>) Реализация системы работы по развитию познавательной активности у страших дошкольников с ЗПР;</a:t>
          </a:r>
          <a:endParaRPr/>
        </a:p>
        <a:p>
          <a:pPr lvl="0" algn="just" defTabSz="844550">
            <a:lnSpc>
              <a:spcPct val="90000"/>
            </a:lnSpc>
            <a:spcBef>
              <a:spcPts val="0"/>
            </a:spcBef>
            <a:spcAft>
              <a:spcPts val="0"/>
            </a:spcAft>
            <a:defRPr/>
          </a:pPr>
          <a:r>
            <a:rPr lang="ru-RU" sz="1800">
              <a:latin typeface="Times New Roman"/>
              <a:cs typeface="Times New Roman"/>
            </a:rPr>
            <a:t>2)Использование эффективных игровых форм;</a:t>
          </a:r>
          <a:endParaRPr/>
        </a:p>
        <a:p>
          <a:pPr lvl="0" algn="just" defTabSz="844550">
            <a:lnSpc>
              <a:spcPct val="90000"/>
            </a:lnSpc>
            <a:spcBef>
              <a:spcPts val="0"/>
            </a:spcBef>
            <a:spcAft>
              <a:spcPts val="0"/>
            </a:spcAft>
            <a:defRPr/>
          </a:pPr>
          <a:r>
            <a:rPr lang="ru-RU" sz="1800">
              <a:latin typeface="Times New Roman"/>
              <a:cs typeface="Times New Roman"/>
            </a:rPr>
            <a:t>3)Участие в видео- конференциях, вебинарах, прохождение курсов, чтение научной литературы;</a:t>
          </a:r>
          <a:endParaRPr/>
        </a:p>
        <a:p>
          <a:pPr lvl="0" algn="just" defTabSz="844550">
            <a:lnSpc>
              <a:spcPct val="90000"/>
            </a:lnSpc>
            <a:spcBef>
              <a:spcPts val="0"/>
            </a:spcBef>
            <a:spcAft>
              <a:spcPts val="0"/>
            </a:spcAft>
            <a:defRPr/>
          </a:pPr>
          <a:r>
            <a:rPr lang="ru-RU" sz="1800">
              <a:latin typeface="Times New Roman"/>
              <a:cs typeface="Times New Roman"/>
            </a:rPr>
            <a:t>4)Взаимодействие с учителем- дефектологом, учителем- логопедом;</a:t>
          </a:r>
          <a:endParaRPr/>
        </a:p>
        <a:p>
          <a:pPr lvl="0" algn="just" defTabSz="844550">
            <a:lnSpc>
              <a:spcPct val="90000"/>
            </a:lnSpc>
            <a:spcBef>
              <a:spcPts val="0"/>
            </a:spcBef>
            <a:spcAft>
              <a:spcPts val="0"/>
            </a:spcAft>
            <a:defRPr/>
          </a:pPr>
          <a:r>
            <a:rPr lang="ru-RU" sz="1800">
              <a:latin typeface="Times New Roman"/>
              <a:cs typeface="Times New Roman"/>
            </a:rPr>
            <a:t>5) Взаимодействие с родителями.</a:t>
          </a:r>
          <a:endParaRPr/>
        </a:p>
      </dsp:txBody>
      <dsp:txXfrm>
        <a:off x="4519981" y="83000"/>
        <a:ext cx="2554114" cy="5203685"/>
      </dsp:txXfrm>
    </dsp:sp>
    <dsp:sp modelId="{F98CDDD1-6A21-4303-AB54-7C34C8C3C268}">
      <dsp:nvSpPr>
        <dsp:cNvPr id="0" name=""/>
        <dsp:cNvSpPr/>
      </dsp:nvSpPr>
      <dsp:spPr bwMode="auto">
        <a:xfrm>
          <a:off x="7326547" y="149718"/>
          <a:ext cx="2752770" cy="5136967"/>
        </a:xfrm>
        <a:prstGeom prst="roundRect">
          <a:avLst>
            <a:gd name="adj" fmla="val 5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outerShdw blurRad="40000" dist="20000" dir="5400000" rotWithShape="0">
            <a:srgbClr val="000000">
              <a:alpha val="38000"/>
            </a:srgbClr>
          </a:outerShdw>
        </a:effectLst>
      </dsp:spPr>
      <dsp:style>
        <a:lnRef idx="0">
          <a:srgbClr val="000000"/>
        </a:lnRef>
        <a:fillRef idx="2">
          <a:srgbClr val="000000"/>
        </a:fillRef>
        <a:effectRef idx="1">
          <a:srgbClr val="000000"/>
        </a:effectRef>
        <a:fontRef idx="minor">
          <a:schemeClr val="dk1"/>
        </a:fontRef>
      </dsp:style>
      <dsp:txBody>
        <a:bodyPr spcFirstLastPara="0" vert="horz" wrap="square" lIns="0" tIns="99441" rIns="128905" bIns="0" numCol="1" spcCol="1270" anchor="t" anchorCtr="0">
          <a:noAutofit/>
        </a:bodyPr>
        <a:lstStyle/>
        <a:p>
          <a:pPr lvl="0" algn="r" defTabSz="1289050">
            <a:lnSpc>
              <a:spcPct val="90000"/>
            </a:lnSpc>
            <a:spcBef>
              <a:spcPts val="0"/>
            </a:spcBef>
            <a:spcAft>
              <a:spcPts val="0"/>
            </a:spcAft>
            <a:defRPr/>
          </a:pPr>
          <a:r>
            <a:rPr lang="ru-RU" sz="2900" b="1" u="sng">
              <a:latin typeface="Times New Roman"/>
              <a:cs typeface="Times New Roman"/>
            </a:rPr>
            <a:t>Аналитический этап</a:t>
          </a:r>
          <a:endParaRPr/>
        </a:p>
      </dsp:txBody>
      <dsp:txXfrm rot="16199999">
        <a:off x="5495668" y="1980598"/>
        <a:ext cx="4212312" cy="550554"/>
      </dsp:txXfrm>
    </dsp:sp>
    <dsp:sp modelId="{6844864E-8C3F-42BD-9622-CFBC29CD086B}">
      <dsp:nvSpPr>
        <dsp:cNvPr id="0" name=""/>
        <dsp:cNvSpPr/>
      </dsp:nvSpPr>
      <dsp:spPr bwMode="auto">
        <a:xfrm rot="5400000">
          <a:off x="6958973" y="4201281"/>
          <a:ext cx="776619" cy="663669"/>
        </a:xfrm>
        <a:prstGeom prst="flowChartExtra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rgbClr val="000000"/>
        </a:lnRef>
        <a:fillRef idx="2">
          <a:srgbClr val="000000"/>
        </a:fillRef>
        <a:effectRef idx="0">
          <a:srgbClr val="000000"/>
        </a:effectRef>
        <a:fontRef idx="minor"/>
      </dsp:style>
    </dsp:sp>
    <dsp:sp modelId="{E495A0F9-EEB4-411E-885C-A77DD760CC81}">
      <dsp:nvSpPr>
        <dsp:cNvPr id="0" name=""/>
        <dsp:cNvSpPr/>
      </dsp:nvSpPr>
      <dsp:spPr bwMode="auto">
        <a:xfrm>
          <a:off x="7998298" y="149718"/>
          <a:ext cx="2050813" cy="5136967"/>
        </a:xfrm>
        <a:prstGeom prst="rect">
          <a:avLst/>
        </a:prstGeom>
        <a:noFill/>
        <a:ln>
          <a:noFill/>
        </a:ln>
        <a:effectLst>
          <a:outerShdw blurRad="40000" dist="20000" dir="5400000" rotWithShape="0">
            <a:srgbClr val="000000">
              <a:alpha val="38000"/>
            </a:srgbClr>
          </a:outerShdw>
        </a:effectLst>
      </dsp:spPr>
      <dsp:style>
        <a:lnRef idx="0">
          <a:srgbClr val="000000"/>
        </a:lnRef>
        <a:fillRef idx="2">
          <a:srgbClr val="000000"/>
        </a:fillRef>
        <a:effectRef idx="1">
          <a:srgbClr val="000000"/>
        </a:effectRef>
        <a:fontRef idx="minor">
          <a:schemeClr val="dk1"/>
        </a:fontRef>
      </dsp:style>
      <dsp:txBody>
        <a:bodyPr spcFirstLastPara="0" vert="horz" wrap="square" lIns="0" tIns="82296" rIns="0" bIns="0" numCol="1" spcCol="1270" anchor="t" anchorCtr="0">
          <a:noAutofit/>
        </a:bodyPr>
        <a:lstStyle/>
        <a:p>
          <a:pPr lvl="0" algn="just" defTabSz="1066800">
            <a:lnSpc>
              <a:spcPct val="90000"/>
            </a:lnSpc>
            <a:spcBef>
              <a:spcPts val="0"/>
            </a:spcBef>
            <a:spcAft>
              <a:spcPts val="0"/>
            </a:spcAft>
            <a:defRPr/>
          </a:pPr>
          <a:r>
            <a:rPr lang="ru-RU" sz="2400">
              <a:latin typeface="Times New Roman"/>
              <a:cs typeface="Times New Roman"/>
            </a:rPr>
            <a:t>1)Обобщение результатов, анализ, рефлексия;</a:t>
          </a:r>
          <a:endParaRPr/>
        </a:p>
        <a:p>
          <a:pPr lvl="0" algn="just" defTabSz="1066800">
            <a:lnSpc>
              <a:spcPct val="90000"/>
            </a:lnSpc>
            <a:spcBef>
              <a:spcPts val="0"/>
            </a:spcBef>
            <a:spcAft>
              <a:spcPts val="0"/>
            </a:spcAft>
            <a:defRPr/>
          </a:pPr>
          <a:r>
            <a:rPr lang="ru-RU" sz="2400">
              <a:latin typeface="Times New Roman"/>
              <a:cs typeface="Times New Roman"/>
            </a:rPr>
            <a:t>2)Планирование работы на перспективу.</a:t>
          </a:r>
          <a:endParaRPr/>
        </a:p>
      </dsp:txBody>
      <dsp:txXfrm>
        <a:off x="7998298" y="149718"/>
        <a:ext cx="2050813" cy="5136967"/>
      </dsp:txXfrm>
    </dsp:sp>
  </dsp:spTree>
</dsp:drawing>
</file>

<file path=ppt/diagrams/drawing2.xml><?xml version="1.0" encoding="utf-8"?>
<dsp:drawing xmlns:dsp="http://schemas.microsoft.com/office/drawing/2008/diagram" xmlns:dgm="http://schemas.openxmlformats.org/drawingml/2006/diagram" xmlns:a="http://schemas.openxmlformats.org/drawingml/2006/main" xmlns:r="http://schemas.openxmlformats.org/officeDocument/2006/relationships">
  <dsp:spTree>
    <dsp:nvGrpSpPr>
      <dsp:cNvPr id="2144948526" name=""/>
      <dsp:cNvGrpSpPr/>
    </dsp:nvGrpSpPr>
    <dsp:grpSpPr bwMode="auto">
      <a:xfrm>
        <a:off x="0" y="0"/>
        <a:ext cx="9988306" cy="4979622"/>
        <a:chOff x="0" y="0"/>
        <a:chExt cx="9988306" cy="4979622"/>
      </a:xfrm>
    </dsp:grpSpPr>
    <dsp:sp modelId="{1C001EB9-0C45-4AD2-BD85-1A3F115F7D37}">
      <dsp:nvSpPr>
        <dsp:cNvPr id="0" name=""/>
        <dsp:cNvSpPr/>
      </dsp:nvSpPr>
      <dsp:spPr bwMode="auto">
        <a:xfrm>
          <a:off x="0" y="346719"/>
          <a:ext cx="9988306" cy="774902"/>
        </a:xfrm>
        <a:prstGeom prst="roundRect">
          <a:avLst>
            <a:gd name="adj" fmla="val 16667"/>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ts val="0"/>
            </a:spcBef>
            <a:spcAft>
              <a:spcPts val="0"/>
            </a:spcAft>
            <a:defRPr/>
          </a:pPr>
          <a:r>
            <a:rPr lang="ru-RU" sz="3200">
              <a:latin typeface="Times New Roman"/>
              <a:cs typeface="Times New Roman"/>
            </a:rPr>
            <a:t>Разработан план интеграции образовательных областей через </a:t>
          </a:r>
          <a:r>
            <a:rPr lang="en-US" sz="3200">
              <a:latin typeface="Times New Roman"/>
              <a:cs typeface="Times New Roman"/>
            </a:rPr>
            <a:t>LEGO</a:t>
          </a:r>
          <a:r>
            <a:rPr lang="ru-RU" sz="3200">
              <a:latin typeface="Times New Roman"/>
              <a:cs typeface="Times New Roman"/>
            </a:rPr>
            <a:t>- игры. </a:t>
          </a:r>
          <a:endParaRPr/>
        </a:p>
      </dsp:txBody>
      <dsp:txXfrm>
        <a:off x="37828" y="384547"/>
        <a:ext cx="9912650" cy="699246"/>
      </dsp:txXfrm>
    </dsp:sp>
    <dsp:sp modelId="{D87C6B90-282A-4292-B9D3-3D4757EC9AE1}">
      <dsp:nvSpPr>
        <dsp:cNvPr id="0" name=""/>
        <dsp:cNvSpPr/>
      </dsp:nvSpPr>
      <dsp:spPr bwMode="auto">
        <a:xfrm>
          <a:off x="0" y="1256335"/>
          <a:ext cx="9988306" cy="1134525"/>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317129" tIns="40640" rIns="227584" bIns="40640" numCol="1" spcCol="1270" anchor="t" anchorCtr="0">
          <a:noAutofit/>
        </a:bodyPr>
        <a:lstStyle/>
        <a:p>
          <a:pPr marL="285750" lvl="1" indent="-285750" algn="l" defTabSz="1422400">
            <a:lnSpc>
              <a:spcPct val="90000"/>
            </a:lnSpc>
            <a:spcBef>
              <a:spcPts val="0"/>
            </a:spcBef>
            <a:spcAft>
              <a:spcPts val="0"/>
            </a:spcAft>
            <a:buChar char="••"/>
            <a:defRPr/>
          </a:pPr>
          <a:r>
            <a:rPr lang="ru-RU" sz="3200">
              <a:latin typeface="Times New Roman"/>
              <a:cs typeface="Times New Roman"/>
            </a:rPr>
            <a:t>Разработаны консультации для педагогов и родителей (законных представителей)</a:t>
          </a:r>
          <a:endParaRPr/>
        </a:p>
      </dsp:txBody>
      <dsp:txXfrm>
        <a:off x="0" y="1256335"/>
        <a:ext cx="9988306" cy="1134525"/>
      </dsp:txXfrm>
    </dsp:sp>
    <dsp:sp modelId="{39E2DB94-1F0A-4EA5-B75D-92DE8B9E74FC}">
      <dsp:nvSpPr>
        <dsp:cNvPr id="0" name=""/>
        <dsp:cNvSpPr/>
      </dsp:nvSpPr>
      <dsp:spPr bwMode="auto">
        <a:xfrm>
          <a:off x="0" y="1639526"/>
          <a:ext cx="9988306" cy="1160059"/>
        </a:xfrm>
        <a:prstGeom prst="roundRect">
          <a:avLst>
            <a:gd name="adj" fmla="val 16667"/>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40000" dist="23000" dir="5400000" rotWithShape="0">
            <a:srgbClr val="000000">
              <a:alpha val="35000"/>
            </a:srgbClr>
          </a:outerShdw>
        </a:effectLst>
      </dsp:spPr>
      <dsp:style>
        <a:lnRef idx="0">
          <a:srgbClr val="000000"/>
        </a:lnRef>
        <a:fillRef idx="3">
          <a:srgbClr val="000000"/>
        </a:fillRef>
        <a:effectRef idx="2">
          <a:srgbClr val="00000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ts val="0"/>
            </a:spcBef>
            <a:spcAft>
              <a:spcPts val="0"/>
            </a:spcAft>
            <a:defRPr/>
          </a:pPr>
          <a:r>
            <a:rPr lang="ru-RU" sz="3200">
              <a:latin typeface="Times New Roman"/>
              <a:cs typeface="Times New Roman"/>
            </a:rPr>
            <a:t>Созданы дидактические пособия с </a:t>
          </a:r>
          <a:r>
            <a:rPr lang="en-US" sz="3200">
              <a:latin typeface="Times New Roman"/>
              <a:cs typeface="Times New Roman"/>
            </a:rPr>
            <a:t>LEGO </a:t>
          </a:r>
          <a:r>
            <a:rPr lang="ru-RU" sz="3200">
              <a:latin typeface="Times New Roman"/>
              <a:cs typeface="Times New Roman"/>
            </a:rPr>
            <a:t>–играми для развития познавательной активности старших дошкольников с ЗПР</a:t>
          </a:r>
          <a:endParaRPr/>
        </a:p>
      </dsp:txBody>
      <dsp:txXfrm>
        <a:off x="56629" y="1696155"/>
        <a:ext cx="9875048" cy="1046801"/>
      </dsp:txXfrm>
    </dsp:sp>
    <dsp:sp modelId="{ABA72CD6-0D44-43E6-9A07-E1432FCF5C0F}">
      <dsp:nvSpPr>
        <dsp:cNvPr id="0" name=""/>
        <dsp:cNvSpPr/>
      </dsp:nvSpPr>
      <dsp:spPr bwMode="auto">
        <a:xfrm>
          <a:off x="0" y="3194170"/>
          <a:ext cx="9988306" cy="947267"/>
        </a:xfrm>
        <a:prstGeom prst="rect">
          <a:avLst/>
        </a:prstGeom>
        <a:noFill/>
        <a:ln>
          <a:noFill/>
        </a:ln>
        <a:effectLst/>
      </dsp:spPr>
      <dsp:style>
        <a:lnRef idx="0">
          <a:srgbClr val="000000"/>
        </a:lnRef>
        <a:fillRef idx="0">
          <a:srgbClr val="000000"/>
        </a:fillRef>
        <a:effectRef idx="0">
          <a:srgbClr val="000000"/>
        </a:effectRef>
        <a:fontRef idx="minor"/>
      </dsp:style>
      <dsp:txBody>
        <a:bodyPr spcFirstLastPara="0" vert="horz" wrap="square" lIns="317129" tIns="40640" rIns="227584" bIns="40640" numCol="1" spcCol="1270" anchor="t" anchorCtr="0">
          <a:noAutofit/>
        </a:bodyPr>
        <a:lstStyle/>
        <a:p>
          <a:pPr marL="285750" lvl="1" indent="-285750" algn="l" defTabSz="1422400">
            <a:lnSpc>
              <a:spcPct val="90000"/>
            </a:lnSpc>
            <a:spcBef>
              <a:spcPts val="0"/>
            </a:spcBef>
            <a:spcAft>
              <a:spcPts val="0"/>
            </a:spcAft>
            <a:buChar char="••"/>
            <a:defRPr/>
          </a:pPr>
          <a:r>
            <a:rPr lang="ru-RU" sz="3200">
              <a:latin typeface="Times New Roman"/>
              <a:cs typeface="Times New Roman"/>
            </a:rPr>
            <a:t>Обогащена развивающая предметно- пространственная среда группы в соответствии с ФГОС ДО</a:t>
          </a:r>
          <a:endParaRPr/>
        </a:p>
      </dsp:txBody>
      <dsp:txXfrm>
        <a:off x="0" y="3194170"/>
        <a:ext cx="9988306" cy="947267"/>
      </dsp:txXfrm>
    </dsp:sp>
  </dsp:spTree>
</dsp:drawing>
</file>

<file path=ppt/diagrams/layout1.xml><?xml version="1.0" encoding="utf-8"?>
<dgm:layoutDef xmlns:dgm="http://schemas.openxmlformats.org/drawingml/2006/diagram" xmlns:a="http://schemas.openxmlformats.org/drawingml/2006/main" xmlns:r="http://schemas.openxmlformats.org/officeDocument/2006/relationships"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val="norm"/>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r:blip="">
      <dgm:adjLst/>
    </dgm:shape>
    <dgm:presOf/>
    <dgm:constrLst>
      <dgm:constr type="h" for="ch" forName="compositeNode" refType="h"/>
      <dgm:constr type="w" for="ch" forName="compositeNode" refType="w"/>
      <dgm:constr type="w" for="ch" forName="hSp" refType="w" refFor="ch" refForName="compositeNode" fact="-0.035000"/>
      <dgm:constr type="w" for="des" forName="simulatedConn" refType="w" refFor="ch" refForName="compositeNode" fact="0.150000"/>
      <dgm:constr type="h" for="des" forName="simulatedConn" refType="w" refFor="des" refForName="simulatedConn"/>
      <dgm:constr type="h" for="des" forName="vSp1" refType="w" refFor="ch" refForName="compositeNode" fact="0.800000"/>
      <dgm:constr type="h" for="des" forName="vSp2" refType="w" refFor="ch" refForName="compositeNode" fact="0.070000"/>
      <dgm:constr type="w" for="ch" forName="vProcSp" refType="w" refFor="des" refForName="simulatedConn" op="equ"/>
      <dgm:constr type="h" for="ch" forName="vProcSp" refType="h" refFor="ch" refForName="compositeNode" op="equ"/>
      <dgm:constr type="w" for="ch" forName="sibTrans" refType="w" refFor="ch" refForName="compositeNode" fact="-0.080000"/>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00000"/>
              <dgm:constr type="w" for="ch" forName="bgRect" refType="w"/>
              <dgm:constr type="h" for="ch" forName="bgRect" refType="h"/>
              <dgm:constr type="t" for="ch" forName="bgRect"/>
              <dgm:constr type="l" for="ch" forName="bgRect"/>
              <dgm:constr type="w" for="ch" forName="parentNode" refType="w" refFor="ch" refForName="bgRect" fact="0.200000"/>
              <dgm:constr type="h" for="ch" forName="parentNode" refType="h" fact="0.820000"/>
              <dgm:constr type="t" for="ch" forName="parentNode"/>
              <dgm:constr type="l" for="ch" forName="parentNode"/>
              <dgm:constr type="r" for="ch" forName="childNode" refType="r" refFor="ch" refForName="bgRect" fact="0.945000"/>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00000"/>
              <dgm:constr type="w" for="ch" forName="bgRect" refType="w"/>
              <dgm:constr type="h" for="ch" forName="bgRect" refType="h"/>
              <dgm:constr type="t" for="ch" forName="bgRect"/>
              <dgm:constr type="r" for="ch" forName="bgRect" refType="w"/>
              <dgm:constr type="w" for="ch" forName="parentNode" refType="w" refFor="ch" refForName="bgRect" fact="0.200000"/>
              <dgm:constr type="h" for="ch" forName="parentNode" refType="h" fact="0.820000"/>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000"/>
            </dgm:constrLst>
          </dgm:else>
        </dgm:choose>
        <dgm:ruleLst>
          <dgm:rule type="w" for="ch" forName="childNode" val="NaN" fact="NaN" max="30"/>
        </dgm:ruleLst>
        <dgm:layoutNode name="bgRect" styleLbl="node1">
          <dgm:alg type="sp"/>
          <dgm:shape type="roundRect" r:blip="" zOrderOff="-1">
            <dgm:adjLst>
              <dgm:adj idx="1" val="0.050000"/>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rot="270.000000" type="rect" r:blip="" hideGeom="1">
                <dgm:adjLst/>
              </dgm:shape>
              <dgm:constrLst>
                <dgm:constr type="primFontSz" val="65"/>
                <dgm:constr type="lMarg"/>
                <dgm:constr type="rMarg" refType="primFontSz" fact="0.350000"/>
                <dgm:constr type="tMarg" refType="primFontSz" fact="0.270000"/>
                <dgm:constr type="bMarg"/>
              </dgm:constrLst>
            </dgm:if>
            <dgm:else name="Name10">
              <dgm:alg type="tx">
                <dgm:param type="autoTxRot" val="grav"/>
                <dgm:param type="txAnchorVert" val="t"/>
                <dgm:param type="parTxLTRAlign" val="l"/>
                <dgm:param type="parTxRTLAlign" val="l"/>
              </dgm:alg>
              <dgm:shape rot="90.000000" type="rect" r:blip="" hideGeom="1">
                <dgm:adjLst/>
              </dgm:shape>
              <dgm:constrLst>
                <dgm:constr type="primFontSz" val="65"/>
                <dgm:constr type="lMarg" refType="primFontSz" fact="0.350000"/>
                <dgm:constr type="rMarg"/>
                <dgm:constr type="tMarg" refType="primFontSz" fact="0.270000"/>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type="rect" r:blip="" hideGeom="1">
                <dgm:adjLst/>
              </dgm:shape>
              <dgm:presOf axis="des" ptType="node"/>
              <dgm:constrLst>
                <dgm:constr type="primFontSz" val="65"/>
                <dgm:constr type="lMarg"/>
                <dgm:constr type="bMarg"/>
                <dgm:constr type="tMarg" refType="primFontSz" fact="0.270000"/>
                <dgm:constr type="rMarg"/>
              </dgm:constrLst>
              <dgm:ruleLst>
                <dgm:rule type="primFontSz" val="5" fact="NaN" max="NaN"/>
              </dgm:ruleLst>
            </dgm:layoutNode>
          </dgm:if>
          <dgm:else name="Name13"/>
        </dgm:choose>
      </dgm:layoutNode>
      <dgm:forEach name="Name14" axis="followSib" ptType="sibTrans" cnt="1">
        <dgm:layoutNode name="hSp">
          <dgm:alg type="sp"/>
          <dgm:shape r:blip="">
            <dgm:adjLst/>
          </dgm:shape>
          <dgm:presOf/>
          <dgm:constrLst/>
          <dgm:ruleLst/>
        </dgm:layoutNode>
        <dgm:layoutNode name="vProcSp" moveWith="bgRect">
          <dgm:alg type="lin">
            <dgm:param type="linDir" val="fromT"/>
          </dgm:alg>
          <dgm:shape r:blip="">
            <dgm:adjLst/>
          </dgm:shape>
          <dgm:presOf/>
          <dgm:constrLst>
            <dgm:constr type="w" for="ch" forName="vSp1" refType="w"/>
            <dgm:constr type="w" for="ch" forName="simulatedConn" refType="w"/>
            <dgm:constr type="w" for="ch" forName="vSp2" refType="w"/>
          </dgm:constrLst>
          <dgm:ruleLst/>
          <dgm:layoutNode name="vSp1">
            <dgm:alg type="sp"/>
            <dgm:shape r:blip="">
              <dgm:adjLst/>
            </dgm:shape>
            <dgm:presOf/>
            <dgm:constrLst/>
            <dgm:ruleLst/>
          </dgm:layoutNode>
          <dgm:layoutNode name="simulatedConn" styleLbl="solidFgAcc1">
            <dgm:alg type="sp"/>
            <dgm:choose name="Name15">
              <dgm:if name="Name16" func="var" arg="dir" op="equ" val="norm">
                <dgm:shape rot="90.000000" type="flowChartExtract" r:blip="">
                  <dgm:adjLst/>
                </dgm:shape>
              </dgm:if>
              <dgm:else name="Name17">
                <dgm:shape rot="-90.000000" type="flowChartExtract" r:blip="">
                  <dgm:adjLst/>
                </dgm:shape>
              </dgm:else>
            </dgm:choose>
            <dgm:presOf/>
            <dgm:constrLst/>
            <dgm:ruleLst/>
          </dgm:layoutNode>
          <dgm:layoutNode name="vSp2">
            <dgm:alg type="sp"/>
            <dgm:shape r:blip="">
              <dgm:adjLst/>
            </dgm:shape>
            <dgm:presOf/>
            <dgm:constrLst/>
            <dgm:ruleLst/>
          </dgm:layoutNode>
        </dgm:layoutNode>
        <dgm:layoutNode name="sibTrans">
          <dgm:alg type="sp"/>
          <dgm:shape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xmlns:r="http://schemas.openxmlformats.org/officeDocument/2006/relationships"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dgm:constrLst>
      <dgm:constr type="w" for="ch" forName="parentText" refType="w"/>
      <dgm:constr type="h" for="ch" forName="parentText" refType="primFontSz" refFor="ch" refForName="parentText" fact="0.520000"/>
      <dgm:constr type="w" for="ch" forName="childText" refType="w"/>
      <dgm:constr type="h" for="ch" forName="childText" refType="primFontSz" refFor="ch" refForName="parentText" fact="0.460000"/>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0000"/>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type="roundRect" r:blip="">
          <dgm:adjLst/>
        </dgm:shape>
        <dgm:presOf axis="self"/>
        <dgm:constrLst>
          <dgm:constr type="tMarg" refType="primFontSz" fact="0.300000"/>
          <dgm:constr type="bMarg" refType="primFontSz" fact="0.300000"/>
          <dgm:constr type="lMarg" refType="primFontSz" fact="0.300000"/>
          <dgm:constr type="rMarg" refType="primFontSz" fact="0.300000"/>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type="rect" r:blip="">
              <dgm:adjLst/>
            </dgm:shape>
            <dgm:presOf axis="des" ptType="node"/>
            <dgm:constrLst>
              <dgm:constr type="tMarg" refType="primFontSz" fact="0.100000"/>
              <dgm:constr type="bMarg" refType="primFontSz" fact="0.100000"/>
              <dgm:constr type="lMarg" refType="w" fact="0.090000"/>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lnNode1">
    <dgm:scene3d>
      <a:camera prst="orthographicFront"/>
      <a:lightRig rig="flat" dir="t"/>
    </dgm:scene3d>
    <dgm:sp3d/>
    <dgm:txPr>
      <a:bodyPr/>
      <a:p>
        <a:pPr>
          <a:defRPr/>
        </a:pPr>
        <a:endParaRPr/>
      </a:p>
    </dgm:txPr>
    <dgm:style>
      <a:lnRef idx="1">
        <a:srgbClr val="000000"/>
      </a:lnRef>
      <a:fillRef idx="2">
        <a:srgbClr val="000000"/>
      </a:fillRef>
      <a:effectRef idx="0">
        <a:srgbClr val="000000"/>
      </a:effectRef>
      <a:fontRef idx="minor">
        <a:schemeClr val="dk1"/>
      </a:fontRef>
    </dgm:style>
  </dgm:styleLbl>
  <dgm:styleLbl name="vennNode1">
    <dgm:scene3d>
      <a:camera prst="orthographicFront"/>
      <a:lightRig rig="flat" dir="t"/>
    </dgm:scene3d>
    <dgm:sp3d/>
    <dgm:txPr>
      <a:bodyPr/>
      <a:p>
        <a:pPr>
          <a:defRPr/>
        </a:pPr>
        <a:endParaRPr/>
      </a:p>
    </dgm:txPr>
    <dgm:style>
      <a:lnRef idx="0">
        <a:srgbClr val="000000"/>
      </a:lnRef>
      <a:fillRef idx="2">
        <a:srgbClr val="000000"/>
      </a:fillRef>
      <a:effectRef idx="0">
        <a:srgbClr val="000000"/>
      </a:effectRef>
      <a:fontRef idx="minor">
        <a:schemeClr val="tx1"/>
      </a:fontRef>
    </dgm:style>
  </dgm:styleLbl>
  <dgm:styleLbl name="alignNode1">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node1">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node2">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node3">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node4">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fgImgPlace1">
    <dgm:scene3d>
      <a:camera prst="orthographicFront"/>
      <a:lightRig rig="threePt" dir="t"/>
    </dgm:scene3d>
    <dgm:sp3d/>
    <dgm:txPr>
      <a:bodyPr/>
      <a:p>
        <a:pPr>
          <a:defRPr/>
        </a:pPr>
        <a:endParaRPr/>
      </a:p>
    </dgm:txPr>
    <dgm:style>
      <a:lnRef idx="1">
        <a:srgbClr val="000000"/>
      </a:lnRef>
      <a:fillRef idx="1">
        <a:srgbClr val="000000"/>
      </a:fillRef>
      <a:effectRef idx="1">
        <a:srgbClr val="000000"/>
      </a:effectRef>
      <a:fontRef idx="minor"/>
    </dgm:style>
  </dgm:styleLbl>
  <dgm:styleLbl name="alignImgPlace1">
    <dgm:scene3d>
      <a:camera prst="orthographicFront"/>
      <a:lightRig rig="threePt" dir="t"/>
    </dgm:scene3d>
    <dgm:sp3d/>
    <dgm:txPr>
      <a:bodyPr/>
      <a:p>
        <a:pPr>
          <a:defRPr/>
        </a:pPr>
        <a:endParaRPr/>
      </a:p>
    </dgm:txPr>
    <dgm:style>
      <a:lnRef idx="1">
        <a:srgbClr val="000000"/>
      </a:lnRef>
      <a:fillRef idx="1">
        <a:srgbClr val="000000"/>
      </a:fillRef>
      <a:effectRef idx="1">
        <a:srgbClr val="000000"/>
      </a:effectRef>
      <a:fontRef idx="minor"/>
    </dgm:style>
  </dgm:styleLbl>
  <dgm:styleLbl name="bgImgPlace1">
    <dgm:scene3d>
      <a:camera prst="orthographicFront"/>
      <a:lightRig rig="threePt" dir="t"/>
    </dgm:scene3d>
    <dgm:sp3d/>
    <dgm:txPr>
      <a:bodyPr/>
      <a:p>
        <a:pPr>
          <a:defRPr/>
        </a:pPr>
        <a:endParaRPr/>
      </a:p>
    </dgm:txPr>
    <dgm:style>
      <a:lnRef idx="1">
        <a:srgbClr val="000000"/>
      </a:lnRef>
      <a:fillRef idx="1">
        <a:srgbClr val="000000"/>
      </a:fillRef>
      <a:effectRef idx="1">
        <a:srgbClr val="000000"/>
      </a:effectRef>
      <a:fontRef idx="minor"/>
    </dgm:style>
  </dgm:styleLbl>
  <dgm:styleLbl name="sibTrans2D1">
    <dgm:scene3d>
      <a:camera prst="orthographicFront"/>
      <a:lightRig rig="threeP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fgSibTrans2D1">
    <dgm:scene3d>
      <a:camera prst="orthographicFront"/>
      <a:lightRig rig="threeP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bgSibTrans2D1">
    <dgm:scene3d>
      <a:camera prst="orthographicFront"/>
      <a:lightRig rig="threeP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sibTrans1D1">
    <dgm:scene3d>
      <a:camera prst="orthographicFront"/>
      <a:lightRig rig="threeP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dgm:style>
  </dgm:styleLbl>
  <dgm:styleLbl name="asst0">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1">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2">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3">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asst4">
    <dgm:scene3d>
      <a:camera prst="orthographicFront"/>
      <a:lightRig rig="flat" dir="t"/>
    </dgm:scene3d>
    <dgm:sp3d/>
    <dgm:txPr>
      <a:bodyPr/>
      <a:p>
        <a:pPr>
          <a:defRPr/>
        </a:pPr>
        <a:endParaRPr/>
      </a:p>
    </dgm:txPr>
    <dgm:style>
      <a:lnRef idx="0">
        <a:srgbClr val="000000"/>
      </a:lnRef>
      <a:fillRef idx="2">
        <a:srgbClr val="000000"/>
      </a:fillRef>
      <a:effectRef idx="1">
        <a:srgbClr val="000000"/>
      </a:effectRef>
      <a:fontRef idx="minor">
        <a:schemeClr val="dk1"/>
      </a:fontRef>
    </dgm:style>
  </dgm:styleLbl>
  <dgm:styleLbl name="parChTrans2D1">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2D2">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2D3">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2D4">
    <dgm:scene3d>
      <a:camera prst="orthographicFront"/>
      <a:lightRig rig="threePt" dir="t"/>
    </dgm:scene3d>
    <dgm:sp3d/>
    <dgm:txPr>
      <a:bodyPr/>
      <a:p>
        <a:pPr>
          <a:defRPr/>
        </a:pPr>
        <a:endParaRPr/>
      </a:p>
    </dgm:txPr>
    <dgm:style>
      <a:lnRef idx="1">
        <a:srgbClr val="000000"/>
      </a:lnRef>
      <a:fillRef idx="2">
        <a:srgbClr val="000000"/>
      </a:fillRef>
      <a:effectRef idx="1">
        <a:srgbClr val="000000"/>
      </a:effectRef>
      <a:fontRef idx="minor">
        <a:schemeClr val="dk1"/>
      </a:fontRef>
    </dgm:style>
  </dgm:styleLbl>
  <dgm:styleLbl name="parChTrans1D1">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threeP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conF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tr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FgAcc1">
    <dgm:scene3d>
      <a:camera prst="orthographicFront"/>
      <a:lightRig rig="threePt" dir="t"/>
    </dgm:scene3d>
    <dgm:sp3d/>
    <dgm:txPr>
      <a:bodyPr/>
      <a:p>
        <a:pPr>
          <a:defRPr/>
        </a:pPr>
        <a:endParaRPr/>
      </a:p>
    </dgm:txPr>
    <dgm:style>
      <a:lnRef idx="1">
        <a:srgbClr val="000000"/>
      </a:lnRef>
      <a:fillRef idx="2">
        <a:srgbClr val="000000"/>
      </a:fillRef>
      <a:effectRef idx="0">
        <a:srgbClr val="000000"/>
      </a:effectRef>
      <a:fontRef idx="minor"/>
    </dgm:style>
  </dgm:styleLbl>
  <dgm:styleLbl name="solidAlign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solidBgAcc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align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AccFollowNode1">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0">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2">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3">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fgAcc4">
    <dgm:scene3d>
      <a:camera prst="orthographicFront"/>
      <a:lightRig rig="threePt" dir="t"/>
    </dgm:scene3d>
    <dgm:sp3d/>
    <dgm:txPr>
      <a:bodyPr/>
      <a:p>
        <a:pPr>
          <a:defRPr/>
        </a:pPr>
        <a:endParaRPr/>
      </a:p>
    </dgm:txPr>
    <dgm:style>
      <a:lnRef idx="1">
        <a:srgbClr val="000000"/>
      </a:lnRef>
      <a:fillRef idx="1">
        <a:srgbClr val="000000"/>
      </a:fillRef>
      <a:effectRef idx="0">
        <a:srgbClr val="000000"/>
      </a:effectRef>
      <a:fontRef idx="minor"/>
    </dgm:style>
  </dgm:styleLbl>
  <dgm:styleLbl name="bgShp">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dgm:style>
  </dgm:styleLbl>
  <dgm:styleLbl name="dkBgShp">
    <dgm:scene3d>
      <a:camera prst="orthographicFront"/>
      <a:lightRig rig="threePt" dir="t"/>
    </dgm:scene3d>
    <dgm:sp3d/>
    <dgm:txPr>
      <a:bodyPr/>
      <a:p>
        <a:pPr>
          <a:defRPr/>
        </a:pPr>
        <a:endParaRPr/>
      </a:p>
    </dgm:txPr>
    <dgm:style>
      <a:lnRef idx="0">
        <a:srgbClr val="000000"/>
      </a:lnRef>
      <a:fillRef idx="1">
        <a:srgbClr val="000000"/>
      </a:fillRef>
      <a:effectRef idx="1">
        <a:srgbClr val="000000"/>
      </a:effectRef>
      <a:fontRef idx="minor"/>
    </dgm:style>
  </dgm:styleLbl>
  <dgm:styleLbl name="trBgShp">
    <dgm:scene3d>
      <a:camera prst="orthographicFront"/>
      <a:lightRig rig="threeP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flat" dir="t"/>
    </dgm:scene3d>
    <dgm:sp3d/>
    <dgm:txPr>
      <a:bodyPr/>
      <a:p>
        <a:pPr>
          <a:defRPr/>
        </a:pPr>
        <a:endParaRPr/>
      </a:p>
    </dgm:txPr>
    <dgm:style>
      <a:lnRef idx="1">
        <a:srgbClr val="000000"/>
      </a:lnRef>
      <a:fillRef idx="2">
        <a:srgbClr val="000000"/>
      </a:fillRef>
      <a:effectRef idx="1">
        <a:srgbClr val="000000"/>
      </a:effectRef>
      <a:fontRef idx="minor"/>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lnNode1">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vennNode1">
    <dgm:scene3d>
      <a:camera prst="orthographicFront"/>
      <a:lightRig rig="flat" dir="t"/>
    </dgm:scene3d>
    <dgm:sp3d/>
    <dgm:txPr>
      <a:bodyPr/>
      <a:p>
        <a:pPr>
          <a:defRPr/>
        </a:pPr>
        <a:endParaRPr/>
      </a:p>
    </dgm:txPr>
    <dgm:style>
      <a:lnRef idx="0">
        <a:srgbClr val="000000"/>
      </a:lnRef>
      <a:fillRef idx="1">
        <a:srgbClr val="000000"/>
      </a:fillRef>
      <a:effectRef idx="1">
        <a:srgbClr val="000000"/>
      </a:effectRef>
      <a:fontRef idx="minor">
        <a:schemeClr val="tx1"/>
      </a:fontRef>
    </dgm:style>
  </dgm:styleLbl>
  <dgm:styleLbl name="alignNode1">
    <dgm:scene3d>
      <a:camera prst="orthographicFront"/>
      <a:lightRig rig="flat" dir="t"/>
    </dgm:scene3d>
    <dgm:sp3d/>
    <dgm:txPr>
      <a:bodyPr/>
      <a:p>
        <a:pPr>
          <a:defRPr/>
        </a:pPr>
        <a:endParaRPr/>
      </a:p>
    </dgm:txPr>
    <dgm:style>
      <a:lnRef idx="1">
        <a:srgbClr val="000000"/>
      </a:lnRef>
      <a:fillRef idx="3">
        <a:srgbClr val="000000"/>
      </a:fillRef>
      <a:effectRef idx="2">
        <a:srgbClr val="000000"/>
      </a:effectRef>
      <a:fontRef idx="minor">
        <a:schemeClr val="lt1"/>
      </a:fontRef>
    </dgm:style>
  </dgm:styleLbl>
  <dgm:styleLbl name="node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node2">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node3">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node4">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fgImgPlace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dgm:style>
  </dgm:styleLbl>
  <dgm:styleLbl name="alignImgPlace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dgm:style>
  </dgm:styleLbl>
  <dgm:styleLbl name="bgImgPlace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dgm:style>
  </dgm:styleLbl>
  <dgm:styleLbl name="sibTrans2D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fgSibTrans2D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bgSibTrans2D1">
    <dgm:scene3d>
      <a:camera prst="orthographicFront"/>
      <a:lightRig rig="flat" dir="t"/>
    </dgm:scene3d>
    <dgm:sp3d/>
    <dgm:txPr>
      <a:bodyPr/>
      <a:p>
        <a:pPr>
          <a:defRPr/>
        </a:pPr>
        <a:endParaRPr/>
      </a:p>
    </dgm:txPr>
    <dgm:style>
      <a:lnRef idx="0">
        <a:srgbClr val="000000"/>
      </a:lnRef>
      <a:fillRef idx="3">
        <a:srgbClr val="000000"/>
      </a:fillRef>
      <a:effectRef idx="2">
        <a:srgbClr val="000000"/>
      </a:effectRef>
      <a:fontRef idx="minor">
        <a:schemeClr val="lt1"/>
      </a:fontRef>
    </dgm:style>
  </dgm:styleLbl>
  <dgm:styleLbl name="sibTrans1D1">
    <dgm:scene3d>
      <a:camera prst="orthographicFront"/>
      <a:lightRig rig="flat" dir="t"/>
    </dgm:scene3d>
    <dgm:sp3d/>
    <dgm:txPr>
      <a:bodyPr/>
      <a:p>
        <a:pPr>
          <a:defRPr/>
        </a:pPr>
        <a:endParaRPr/>
      </a:p>
    </dgm:txPr>
    <dgm:style>
      <a:lnRef idx="1">
        <a:srgbClr val="000000"/>
      </a:lnRef>
      <a:fillRef idx="0">
        <a:srgbClr val="000000"/>
      </a:fillRef>
      <a:effectRef idx="0">
        <a:srgbClr val="000000"/>
      </a:effectRef>
      <a:fontRef idx="minor"/>
    </dgm:style>
  </dgm:styleLbl>
  <dgm:styleLbl name="callout">
    <dgm:scene3d>
      <a:camera prst="orthographicFront"/>
      <a:lightRig rig="threePt" dir="t"/>
    </dgm:scene3d>
    <dgm:sp3d/>
    <dgm:txPr>
      <a:bodyPr/>
      <a:p>
        <a:pPr>
          <a:defRPr/>
        </a:pPr>
        <a:endParaRPr/>
      </a:p>
    </dgm:txPr>
    <dgm:style>
      <a:lnRef idx="2">
        <a:srgbClr val="000000"/>
      </a:lnRef>
      <a:fillRef idx="1">
        <a:srgbClr val="000000"/>
      </a:fillRef>
      <a:effectRef idx="0">
        <a:srgbClr val="000000"/>
      </a:effectRef>
      <a:fontRef idx="minor"/>
    </dgm:style>
  </dgm:styleLbl>
  <dgm:styleLbl name="asst0">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asst1">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asst2">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asst3">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2D1">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2D2">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2D3">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2D4">
    <dgm:scene3d>
      <a:camera prst="orthographicFront"/>
      <a:lightRig rig="flat" dir="t"/>
    </dgm:scene3d>
    <dgm:sp3d/>
    <dgm:txPr>
      <a:bodyPr/>
      <a:p>
        <a:pPr>
          <a:defRPr/>
        </a:pPr>
        <a:endParaRPr/>
      </a:p>
    </dgm:txPr>
    <dgm:style>
      <a:lnRef idx="0">
        <a:srgbClr val="000000"/>
      </a:lnRef>
      <a:fillRef idx="3">
        <a:srgbClr val="000000"/>
      </a:fillRef>
      <a:effectRef idx="1">
        <a:srgbClr val="000000"/>
      </a:effectRef>
      <a:fontRef idx="minor">
        <a:schemeClr val="lt1"/>
      </a:fontRef>
    </dgm:style>
  </dgm:styleLbl>
  <dgm:styleLbl name="parChTrans1D1">
    <dgm:scene3d>
      <a:camera prst="orthographicFront"/>
      <a:lightRig rig="fla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2">
    <dgm:scene3d>
      <a:camera prst="orthographicFront"/>
      <a:lightRig rig="fla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3">
    <dgm:scene3d>
      <a:camera prst="orthographicFront"/>
      <a:lightRig rig="flat" dir="t"/>
    </dgm:scene3d>
    <dgm:sp3d/>
    <dgm:txPr>
      <a:bodyPr/>
      <a:p>
        <a:pPr>
          <a:defRPr/>
        </a:pPr>
        <a:endParaRPr/>
      </a:p>
    </dgm:txPr>
    <dgm:style>
      <a:lnRef idx="2">
        <a:srgbClr val="000000"/>
      </a:lnRef>
      <a:fillRef idx="0">
        <a:srgbClr val="000000"/>
      </a:fillRef>
      <a:effectRef idx="0">
        <a:srgbClr val="000000"/>
      </a:effectRef>
      <a:fontRef idx="minor"/>
    </dgm:style>
  </dgm:styleLbl>
  <dgm:styleLbl name="parChTrans1D4">
    <dgm:scene3d>
      <a:camera prst="orthographicFront"/>
      <a:lightRig rig="flat" dir="t"/>
    </dgm:scene3d>
    <dgm:sp3d/>
    <dgm:txPr>
      <a:bodyPr/>
      <a:p>
        <a:pPr>
          <a:defRPr/>
        </a:pPr>
        <a:endParaRPr/>
      </a:p>
    </dgm:txPr>
    <dgm:style>
      <a:lnRef idx="2">
        <a:srgbClr val="000000"/>
      </a:lnRef>
      <a:fillRef idx="0">
        <a:srgbClr val="000000"/>
      </a:fillRef>
      <a:effectRef idx="0">
        <a:srgbClr val="000000"/>
      </a:effectRef>
      <a:fontRef idx="minor"/>
    </dgm:style>
  </dgm:styleLbl>
  <dgm:styleLbl name="fg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conFg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align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trAlign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bg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solidFg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solidAlign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solidBgAcc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fgAccFollowNode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alignAccFollowNode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bgAccFollowNode1">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fgAcc0">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fgAcc2">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fgAcc3">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fgAcc4">
    <dgm:scene3d>
      <a:camera prst="orthographicFront"/>
      <a:lightRig rig="flat" dir="t"/>
    </dgm:scene3d>
    <dgm:sp3d/>
    <dgm:txPr>
      <a:bodyPr/>
      <a:p>
        <a:pPr>
          <a:defRPr/>
        </a:pPr>
        <a:endParaRPr/>
      </a:p>
    </dgm:txPr>
    <dgm:style>
      <a:lnRef idx="1">
        <a:srgbClr val="000000"/>
      </a:lnRef>
      <a:fillRef idx="1">
        <a:srgbClr val="000000"/>
      </a:fillRef>
      <a:effectRef idx="2">
        <a:srgbClr val="000000"/>
      </a:effectRef>
      <a:fontRef idx="minor"/>
    </dgm:style>
  </dgm:styleLbl>
  <dgm:styleLbl name="bgShp">
    <dgm:scene3d>
      <a:camera prst="orthographicFront"/>
      <a:lightRig rig="flat" dir="t"/>
    </dgm:scene3d>
    <dgm:sp3d/>
    <dgm:txPr>
      <a:bodyPr/>
      <a:p>
        <a:pPr>
          <a:defRPr/>
        </a:pPr>
        <a:endParaRPr/>
      </a:p>
    </dgm:txPr>
    <dgm:style>
      <a:lnRef idx="0">
        <a:srgbClr val="000000"/>
      </a:lnRef>
      <a:fillRef idx="3">
        <a:srgbClr val="000000"/>
      </a:fillRef>
      <a:effectRef idx="0">
        <a:srgbClr val="000000"/>
      </a:effectRef>
      <a:fontRef idx="minor"/>
    </dgm:style>
  </dgm:styleLbl>
  <dgm:styleLbl name="dkBgShp">
    <dgm:scene3d>
      <a:camera prst="orthographicFront"/>
      <a:lightRig rig="flat" dir="t"/>
    </dgm:scene3d>
    <dgm:sp3d/>
    <dgm:txPr>
      <a:bodyPr/>
      <a:p>
        <a:pPr>
          <a:defRPr/>
        </a:pPr>
        <a:endParaRPr/>
      </a:p>
    </dgm:txPr>
    <dgm:style>
      <a:lnRef idx="0">
        <a:srgbClr val="000000"/>
      </a:lnRef>
      <a:fillRef idx="2">
        <a:srgbClr val="000000"/>
      </a:fillRef>
      <a:effectRef idx="0">
        <a:srgbClr val="000000"/>
      </a:effectRef>
      <a:fontRef idx="minor"/>
    </dgm:style>
  </dgm:styleLbl>
  <dgm:styleLbl name="trBgShp">
    <dgm:scene3d>
      <a:camera prst="orthographicFront"/>
      <a:lightRig rig="flat" dir="t"/>
    </dgm:scene3d>
    <dgm:sp3d/>
    <dgm:txPr>
      <a:bodyPr/>
      <a:p>
        <a:pPr>
          <a:defRPr/>
        </a:pPr>
        <a:endParaRPr/>
      </a:p>
    </dgm:txPr>
    <dgm:style>
      <a:lnRef idx="0">
        <a:srgbClr val="000000"/>
      </a:lnRef>
      <a:fillRef idx="1">
        <a:srgbClr val="000000"/>
      </a:fillRef>
      <a:effectRef idx="0">
        <a:srgbClr val="000000"/>
      </a:effectRef>
      <a:fontRef idx="minor"/>
    </dgm:style>
  </dgm:styleLbl>
  <dgm:styleLbl name="fgShp">
    <dgm:scene3d>
      <a:camera prst="orthographicFront"/>
      <a:lightRig rig="flat" dir="t"/>
    </dgm:scene3d>
    <dgm:sp3d/>
    <dgm:txPr>
      <a:bodyPr/>
      <a:p>
        <a:pPr>
          <a:defRPr/>
        </a:pPr>
        <a:endParaRPr/>
      </a:p>
    </dgm:txPr>
    <dgm:style>
      <a:lnRef idx="0">
        <a:srgbClr val="000000"/>
      </a:lnRef>
      <a:fillRef idx="1">
        <a:srgbClr val="000000"/>
      </a:fillRef>
      <a:effectRef idx="3">
        <a:srgbClr val="000000"/>
      </a:effectRef>
      <a:fontRef idx="minor">
        <a:schemeClr val="lt1"/>
      </a:fontRef>
    </dgm:style>
  </dgm:styleLbl>
  <dgm:styleLbl name="revTx">
    <dgm:scene3d>
      <a:camera prst="orthographicFront"/>
      <a:lightRig rig="threePt" dir="t"/>
    </dgm:scene3d>
    <dgm:sp3d/>
    <dgm:txPr>
      <a:bodyPr/>
      <a:p>
        <a:pPr>
          <a:defRPr/>
        </a:pPr>
        <a:endParaRPr/>
      </a:p>
    </dgm:txPr>
    <dgm:style>
      <a:lnRef idx="0">
        <a:srgbClr val="000000"/>
      </a:lnRef>
      <a:fillRef idx="0">
        <a:srgbClr val="000000"/>
      </a:fillRef>
      <a:effectRef idx="0">
        <a:srgbClr val="000000"/>
      </a:effectRef>
      <a:fontRef idx="minor"/>
    </dgm:style>
  </dgm:styleLbl>
</dgm:styleDef>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1524000" y="1122363"/>
            <a:ext cx="9144000" cy="2387600"/>
          </a:xfrm>
        </p:spPr>
        <p:txBody>
          <a:bodyPr anchor="b"/>
          <a:lstStyle>
            <a:lvl1pPr algn="ctr">
              <a:defRPr sz="6000"/>
            </a:lvl1pPr>
          </a:lstStyle>
          <a:p>
            <a:pPr>
              <a:defRPr/>
            </a:pPr>
            <a:r>
              <a:rPr lang="ru-RU"/>
              <a:t>Образец заголовка</a:t>
            </a:r>
            <a:endParaRPr/>
          </a:p>
        </p:txBody>
      </p:sp>
      <p:sp>
        <p:nvSpPr>
          <p:cNvPr id="3" name="Подзаголовок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ru-RU"/>
              <a:t>Образец подзаголовка</a:t>
            </a:r>
            <a:endParaRPr/>
          </a:p>
        </p:txBody>
      </p:sp>
      <p:sp>
        <p:nvSpPr>
          <p:cNvPr id="4" name="Дата 3"/>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Дата 3"/>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724900" y="365125"/>
            <a:ext cx="2628900" cy="5811838"/>
          </a:xfrm>
        </p:spPr>
        <p:txBody>
          <a:bodyPr vert="eaVert"/>
          <a:lstStyle/>
          <a:p>
            <a:pPr>
              <a:defRPr/>
            </a:pPr>
            <a:r>
              <a:rPr lang="ru-RU"/>
              <a:t>Образец заголовка</a:t>
            </a:r>
            <a:endParaRPr/>
          </a:p>
        </p:txBody>
      </p:sp>
      <p:sp>
        <p:nvSpPr>
          <p:cNvPr id="3" name="Вертикальный текст 2"/>
          <p:cNvSpPr>
            <a:spLocks noGrp="1"/>
          </p:cNvSpPr>
          <p:nvPr>
            <p:ph type="body" orient="vert" idx="1"/>
          </p:nvPr>
        </p:nvSpPr>
        <p:spPr bwMode="auto">
          <a:xfrm>
            <a:off x="838200" y="365125"/>
            <a:ext cx="7734300" cy="5811838"/>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Fifth level</a:t>
            </a:r>
            <a:endParaRPr/>
          </a:p>
        </p:txBody>
      </p:sp>
      <p:sp>
        <p:nvSpPr>
          <p:cNvPr id="4" name="Дата 3"/>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idx="1"/>
          </p:nvPr>
        </p:nvSpPr>
        <p:spPr bwMode="auto"/>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Fifth level</a:t>
            </a:r>
            <a:endParaRPr/>
          </a:p>
        </p:txBody>
      </p:sp>
      <p:sp>
        <p:nvSpPr>
          <p:cNvPr id="4" name="Дата 3"/>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1850" y="1709738"/>
            <a:ext cx="10515600" cy="2852737"/>
          </a:xfrm>
        </p:spPr>
        <p:txBody>
          <a:bodyPr anchor="b"/>
          <a:lstStyle>
            <a:lvl1pPr>
              <a:defRPr sz="6000"/>
            </a:lvl1pPr>
          </a:lstStyle>
          <a:p>
            <a:pPr>
              <a:defRPr/>
            </a:pPr>
            <a:r>
              <a:rPr lang="ru-RU"/>
              <a:t>Образец заголовка</a:t>
            </a:r>
            <a:endParaRPr/>
          </a:p>
        </p:txBody>
      </p:sp>
      <p:sp>
        <p:nvSpPr>
          <p:cNvPr id="3" name="Текст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ru-RU"/>
              <a:t>Образец текста</a:t>
            </a:r>
            <a:endParaRPr/>
          </a:p>
        </p:txBody>
      </p:sp>
      <p:sp>
        <p:nvSpPr>
          <p:cNvPr id="4" name="Дата 3"/>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5" name="Нижний колонтитул 4"/>
          <p:cNvSpPr>
            <a:spLocks noGrp="1"/>
          </p:cNvSpPr>
          <p:nvPr>
            <p:ph type="ftr" sz="quarter" idx="11"/>
          </p:nvPr>
        </p:nvSpPr>
        <p:spPr bwMode="auto"/>
        <p:txBody>
          <a:bodyPr/>
          <a:lstStyle/>
          <a:p>
            <a:pPr>
              <a:defRPr/>
            </a:pPr>
            <a:endParaRPr lang="ru-RU"/>
          </a:p>
        </p:txBody>
      </p:sp>
      <p:sp>
        <p:nvSpPr>
          <p:cNvPr id="6" name="Номер слайда 5"/>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Объект 2"/>
          <p:cNvSpPr>
            <a:spLocks noGrp="1"/>
          </p:cNvSpPr>
          <p:nvPr>
            <p:ph sz="half" idx="1"/>
          </p:nvPr>
        </p:nvSpPr>
        <p:spPr bwMode="auto">
          <a:xfrm>
            <a:off x="838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Объект 3"/>
          <p:cNvSpPr>
            <a:spLocks noGrp="1"/>
          </p:cNvSpPr>
          <p:nvPr>
            <p:ph sz="half" idx="2"/>
          </p:nvPr>
        </p:nvSpPr>
        <p:spPr bwMode="auto">
          <a:xfrm>
            <a:off x="6172200" y="1825625"/>
            <a:ext cx="5181600" cy="435133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Дата 4"/>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365125"/>
            <a:ext cx="10515600" cy="1325563"/>
          </a:xfrm>
        </p:spPr>
        <p:txBody>
          <a:bodyPr/>
          <a:lstStyle/>
          <a:p>
            <a:pPr>
              <a:defRPr/>
            </a:pPr>
            <a:r>
              <a:rPr lang="ru-RU"/>
              <a:t>Образец заголовка</a:t>
            </a:r>
            <a:endParaRPr/>
          </a:p>
        </p:txBody>
      </p:sp>
      <p:sp>
        <p:nvSpPr>
          <p:cNvPr id="3" name="Текст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4" name="Объект 3"/>
          <p:cNvSpPr>
            <a:spLocks noGrp="1"/>
          </p:cNvSpPr>
          <p:nvPr>
            <p:ph sz="half" idx="2"/>
          </p:nvPr>
        </p:nvSpPr>
        <p:spPr bwMode="auto">
          <a:xfrm>
            <a:off x="839788" y="2505074"/>
            <a:ext cx="5157787" cy="3684588"/>
          </a:xfrm>
        </p:spPr>
        <p:txBody>
          <a:bodyPr/>
          <a:lstStyle/>
          <a:p>
            <a:pPr lvl="0">
              <a:defRPr/>
            </a:pPr>
            <a:r>
              <a:rPr lang="ru-RU"/>
              <a:t>Click to edit Master text styles</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5" name="Текст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6" name="Объект 5"/>
          <p:cNvSpPr>
            <a:spLocks noGrp="1"/>
          </p:cNvSpPr>
          <p:nvPr>
            <p:ph sz="quarter" idx="4"/>
          </p:nvPr>
        </p:nvSpPr>
        <p:spPr bwMode="auto">
          <a:xfrm>
            <a:off x="6172200" y="2505074"/>
            <a:ext cx="5183188" cy="3684588"/>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7" name="Дата 6"/>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8" name="Нижний колонтитул 7"/>
          <p:cNvSpPr>
            <a:spLocks noGrp="1"/>
          </p:cNvSpPr>
          <p:nvPr>
            <p:ph type="ftr" sz="quarter" idx="11"/>
          </p:nvPr>
        </p:nvSpPr>
        <p:spPr bwMode="auto"/>
        <p:txBody>
          <a:bodyPr/>
          <a:lstStyle/>
          <a:p>
            <a:pPr>
              <a:defRPr/>
            </a:pPr>
            <a:endParaRPr lang="ru-RU"/>
          </a:p>
        </p:txBody>
      </p:sp>
      <p:sp>
        <p:nvSpPr>
          <p:cNvPr id="9" name="Номер слайда 8"/>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lang="ru-RU"/>
              <a:t>Образец заголовка</a:t>
            </a:r>
            <a:endParaRPr/>
          </a:p>
        </p:txBody>
      </p:sp>
      <p:sp>
        <p:nvSpPr>
          <p:cNvPr id="3" name="Дата 2"/>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4" name="Нижний колонтитул 3"/>
          <p:cNvSpPr>
            <a:spLocks noGrp="1"/>
          </p:cNvSpPr>
          <p:nvPr>
            <p:ph type="ftr" sz="quarter" idx="11"/>
          </p:nvPr>
        </p:nvSpPr>
        <p:spPr bwMode="auto"/>
        <p:txBody>
          <a:bodyPr/>
          <a:lstStyle/>
          <a:p>
            <a:pPr>
              <a:defRPr/>
            </a:pPr>
            <a:endParaRPr lang="ru-RU"/>
          </a:p>
        </p:txBody>
      </p:sp>
      <p:sp>
        <p:nvSpPr>
          <p:cNvPr id="5" name="Номер слайда 4"/>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3" name="Нижний колонтитул 2"/>
          <p:cNvSpPr>
            <a:spLocks noGrp="1"/>
          </p:cNvSpPr>
          <p:nvPr>
            <p:ph type="ftr" sz="quarter" idx="11"/>
          </p:nvPr>
        </p:nvSpPr>
        <p:spPr bwMode="auto"/>
        <p:txBody>
          <a:bodyPr/>
          <a:lstStyle/>
          <a:p>
            <a:pPr>
              <a:defRPr/>
            </a:pPr>
            <a:endParaRPr lang="ru-RU"/>
          </a:p>
        </p:txBody>
      </p:sp>
      <p:sp>
        <p:nvSpPr>
          <p:cNvPr id="4" name="Номер слайда 3"/>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Объект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839788" y="457200"/>
            <a:ext cx="3932237" cy="1600200"/>
          </a:xfrm>
        </p:spPr>
        <p:txBody>
          <a:bodyPr anchor="b"/>
          <a:lstStyle>
            <a:lvl1pPr>
              <a:defRPr sz="3200"/>
            </a:lvl1pPr>
          </a:lstStyle>
          <a:p>
            <a:pPr>
              <a:defRPr/>
            </a:pPr>
            <a:r>
              <a:rPr lang="ru-RU"/>
              <a:t>Образец заголовка</a:t>
            </a:r>
            <a:endParaRPr/>
          </a:p>
        </p:txBody>
      </p:sp>
      <p:sp>
        <p:nvSpPr>
          <p:cNvPr id="3" name="Рисунок 2"/>
          <p:cNvSpPr>
            <a:spLocks noChangeAspect="1" noGrp="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Click icon to add picture</a:t>
            </a:r>
            <a:endParaRPr/>
          </a:p>
        </p:txBody>
      </p:sp>
      <p:sp>
        <p:nvSpPr>
          <p:cNvPr id="4" name="Текст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ru-RU"/>
              <a:t>Образец текста</a:t>
            </a:r>
            <a:endParaRPr/>
          </a:p>
        </p:txBody>
      </p:sp>
      <p:sp>
        <p:nvSpPr>
          <p:cNvPr id="5" name="Дата 4"/>
          <p:cNvSpPr>
            <a:spLocks noGrp="1"/>
          </p:cNvSpPr>
          <p:nvPr>
            <p:ph type="dt" sz="half" idx="10"/>
          </p:nvPr>
        </p:nvSpPr>
        <p:spPr bwMode="auto"/>
        <p:txBody>
          <a:bodyPr/>
          <a:lstStyle/>
          <a:p>
            <a:pPr>
              <a:defRPr/>
            </a:pPr>
            <a:fld id="{BCC18F51-09EC-435C-A3BA-64A766E099C0}" type="datetimeFigureOut">
              <a:rPr lang="ru-RU"/>
              <a:t/>
            </a:fld>
            <a:endParaRPr lang="ru-RU"/>
          </a:p>
        </p:txBody>
      </p:sp>
      <p:sp>
        <p:nvSpPr>
          <p:cNvPr id="6" name="Нижний колонтитул 5"/>
          <p:cNvSpPr>
            <a:spLocks noGrp="1"/>
          </p:cNvSpPr>
          <p:nvPr>
            <p:ph type="ftr" sz="quarter" idx="11"/>
          </p:nvPr>
        </p:nvSpPr>
        <p:spPr bwMode="auto"/>
        <p:txBody>
          <a:bodyPr/>
          <a:lstStyle/>
          <a:p>
            <a:pPr>
              <a:defRPr/>
            </a:pPr>
            <a:endParaRPr lang="ru-RU"/>
          </a:p>
        </p:txBody>
      </p:sp>
      <p:sp>
        <p:nvSpPr>
          <p:cNvPr id="7" name="Номер слайда 6"/>
          <p:cNvSpPr>
            <a:spLocks noGrp="1"/>
          </p:cNvSpPr>
          <p:nvPr>
            <p:ph type="sldNum" sz="quarter" idx="12"/>
          </p:nvPr>
        </p:nvSpPr>
        <p:spPr bwMode="auto"/>
        <p:txBody>
          <a:bodyPr/>
          <a:lstStyle/>
          <a:p>
            <a:pPr>
              <a:defRPr/>
            </a:pPr>
            <a:fld id="{08395586-F03A-48D1-94DF-16B239DF4FB5}"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ru-RU"/>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ru-RU"/>
              <a:t>Click to edit Master text styles</a:t>
            </a:r>
            <a:endParaRPr/>
          </a:p>
          <a:p>
            <a:pPr lvl="1">
              <a:defRPr/>
            </a:pPr>
            <a:r>
              <a:rPr lang="ru-RU"/>
              <a:t>Second level</a:t>
            </a:r>
            <a:endParaRPr/>
          </a:p>
          <a:p>
            <a:pPr lvl="2">
              <a:defRPr/>
            </a:pPr>
            <a:r>
              <a:rPr lang="ru-RU"/>
              <a:t>Third level</a:t>
            </a:r>
            <a:endParaRPr/>
          </a:p>
          <a:p>
            <a:pPr lvl="3">
              <a:defRPr/>
            </a:pPr>
            <a:r>
              <a:rPr lang="ru-RU"/>
              <a:t>Fourth level</a:t>
            </a:r>
            <a:endParaRPr/>
          </a:p>
          <a:p>
            <a:pPr lvl="4">
              <a:defRPr/>
            </a:pPr>
            <a:r>
              <a:rPr lang="ru-RU"/>
              <a:t>Fifth level</a:t>
            </a:r>
            <a:endParaRP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CC18F51-09EC-435C-A3BA-64A766E099C0}" type="datetimeFigureOut">
              <a:rPr lang="ru-RU"/>
              <a:t/>
            </a:fld>
            <a:endParaRPr lang="ru-RU"/>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8395586-F03A-48D1-94DF-16B239DF4FB5}" type="slidenum">
              <a:rPr lang="ru-RU"/>
              <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8" Type="http://schemas.openxmlformats.org/officeDocument/2006/relationships/image" Target="../media/image18.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19.png"/><Relationship Id="rId4" Type="http://schemas.openxmlformats.org/officeDocument/2006/relationships/image" Target="../media/image20.jpg"/><Relationship Id="rId5" Type="http://schemas.openxmlformats.org/officeDocument/2006/relationships/image" Target="../media/image21.jpg"/><Relationship Id="rId6" Type="http://schemas.openxmlformats.org/officeDocument/2006/relationships/image" Target="../media/image22.jpg"/><Relationship Id="rId7" Type="http://schemas.openxmlformats.org/officeDocument/2006/relationships/image" Target="../media/image23.jpg"/><Relationship Id="rId8" Type="http://schemas.openxmlformats.org/officeDocument/2006/relationships/image" Target="../media/image24.jpg"/><Relationship Id="rId9" Type="http://schemas.openxmlformats.org/officeDocument/2006/relationships/image" Target="../media/image25.jpg"/><Relationship Id="rId10" Type="http://schemas.openxmlformats.org/officeDocument/2006/relationships/image" Target="../media/image26.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27.jpg"/><Relationship Id="rId4" Type="http://schemas.openxmlformats.org/officeDocument/2006/relationships/image" Target="../media/image28.jpg"/><Relationship Id="rId5" Type="http://schemas.openxmlformats.org/officeDocument/2006/relationships/image" Target="../media/image29.jpg"/><Relationship Id="rId6" Type="http://schemas.openxmlformats.org/officeDocument/2006/relationships/image" Target="../media/image30.jpg"/><Relationship Id="rId7" Type="http://schemas.openxmlformats.org/officeDocument/2006/relationships/image" Target="../media/image31.jpg"/><Relationship Id="rId8" Type="http://schemas.openxmlformats.org/officeDocument/2006/relationships/image" Target="../media/image32.jpg"/><Relationship Id="rId9" Type="http://schemas.openxmlformats.org/officeDocument/2006/relationships/image" Target="../media/image33.jpg"/><Relationship Id="rId10" Type="http://schemas.openxmlformats.org/officeDocument/2006/relationships/image" Target="../media/image34.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 Id="rId3" Type="http://schemas.openxmlformats.org/officeDocument/2006/relationships/image" Target="../media/image35.jpg"/><Relationship Id="rId4" Type="http://schemas.openxmlformats.org/officeDocument/2006/relationships/image" Target="../media/image36.jpg"/><Relationship Id="rId5" Type="http://schemas.openxmlformats.org/officeDocument/2006/relationships/image" Target="../media/image37.jpg"/><Relationship Id="rId6" Type="http://schemas.openxmlformats.org/officeDocument/2006/relationships/image" Target="../media/image38.jpg"/><Relationship Id="rId7" Type="http://schemas.openxmlformats.org/officeDocument/2006/relationships/image" Target="../media/image39.jpg"/><Relationship Id="rId8" Type="http://schemas.openxmlformats.org/officeDocument/2006/relationships/image" Target="../media/image40.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4.jpg"/><Relationship Id="rId7" Type="http://schemas.openxmlformats.org/officeDocument/2006/relationships/image" Target="../media/image45.jpg"/><Relationship Id="rId8" Type="http://schemas.openxmlformats.org/officeDocument/2006/relationships/image" Target="../media/image46.jpg"/><Relationship Id="rId9" Type="http://schemas.openxmlformats.org/officeDocument/2006/relationships/image" Target="../media/image47.jpg"/><Relationship Id="rId10" Type="http://schemas.openxmlformats.org/officeDocument/2006/relationships/image" Target="../media/image48.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49.jpg"/><Relationship Id="rId4" Type="http://schemas.openxmlformats.org/officeDocument/2006/relationships/image" Target="../media/image50.jpg"/><Relationship Id="rId5" Type="http://schemas.openxmlformats.org/officeDocument/2006/relationships/image" Target="../media/image51.jpg"/><Relationship Id="rId6" Type="http://schemas.openxmlformats.org/officeDocument/2006/relationships/image" Target="../media/image52.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jp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jpg"/><Relationship Id="rId6" Type="http://schemas.openxmlformats.org/officeDocument/2006/relationships/image" Target="../media/image56.jpg"/><Relationship Id="rId7" Type="http://schemas.openxmlformats.org/officeDocument/2006/relationships/image" Target="../media/image57.jp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3.jpg"/><Relationship Id="rId4" Type="http://schemas.openxmlformats.org/officeDocument/2006/relationships/image" Target="../media/image4.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diagramData" Target="../diagrams/data2.xml" /><Relationship Id="rId4" Type="http://schemas.microsoft.com/office/2007/relationships/diagramDrawing" Target="../diagrams/drawing2.xml" /><Relationship Id="rId5" Type="http://schemas.openxmlformats.org/officeDocument/2006/relationships/diagramColors" Target="../diagrams/colors2.xml" /><Relationship Id="rId6" Type="http://schemas.openxmlformats.org/officeDocument/2006/relationships/diagramLayout" Target="../diagrams/layout2.xml" /><Relationship Id="rId7" Type="http://schemas.openxmlformats.org/officeDocument/2006/relationships/diagramQuickStyle" Target="../diagrams/quickStyle2.xml" /></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8.png"/><Relationship Id="rId4" Type="http://schemas.openxmlformats.org/officeDocument/2006/relationships/image" Target="../media/image59.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8.jpg"/><Relationship Id="rId6" Type="http://schemas.openxmlformats.org/officeDocument/2006/relationships/image" Target="../media/image9.jpg"/><Relationship Id="rId7" Type="http://schemas.openxmlformats.org/officeDocument/2006/relationships/image" Target="../media/image10.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diagramData" Target="../diagrams/data1.xml" /><Relationship Id="rId4" Type="http://schemas.microsoft.com/office/2007/relationships/diagramDrawing" Target="../diagrams/drawing1.xml" /><Relationship Id="rId5" Type="http://schemas.openxmlformats.org/officeDocument/2006/relationships/diagramColors" Target="../diagrams/colors1.xml" /><Relationship Id="rId6" Type="http://schemas.openxmlformats.org/officeDocument/2006/relationships/diagramLayout" Target="../diagrams/layout1.xml" /><Relationship Id="rId7" Type="http://schemas.openxmlformats.org/officeDocument/2006/relationships/diagramQuickStyle" Target="../diagrams/quickStyle1.xml" /></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chart" Target="../charts/chart1.xml" /></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noFill/>
      </p:bgPr>
    </p:bg>
    <p:spTree>
      <p:nvGrpSpPr>
        <p:cNvPr id="1" name=""/>
        <p:cNvGrpSpPr/>
        <p:nvPr/>
      </p:nvGrpSpPr>
      <p:grpSpPr bwMode="auto">
        <a:xfrm>
          <a:off x="0" y="0"/>
          <a:ext cx="0" cy="0"/>
          <a:chOff x="0" y="0"/>
          <a:chExt cx="0" cy="0"/>
        </a:xfrm>
      </p:grpSpPr>
      <p:pic>
        <p:nvPicPr>
          <p:cNvPr id="71673582" name="Рисунок 71673581"/>
          <p:cNvPicPr>
            <a:picLocks noChangeAspect="1"/>
          </p:cNvPicPr>
          <p:nvPr/>
        </p:nvPicPr>
        <p:blipFill>
          <a:blip r:embed="rId2"/>
          <a:stretch/>
        </p:blipFill>
        <p:spPr bwMode="auto">
          <a:xfrm>
            <a:off x="17796" y="14996"/>
            <a:ext cx="12108049" cy="6706476"/>
          </a:xfrm>
          <a:prstGeom prst="rect">
            <a:avLst/>
          </a:prstGeom>
        </p:spPr>
      </p:pic>
      <p:sp>
        <p:nvSpPr>
          <p:cNvPr id="2" name="Title 1"/>
          <p:cNvSpPr>
            <a:spLocks noGrp="1"/>
          </p:cNvSpPr>
          <p:nvPr>
            <p:ph type="ctrTitle"/>
          </p:nvPr>
        </p:nvSpPr>
        <p:spPr bwMode="auto">
          <a:xfrm>
            <a:off x="2051948" y="484671"/>
            <a:ext cx="9686440" cy="1194311"/>
          </a:xfrm>
        </p:spPr>
        <p:txBody>
          <a:bodyPr vertOverflow="overflow" horzOverflow="overflow" vert="horz" wrap="square" lIns="91440" tIns="45720" rIns="91440" bIns="45720" numCol="1" spcCol="0" rtlCol="0" fromWordArt="0" anchor="b" anchorCtr="0" forceAA="0" compatLnSpc="0">
            <a:normAutofit fontScale="90000"/>
          </a:bodyPr>
          <a:lstStyle/>
          <a:p>
            <a:pPr>
              <a:defRPr/>
            </a:pPr>
            <a:r>
              <a:rPr lang="ru-RU" sz="3600" b="1">
                <a:latin typeface="Times New Roman"/>
                <a:cs typeface="Times New Roman"/>
              </a:rPr>
              <a:t>Презентация практических достижений профессиональной деятельности педагогического работника</a:t>
            </a:r>
            <a:endParaRPr sz="4800">
              <a:latin typeface="Times New Roman"/>
              <a:cs typeface="Times New Roman"/>
            </a:endParaRPr>
          </a:p>
        </p:txBody>
      </p:sp>
      <p:sp>
        <p:nvSpPr>
          <p:cNvPr id="3" name="Subtitle 2"/>
          <p:cNvSpPr>
            <a:spLocks noGrp="1"/>
          </p:cNvSpPr>
          <p:nvPr>
            <p:ph type="subTitle" idx="1"/>
          </p:nvPr>
        </p:nvSpPr>
        <p:spPr bwMode="auto">
          <a:xfrm>
            <a:off x="2100380" y="1767773"/>
            <a:ext cx="6360763" cy="4790001"/>
          </a:xfrm>
        </p:spPr>
        <p:txBody>
          <a:bodyPr vertOverflow="overflow" horzOverflow="overflow" vert="horz" wrap="square" lIns="91440" tIns="45720" rIns="91440" bIns="45720" numCol="1" spcCol="0" rtlCol="0" fromWordArt="0" anchor="t" anchorCtr="0" forceAA="0" compatLnSpc="0">
            <a:normAutofit/>
          </a:bodyPr>
          <a:lstStyle/>
          <a:p>
            <a:pPr algn="l">
              <a:defRPr/>
            </a:pPr>
            <a:r>
              <a:rPr lang="ru-RU" sz="2600">
                <a:latin typeface="Times New Roman"/>
                <a:cs typeface="Times New Roman"/>
              </a:rPr>
              <a:t>Анохина Елизавета Павловна</a:t>
            </a:r>
            <a:endParaRPr sz="2600">
              <a:latin typeface="Times New Roman"/>
              <a:cs typeface="Times New Roman"/>
            </a:endParaRPr>
          </a:p>
          <a:p>
            <a:pPr algn="l">
              <a:defRPr/>
            </a:pPr>
            <a:r>
              <a:rPr lang="ru-RU" sz="2600">
                <a:solidFill>
                  <a:srgbClr val="FF0000"/>
                </a:solidFill>
                <a:latin typeface="Times New Roman"/>
                <a:cs typeface="Times New Roman"/>
              </a:rPr>
              <a:t>Место работы:</a:t>
            </a:r>
            <a:r>
              <a:rPr lang="ru-RU" sz="2600">
                <a:latin typeface="Times New Roman"/>
                <a:cs typeface="Times New Roman"/>
              </a:rPr>
              <a:t> Муниципальное бюджетное дошкольное образовательное учреждение «Детский сад №27» г.Балахна</a:t>
            </a:r>
            <a:endParaRPr/>
          </a:p>
          <a:p>
            <a:pPr algn="l">
              <a:defRPr/>
            </a:pPr>
            <a:r>
              <a:rPr lang="ru-RU" sz="2600">
                <a:solidFill>
                  <a:srgbClr val="FF0000"/>
                </a:solidFill>
                <a:latin typeface="Times New Roman"/>
                <a:cs typeface="Times New Roman"/>
              </a:rPr>
              <a:t>Должность:</a:t>
            </a:r>
            <a:r>
              <a:rPr lang="ru-RU" sz="2600">
                <a:latin typeface="Times New Roman"/>
                <a:cs typeface="Times New Roman"/>
              </a:rPr>
              <a:t> Воспитатель</a:t>
            </a:r>
            <a:endParaRPr/>
          </a:p>
          <a:p>
            <a:pPr algn="l">
              <a:defRPr/>
            </a:pPr>
            <a:r>
              <a:rPr lang="ru-RU" sz="2600">
                <a:solidFill>
                  <a:srgbClr val="FF0000"/>
                </a:solidFill>
                <a:latin typeface="Times New Roman"/>
                <a:cs typeface="Times New Roman"/>
              </a:rPr>
              <a:t>Образование:</a:t>
            </a:r>
            <a:r>
              <a:rPr lang="ru-RU" sz="2600">
                <a:latin typeface="Times New Roman"/>
                <a:cs typeface="Times New Roman"/>
              </a:rPr>
              <a:t> НГПУ им. К. Минина</a:t>
            </a:r>
            <a:endParaRPr/>
          </a:p>
          <a:p>
            <a:pPr algn="l">
              <a:defRPr/>
            </a:pPr>
            <a:r>
              <a:rPr lang="ru-RU" sz="2600">
                <a:solidFill>
                  <a:srgbClr val="FF0000"/>
                </a:solidFill>
                <a:latin typeface="Times New Roman"/>
                <a:cs typeface="Times New Roman"/>
              </a:rPr>
              <a:t>Квалификационная категория:</a:t>
            </a:r>
            <a:r>
              <a:rPr lang="ru-RU" sz="2600">
                <a:latin typeface="Times New Roman"/>
                <a:cs typeface="Times New Roman"/>
              </a:rPr>
              <a:t> первая</a:t>
            </a:r>
            <a:endParaRPr/>
          </a:p>
          <a:p>
            <a:pPr algn="l">
              <a:defRPr/>
            </a:pPr>
            <a:r>
              <a:rPr lang="ru-RU" sz="2600">
                <a:latin typeface="Times New Roman"/>
                <a:cs typeface="Times New Roman"/>
              </a:rPr>
              <a:t>Стаж педагогического работника: 7 лет</a:t>
            </a:r>
            <a:endParaRPr/>
          </a:p>
          <a:p>
            <a:pPr>
              <a:defRPr/>
            </a:pPr>
            <a:endParaRPr lang="ru-RU"/>
          </a:p>
        </p:txBody>
      </p:sp>
      <p:sp>
        <p:nvSpPr>
          <p:cNvPr id="1235836677" name="Номер слайда 5"/>
          <p:cNvSpPr>
            <a:spLocks noGrp="1"/>
          </p:cNvSpPr>
          <p:nvPr>
            <p:ph type="sldNum" sz="quarter" idx="12"/>
          </p:nvPr>
        </p:nvSpPr>
        <p:spPr bwMode="auto"/>
        <p:txBody>
          <a:bodyPr/>
          <a:lstStyle/>
          <a:p>
            <a:pPr>
              <a:defRPr/>
            </a:pPr>
            <a:fld id="{9796330F-A99F-512C-CE00-A4F3670309AD}" type="slidenum">
              <a:rPr lang="ru-RU"/>
              <a:t/>
            </a:fld>
            <a:endParaRPr lang="ru-RU"/>
          </a:p>
        </p:txBody>
      </p:sp>
      <p:pic>
        <p:nvPicPr>
          <p:cNvPr id="651913766" name="Рисунок 651913765"/>
          <p:cNvPicPr>
            <a:picLocks noChangeAspect="1"/>
          </p:cNvPicPr>
          <p:nvPr/>
        </p:nvPicPr>
        <p:blipFill>
          <a:blip r:embed="rId3"/>
          <a:stretch/>
        </p:blipFill>
        <p:spPr bwMode="auto">
          <a:xfrm>
            <a:off x="8610599" y="1767773"/>
            <a:ext cx="2788042" cy="418206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69238" y="-3046"/>
            <a:ext cx="12158060" cy="6861047"/>
          </a:xfrm>
          <a:prstGeom prst="rect">
            <a:avLst/>
          </a:prstGeom>
        </p:spPr>
      </p:pic>
      <p:sp>
        <p:nvSpPr>
          <p:cNvPr id="1579571850" name="Объект 2"/>
          <p:cNvSpPr>
            <a:spLocks noGrp="1"/>
          </p:cNvSpPr>
          <p:nvPr>
            <p:ph idx="1"/>
          </p:nvPr>
        </p:nvSpPr>
        <p:spPr bwMode="auto">
          <a:xfrm>
            <a:off x="1676400" y="355814"/>
            <a:ext cx="10058400" cy="5402047"/>
          </a:xfrm>
        </p:spPr>
        <p:txBody>
          <a:bodyPr/>
          <a:lstStyle/>
          <a:p>
            <a:pPr marL="0" indent="0" algn="ctr">
              <a:buNone/>
              <a:defRPr/>
            </a:pPr>
            <a:r>
              <a:rPr lang="ru-RU"/>
              <a:t> </a:t>
            </a:r>
            <a:r>
              <a:rPr sz="3200">
                <a:latin typeface="Times New Roman"/>
                <a:cs typeface="Times New Roman"/>
              </a:rPr>
              <a:t>Формы организации</a:t>
            </a:r>
            <a:r>
              <a:rPr lang="ru-RU" sz="3200">
                <a:latin typeface="Times New Roman"/>
                <a:cs typeface="Times New Roman"/>
              </a:rPr>
              <a:t> деятельности</a:t>
            </a:r>
            <a:r>
              <a:rPr sz="3200">
                <a:latin typeface="Times New Roman"/>
                <a:cs typeface="Times New Roman"/>
              </a:rPr>
              <a:t> детей</a:t>
            </a:r>
            <a:r>
              <a:rPr lang="ru-RU" sz="3200">
                <a:latin typeface="Times New Roman"/>
                <a:cs typeface="Times New Roman"/>
              </a:rPr>
              <a:t> посредствам </a:t>
            </a:r>
            <a:r>
              <a:rPr lang="en-US" sz="3200">
                <a:latin typeface="Times New Roman"/>
                <a:cs typeface="Times New Roman"/>
              </a:rPr>
              <a:t>LEGO </a:t>
            </a:r>
            <a:r>
              <a:rPr lang="ru-RU" sz="3200">
                <a:latin typeface="Times New Roman"/>
                <a:cs typeface="Times New Roman"/>
              </a:rPr>
              <a:t>игр для развития познавательной активности</a:t>
            </a:r>
            <a:endParaRPr/>
          </a:p>
          <a:p>
            <a:pPr marL="0" indent="0" algn="ctr">
              <a:buNone/>
              <a:defRPr/>
            </a:pPr>
            <a:endParaRPr sz="3200">
              <a:latin typeface="Times New Roman"/>
              <a:cs typeface="Times New Roman"/>
            </a:endParaRPr>
          </a:p>
        </p:txBody>
      </p:sp>
      <p:sp>
        <p:nvSpPr>
          <p:cNvPr id="2" name="Блок-схема: знак завершения 1"/>
          <p:cNvSpPr/>
          <p:nvPr/>
        </p:nvSpPr>
        <p:spPr bwMode="auto">
          <a:xfrm>
            <a:off x="1255324" y="1457838"/>
            <a:ext cx="3924300" cy="1771650"/>
          </a:xfrm>
          <a:prstGeom prst="flowChartTerminator">
            <a:avLst/>
          </a:prstGeom>
          <a:blipFill>
            <a:blip r:embed="rId3"/>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a:solidFill>
                  <a:schemeClr val="tx1"/>
                </a:solidFill>
                <a:latin typeface="Times New Roman"/>
                <a:cs typeface="Times New Roman"/>
              </a:rPr>
              <a:t>1)Фронтальная</a:t>
            </a:r>
            <a:endParaRPr/>
          </a:p>
          <a:p>
            <a:pPr algn="ctr">
              <a:defRPr/>
            </a:pPr>
            <a:r>
              <a:rPr lang="ru-RU" sz="2400">
                <a:solidFill>
                  <a:schemeClr val="tx1"/>
                </a:solidFill>
                <a:latin typeface="Times New Roman"/>
                <a:cs typeface="Times New Roman"/>
              </a:rPr>
              <a:t>2)Подгрупповая</a:t>
            </a:r>
            <a:endParaRPr/>
          </a:p>
          <a:p>
            <a:pPr algn="ctr">
              <a:defRPr/>
            </a:pPr>
            <a:r>
              <a:rPr lang="ru-RU" sz="2400">
                <a:solidFill>
                  <a:schemeClr val="tx1"/>
                </a:solidFill>
                <a:latin typeface="Times New Roman"/>
                <a:cs typeface="Times New Roman"/>
              </a:rPr>
              <a:t>3)Индивидуальная</a:t>
            </a:r>
            <a:endParaRPr/>
          </a:p>
          <a:p>
            <a:pPr algn="ctr">
              <a:defRPr/>
            </a:pPr>
            <a:r>
              <a:rPr lang="ru-RU" sz="2400">
                <a:solidFill>
                  <a:schemeClr val="tx1"/>
                </a:solidFill>
                <a:latin typeface="Times New Roman"/>
                <a:cs typeface="Times New Roman"/>
              </a:rPr>
              <a:t>4) В свободной деятельности</a:t>
            </a:r>
            <a:endParaRPr/>
          </a:p>
        </p:txBody>
      </p:sp>
      <p:sp>
        <p:nvSpPr>
          <p:cNvPr id="6" name="Блок-схема: знак завершения 5"/>
          <p:cNvSpPr/>
          <p:nvPr/>
        </p:nvSpPr>
        <p:spPr bwMode="auto">
          <a:xfrm>
            <a:off x="8009250" y="1232922"/>
            <a:ext cx="3924300" cy="1771650"/>
          </a:xfrm>
          <a:prstGeom prst="flowChartTerminator">
            <a:avLst/>
          </a:prstGeom>
          <a:blipFill>
            <a:blip r:embed="rId3"/>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a:solidFill>
                  <a:schemeClr val="tx1"/>
                </a:solidFill>
                <a:latin typeface="Times New Roman"/>
                <a:cs typeface="Times New Roman"/>
              </a:rPr>
              <a:t>Совместна я деятельность взрослого и ребенка в ходе свободной деятельности</a:t>
            </a:r>
            <a:endParaRPr/>
          </a:p>
        </p:txBody>
      </p:sp>
      <p:sp>
        <p:nvSpPr>
          <p:cNvPr id="7" name="Блок-схема: знак завершения 6"/>
          <p:cNvSpPr/>
          <p:nvPr/>
        </p:nvSpPr>
        <p:spPr bwMode="auto">
          <a:xfrm>
            <a:off x="8009250" y="2932466"/>
            <a:ext cx="3924300" cy="1771650"/>
          </a:xfrm>
          <a:prstGeom prst="flowChartTerminator">
            <a:avLst/>
          </a:prstGeom>
          <a:blipFill>
            <a:blip r:embed="rId3"/>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800">
                <a:solidFill>
                  <a:schemeClr val="tx1"/>
                </a:solidFill>
                <a:latin typeface="Times New Roman"/>
                <a:cs typeface="Times New Roman"/>
              </a:rPr>
              <a:t>Совместная деятельность детей</a:t>
            </a:r>
            <a:endParaRPr/>
          </a:p>
        </p:txBody>
      </p:sp>
      <p:pic>
        <p:nvPicPr>
          <p:cNvPr id="778419243" name="Рисунок 778419242"/>
          <p:cNvPicPr>
            <a:picLocks noChangeAspect="1"/>
          </p:cNvPicPr>
          <p:nvPr/>
        </p:nvPicPr>
        <p:blipFill>
          <a:blip r:embed="rId4"/>
          <a:stretch/>
        </p:blipFill>
        <p:spPr bwMode="auto">
          <a:xfrm>
            <a:off x="4159649" y="4135038"/>
            <a:ext cx="1568872" cy="2091831"/>
          </a:xfrm>
          <a:prstGeom prst="rect">
            <a:avLst/>
          </a:prstGeom>
        </p:spPr>
      </p:pic>
      <p:pic>
        <p:nvPicPr>
          <p:cNvPr id="302809447" name="Рисунок 302809446"/>
          <p:cNvPicPr>
            <a:picLocks noChangeAspect="1"/>
          </p:cNvPicPr>
          <p:nvPr/>
        </p:nvPicPr>
        <p:blipFill>
          <a:blip r:embed="rId5"/>
          <a:stretch/>
        </p:blipFill>
        <p:spPr bwMode="auto">
          <a:xfrm>
            <a:off x="5179624" y="2005610"/>
            <a:ext cx="2471618" cy="1853713"/>
          </a:xfrm>
          <a:prstGeom prst="rect">
            <a:avLst/>
          </a:prstGeom>
        </p:spPr>
      </p:pic>
      <p:pic>
        <p:nvPicPr>
          <p:cNvPr id="2145421112" name="Рисунок 2145421111"/>
          <p:cNvPicPr>
            <a:picLocks noChangeAspect="1"/>
          </p:cNvPicPr>
          <p:nvPr/>
        </p:nvPicPr>
        <p:blipFill>
          <a:blip r:embed="rId6"/>
          <a:stretch/>
        </p:blipFill>
        <p:spPr bwMode="auto">
          <a:xfrm>
            <a:off x="2059803" y="4000048"/>
            <a:ext cx="1525831" cy="2034442"/>
          </a:xfrm>
          <a:prstGeom prst="rect">
            <a:avLst/>
          </a:prstGeom>
        </p:spPr>
      </p:pic>
      <p:pic>
        <p:nvPicPr>
          <p:cNvPr id="1680772627" name="Рисунок 1680772626"/>
          <p:cNvPicPr>
            <a:picLocks noChangeAspect="1"/>
          </p:cNvPicPr>
          <p:nvPr/>
        </p:nvPicPr>
        <p:blipFill>
          <a:blip r:embed="rId7"/>
          <a:stretch/>
        </p:blipFill>
        <p:spPr bwMode="auto">
          <a:xfrm>
            <a:off x="6148268" y="4645956"/>
            <a:ext cx="2207102" cy="1655326"/>
          </a:xfrm>
          <a:prstGeom prst="rect">
            <a:avLst/>
          </a:prstGeom>
        </p:spPr>
      </p:pic>
      <p:pic>
        <p:nvPicPr>
          <p:cNvPr id="1485526918" name="Рисунок 1485526917"/>
          <p:cNvPicPr>
            <a:picLocks noChangeAspect="1"/>
          </p:cNvPicPr>
          <p:nvPr/>
        </p:nvPicPr>
        <p:blipFill>
          <a:blip r:embed="rId8"/>
          <a:stretch/>
        </p:blipFill>
        <p:spPr bwMode="auto">
          <a:xfrm>
            <a:off x="8977754" y="4792878"/>
            <a:ext cx="2390755" cy="179306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29865249" name="Заголовок 1"/>
          <p:cNvSpPr>
            <a:spLocks noGrp="1"/>
          </p:cNvSpPr>
          <p:nvPr>
            <p:ph type="title"/>
          </p:nvPr>
        </p:nvSpPr>
        <p:spPr bwMode="auto">
          <a:xfrm>
            <a:off x="0" y="-166817"/>
            <a:ext cx="12191998" cy="964841"/>
          </a:xfrm>
        </p:spPr>
        <p:txBody>
          <a:bodyPr vertOverflow="overflow" horzOverflow="overflow" vert="horz" wrap="square" lIns="91440" tIns="45720" rIns="91440" bIns="45720" numCol="1" spcCol="0" rtlCol="0" fromWordArt="0" anchor="ctr" anchorCtr="0" forceAA="0" compatLnSpc="0">
            <a:normAutofit/>
          </a:bodyPr>
          <a:lstStyle/>
          <a:p>
            <a:pPr algn="ctr">
              <a:defRPr/>
            </a:pPr>
            <a:r>
              <a:rPr sz="2200">
                <a:latin typeface="Times New Roman"/>
                <a:cs typeface="Times New Roman"/>
              </a:rPr>
              <a:t>Фрагмент перспективного плана работы по развитию познавательной активности детей по средствам </a:t>
            </a:r>
            <a:r>
              <a:rPr lang="en-US" sz="2200">
                <a:latin typeface="Times New Roman"/>
                <a:cs typeface="Times New Roman"/>
              </a:rPr>
              <a:t>LEGO</a:t>
            </a:r>
            <a:r>
              <a:rPr lang="ru-RU" sz="2200">
                <a:latin typeface="Times New Roman"/>
                <a:cs typeface="Times New Roman"/>
              </a:rPr>
              <a:t> игр у старших дошкольников с ЗПР</a:t>
            </a:r>
            <a:endParaRPr sz="2200">
              <a:latin typeface="Times New Roman"/>
              <a:cs typeface="Times New Roman"/>
            </a:endParaRPr>
          </a:p>
        </p:txBody>
      </p:sp>
      <p:graphicFrame>
        <p:nvGraphicFramePr>
          <p:cNvPr id="866869080" name="Таблица 866869079"/>
          <p:cNvGraphicFramePr>
            <a:graphicFrameLocks xmlns:a="http://schemas.openxmlformats.org/drawingml/2006/main"/>
          </p:cNvGraphicFramePr>
          <p:nvPr/>
        </p:nvGraphicFramePr>
        <p:xfrm>
          <a:off x="0" y="611789"/>
          <a:ext cx="12179298" cy="6180312"/>
        </p:xfrm>
        <a:graphic>
          <a:graphicData uri="http://schemas.openxmlformats.org/drawingml/2006/table">
            <a:tbl>
              <a:tblPr firstRow="1" firstCol="0" lastRow="0" lastCol="0" bandRow="1" bandCol="0">
                <a:tableStyleId>{93296810-A885-4BE3-A3E7-6D5BEEA58F35}</a:tableStyleId>
              </a:tblPr>
              <a:tblGrid>
                <a:gridCol w="900000"/>
                <a:gridCol w="1530000"/>
                <a:gridCol w="7830000"/>
                <a:gridCol w="1919298"/>
              </a:tblGrid>
              <a:tr h="288931">
                <a:tc>
                  <a:txBody>
                    <a:bodyPr/>
                    <a:p>
                      <a:pPr>
                        <a:defRPr/>
                      </a:pPr>
                      <a:r>
                        <a:rPr sz="1200">
                          <a:latin typeface="Times New Roman"/>
                          <a:cs typeface="Times New Roman"/>
                        </a:rPr>
                        <a:t>Месяц</a:t>
                      </a:r>
                      <a:endParaRPr sz="1200">
                        <a:latin typeface="Times New Roman"/>
                        <a:cs typeface="Times New Roman"/>
                      </a:endParaRPr>
                    </a:p>
                  </a:txBody>
                  <a:tcPr/>
                </a:tc>
                <a:tc>
                  <a:txBody>
                    <a:bodyPr/>
                    <a:p>
                      <a:pPr>
                        <a:defRPr/>
                      </a:pPr>
                      <a:r>
                        <a:rPr sz="1200">
                          <a:latin typeface="Times New Roman"/>
                          <a:cs typeface="Times New Roman"/>
                        </a:rPr>
                        <a:t>Лексическая тема</a:t>
                      </a:r>
                      <a:endParaRPr/>
                    </a:p>
                  </a:txBody>
                  <a:tcPr/>
                </a:tc>
                <a:tc>
                  <a:txBody>
                    <a:bodyPr/>
                    <a:p>
                      <a:pPr>
                        <a:defRPr/>
                      </a:pPr>
                      <a:r>
                        <a:rPr sz="1200">
                          <a:latin typeface="Times New Roman"/>
                          <a:cs typeface="Times New Roman"/>
                        </a:rPr>
                        <a:t>Содержание работы</a:t>
                      </a:r>
                      <a:endParaRPr/>
                    </a:p>
                  </a:txBody>
                  <a:tcPr/>
                </a:tc>
                <a:tc>
                  <a:txBody>
                    <a:bodyPr/>
                    <a:p>
                      <a:pPr>
                        <a:defRPr/>
                      </a:pPr>
                      <a:r>
                        <a:rPr sz="1200">
                          <a:latin typeface="Times New Roman"/>
                          <a:cs typeface="Times New Roman"/>
                        </a:rPr>
                        <a:t>Организация РППС</a:t>
                      </a:r>
                      <a:endParaRPr/>
                    </a:p>
                  </a:txBody>
                  <a:tcPr/>
                </a:tc>
              </a:tr>
              <a:tr h="1050890">
                <a:tc>
                  <a:txBody>
                    <a:bodyPr/>
                    <a:p>
                      <a:pPr>
                        <a:defRPr/>
                      </a:pPr>
                      <a:r>
                        <a:rPr sz="1200">
                          <a:latin typeface="Times New Roman"/>
                          <a:cs typeface="Times New Roman"/>
                        </a:rPr>
                        <a:t>Ноябрь</a:t>
                      </a:r>
                      <a:endParaRPr/>
                    </a:p>
                  </a:txBody>
                  <a:tcPr/>
                </a:tc>
                <a:tc>
                  <a:txBody>
                    <a:bodyPr/>
                    <a:p>
                      <a:pPr>
                        <a:defRPr/>
                      </a:pPr>
                      <a:r>
                        <a:rPr sz="1200">
                          <a:latin typeface="Times New Roman"/>
                          <a:cs typeface="Times New Roman"/>
                        </a:rPr>
                        <a:t>Столовая и кухонная посуда;</a:t>
                      </a:r>
                      <a:endParaRPr/>
                    </a:p>
                    <a:p>
                      <a:pPr>
                        <a:defRPr/>
                      </a:pPr>
                      <a:r>
                        <a:rPr sz="1200">
                          <a:latin typeface="Times New Roman"/>
                          <a:cs typeface="Times New Roman"/>
                        </a:rPr>
                        <a:t>Звуки и буквы Ы,А,О. Предлоги ЗА, ПЕРЕД</a:t>
                      </a:r>
                      <a:endParaRPr/>
                    </a:p>
                  </a:txBody>
                  <a:tcPr/>
                </a:tc>
                <a:tc>
                  <a:txBody>
                    <a:bodyPr/>
                    <a:p>
                      <a:pPr>
                        <a:defRPr/>
                      </a:pPr>
                      <a:r>
                        <a:rPr sz="1200">
                          <a:latin typeface="Times New Roman"/>
                          <a:cs typeface="Times New Roman"/>
                        </a:rPr>
                        <a:t>Д.И. «Сортировка посуды» (на кирпичиках </a:t>
                      </a:r>
                      <a:r>
                        <a:rPr lang="en-US" sz="1200">
                          <a:latin typeface="Times New Roman"/>
                          <a:cs typeface="Times New Roman"/>
                        </a:rPr>
                        <a:t>LEGO</a:t>
                      </a:r>
                      <a:r>
                        <a:rPr lang="ru-RU" sz="1200">
                          <a:latin typeface="Times New Roman"/>
                          <a:cs typeface="Times New Roman"/>
                        </a:rPr>
                        <a:t>» Д.И. «Строим звуковую пирамидку (звуки Ы,А.О)»</a:t>
                      </a:r>
                      <a:endParaRPr/>
                    </a:p>
                    <a:p>
                      <a:pPr>
                        <a:defRPr/>
                      </a:pPr>
                      <a:r>
                        <a:rPr lang="ru-RU" sz="1200">
                          <a:latin typeface="Times New Roman"/>
                          <a:cs typeface="Times New Roman"/>
                        </a:rPr>
                        <a:t>Д.И. «Поймай слог»</a:t>
                      </a:r>
                      <a:endParaRPr/>
                    </a:p>
                    <a:p>
                      <a:pPr>
                        <a:defRPr/>
                      </a:pPr>
                      <a:r>
                        <a:rPr lang="ru-RU" sz="1200">
                          <a:latin typeface="Times New Roman"/>
                          <a:cs typeface="Times New Roman"/>
                        </a:rPr>
                        <a:t>Д.И. «Построй букву»</a:t>
                      </a:r>
                      <a:endParaRPr/>
                    </a:p>
                    <a:p>
                      <a:pPr>
                        <a:defRPr/>
                      </a:pPr>
                      <a:r>
                        <a:rPr lang="ru-RU" sz="1200">
                          <a:latin typeface="Times New Roman"/>
                          <a:cs typeface="Times New Roman"/>
                        </a:rPr>
                        <a:t>Дидактические игры на предлоги ЗА,ПЕРЕД (с пирамидкой </a:t>
                      </a:r>
                      <a:r>
                        <a:rPr lang="en-US" sz="1200">
                          <a:latin typeface="Times New Roman"/>
                          <a:cs typeface="Times New Roman"/>
                        </a:rPr>
                        <a:t>LEGO)</a:t>
                      </a:r>
                      <a:r>
                        <a:rPr lang="ru-RU" sz="1200">
                          <a:latin typeface="Times New Roman"/>
                          <a:cs typeface="Times New Roman"/>
                        </a:rPr>
                        <a:t>, с фигуркой животного и </a:t>
                      </a:r>
                      <a:r>
                        <a:rPr lang="en-US" sz="1200">
                          <a:latin typeface="Times New Roman"/>
                          <a:cs typeface="Times New Roman"/>
                        </a:rPr>
                        <a:t>LEGO</a:t>
                      </a:r>
                      <a:r>
                        <a:rPr lang="ru-RU" sz="1200">
                          <a:latin typeface="Times New Roman"/>
                          <a:cs typeface="Times New Roman"/>
                        </a:rPr>
                        <a:t> кубиком.</a:t>
                      </a:r>
                      <a:endParaRPr/>
                    </a:p>
                  </a:txBody>
                  <a:tcPr/>
                </a:tc>
                <a:tc>
                  <a:txBody>
                    <a:bodyPr/>
                    <a:p>
                      <a:pPr>
                        <a:defRPr/>
                      </a:pPr>
                      <a:r>
                        <a:rPr sz="1200">
                          <a:latin typeface="Times New Roman"/>
                          <a:cs typeface="Times New Roman"/>
                        </a:rPr>
                        <a:t>Д.И. «Построй по образцу»;</a:t>
                      </a:r>
                      <a:endParaRPr/>
                    </a:p>
                    <a:p>
                      <a:pPr>
                        <a:defRPr/>
                      </a:pPr>
                      <a:r>
                        <a:rPr sz="1200">
                          <a:latin typeface="Times New Roman"/>
                          <a:cs typeface="Times New Roman"/>
                        </a:rPr>
                        <a:t>Наглядный материал посуда на кирпичиках </a:t>
                      </a:r>
                      <a:r>
                        <a:rPr lang="en-US" sz="1200">
                          <a:latin typeface="Times New Roman"/>
                          <a:cs typeface="Times New Roman"/>
                        </a:rPr>
                        <a:t>LEGO</a:t>
                      </a:r>
                      <a:r>
                        <a:rPr lang="ru-RU" sz="1200">
                          <a:latin typeface="Times New Roman"/>
                          <a:cs typeface="Times New Roman"/>
                        </a:rPr>
                        <a:t>.</a:t>
                      </a:r>
                      <a:endParaRPr sz="1200">
                        <a:latin typeface="Times New Roman"/>
                        <a:cs typeface="Times New Roman"/>
                      </a:endParaRPr>
                    </a:p>
                  </a:txBody>
                  <a:tcPr/>
                </a:tc>
              </a:tr>
              <a:tr h="1012879">
                <a:tc>
                  <a:txBody>
                    <a:bodyPr/>
                    <a:p>
                      <a:pPr>
                        <a:defRPr/>
                      </a:pPr>
                      <a:r>
                        <a:rPr sz="1200">
                          <a:latin typeface="Times New Roman"/>
                          <a:cs typeface="Times New Roman"/>
                        </a:rPr>
                        <a:t>Декабрь</a:t>
                      </a:r>
                      <a:endParaRPr/>
                    </a:p>
                  </a:txBody>
                  <a:tcPr/>
                </a:tc>
                <a:tc>
                  <a:txBody>
                    <a:bodyPr/>
                    <a:p>
                      <a:pPr>
                        <a:defRPr/>
                      </a:pPr>
                      <a:r>
                        <a:rPr sz="1200">
                          <a:latin typeface="Times New Roman"/>
                          <a:cs typeface="Times New Roman"/>
                        </a:rPr>
                        <a:t>Домашние птицы</a:t>
                      </a:r>
                      <a:endParaRPr/>
                    </a:p>
                    <a:p>
                      <a:pPr>
                        <a:defRPr/>
                      </a:pPr>
                      <a:r>
                        <a:rPr sz="1200">
                          <a:latin typeface="Times New Roman"/>
                          <a:cs typeface="Times New Roman"/>
                        </a:rPr>
                        <a:t>Звук и буква У; Цифра 4</a:t>
                      </a:r>
                      <a:endParaRPr/>
                    </a:p>
                  </a:txBody>
                  <a:tcPr/>
                </a:tc>
                <a:tc>
                  <a:txBody>
                    <a:bodyPr/>
                    <a:p>
                      <a:pPr>
                        <a:defRPr/>
                      </a:pPr>
                      <a:r>
                        <a:rPr sz="1200">
                          <a:latin typeface="Times New Roman"/>
                          <a:cs typeface="Times New Roman"/>
                        </a:rPr>
                        <a:t>Игра</a:t>
                      </a:r>
                      <a:r>
                        <a:rPr sz="1200">
                          <a:latin typeface="Times New Roman"/>
                          <a:cs typeface="Times New Roman"/>
                        </a:rPr>
                        <a:t> с </a:t>
                      </a:r>
                      <a:r>
                        <a:rPr sz="1200">
                          <a:latin typeface="Times New Roman"/>
                          <a:cs typeface="Times New Roman"/>
                        </a:rPr>
                        <a:t>технологическими</a:t>
                      </a:r>
                      <a:r>
                        <a:rPr sz="1200">
                          <a:latin typeface="Times New Roman"/>
                          <a:cs typeface="Times New Roman"/>
                        </a:rPr>
                        <a:t> </a:t>
                      </a:r>
                      <a:r>
                        <a:rPr sz="1200">
                          <a:latin typeface="Times New Roman"/>
                          <a:cs typeface="Times New Roman"/>
                        </a:rPr>
                        <a:t>картами</a:t>
                      </a:r>
                      <a:r>
                        <a:rPr sz="1200">
                          <a:latin typeface="Times New Roman"/>
                          <a:cs typeface="Times New Roman"/>
                        </a:rPr>
                        <a:t> </a:t>
                      </a:r>
                      <a:r>
                        <a:rPr lang="en-US" sz="1200">
                          <a:latin typeface="Times New Roman"/>
                          <a:cs typeface="Times New Roman"/>
                        </a:rPr>
                        <a:t>LEGO </a:t>
                      </a:r>
                      <a:r>
                        <a:rPr lang="ru-RU" sz="1200">
                          <a:latin typeface="Times New Roman"/>
                          <a:cs typeface="Times New Roman"/>
                        </a:rPr>
                        <a:t>«Птицы»</a:t>
                      </a:r>
                      <a:endParaRPr/>
                    </a:p>
                    <a:p>
                      <a:pPr>
                        <a:defRPr/>
                      </a:pPr>
                      <a:r>
                        <a:rPr lang="ru-RU" sz="1200">
                          <a:latin typeface="Times New Roman"/>
                          <a:cs typeface="Times New Roman"/>
                        </a:rPr>
                        <a:t>Д.И. «Построй по образцу», Д.И. «Построй цифру»</a:t>
                      </a:r>
                      <a:endParaRPr/>
                    </a:p>
                    <a:p>
                      <a:pPr>
                        <a:defRPr/>
                      </a:pPr>
                      <a:r>
                        <a:rPr lang="ru-RU" sz="1200">
                          <a:latin typeface="Times New Roman"/>
                          <a:cs typeface="Times New Roman"/>
                        </a:rPr>
                        <a:t>Д.И. </a:t>
                      </a:r>
                      <a:r>
                        <a:rPr lang="ru-RU" sz="1200">
                          <a:latin typeface="Times New Roman"/>
                          <a:cs typeface="Times New Roman"/>
                        </a:rPr>
                        <a:t>«Поймай </a:t>
                      </a:r>
                      <a:r>
                        <a:rPr lang="ru-RU" sz="1200">
                          <a:latin typeface="Times New Roman"/>
                          <a:cs typeface="Times New Roman"/>
                        </a:rPr>
                        <a:t>слог», Д.И. «Строим звуковую пирамидку»</a:t>
                      </a:r>
                      <a:endParaRPr/>
                    </a:p>
                    <a:p>
                      <a:pPr>
                        <a:defRPr/>
                      </a:pPr>
                      <a:r>
                        <a:rPr lang="ru-RU" sz="1200">
                          <a:latin typeface="Times New Roman"/>
                          <a:cs typeface="Times New Roman"/>
                        </a:rPr>
                        <a:t>Д.И. «Числовой поезд»</a:t>
                      </a:r>
                      <a:endParaRPr/>
                    </a:p>
                    <a:p>
                      <a:pPr>
                        <a:defRPr/>
                      </a:pPr>
                      <a:r>
                        <a:rPr lang="ru-RU" sz="1200">
                          <a:latin typeface="Times New Roman"/>
                          <a:cs typeface="Times New Roman"/>
                        </a:rPr>
                        <a:t>Д.И. «Сравнение множеств, состав числа 4»</a:t>
                      </a:r>
                      <a:endParaRPr/>
                    </a:p>
                  </a:txBody>
                  <a:tcPr/>
                </a:tc>
                <a:tc>
                  <a:txBody>
                    <a:bodyPr/>
                    <a:p>
                      <a:pPr>
                        <a:defRPr/>
                      </a:pPr>
                      <a:r>
                        <a:rPr sz="1200">
                          <a:latin typeface="Times New Roman"/>
                          <a:cs typeface="Times New Roman"/>
                        </a:rPr>
                        <a:t>Технологические карты «Птицы»</a:t>
                      </a:r>
                      <a:endParaRPr/>
                    </a:p>
                    <a:p>
                      <a:pPr>
                        <a:defRPr/>
                      </a:pPr>
                      <a:r>
                        <a:rPr sz="1200">
                          <a:latin typeface="Times New Roman"/>
                          <a:cs typeface="Times New Roman"/>
                        </a:rPr>
                        <a:t>Альбом «Домашние птицы»</a:t>
                      </a:r>
                      <a:endParaRPr/>
                    </a:p>
                  </a:txBody>
                  <a:tcPr/>
                </a:tc>
              </a:tr>
              <a:tr h="1209418">
                <a:tc>
                  <a:txBody>
                    <a:bodyPr/>
                    <a:p>
                      <a:pPr>
                        <a:defRPr/>
                      </a:pPr>
                      <a:r>
                        <a:rPr sz="1200">
                          <a:latin typeface="Times New Roman"/>
                          <a:cs typeface="Times New Roman"/>
                        </a:rPr>
                        <a:t>Январь</a:t>
                      </a:r>
                      <a:endParaRPr/>
                    </a:p>
                  </a:txBody>
                  <a:tcPr/>
                </a:tc>
                <a:tc>
                  <a:txBody>
                    <a:bodyPr/>
                    <a:p>
                      <a:pPr>
                        <a:defRPr/>
                      </a:pPr>
                      <a:r>
                        <a:rPr sz="1200">
                          <a:latin typeface="Times New Roman"/>
                          <a:cs typeface="Times New Roman"/>
                        </a:rPr>
                        <a:t>Виды транспорта: наземный транспорт.</a:t>
                      </a:r>
                      <a:endParaRPr/>
                    </a:p>
                    <a:p>
                      <a:pPr>
                        <a:defRPr/>
                      </a:pPr>
                      <a:r>
                        <a:rPr sz="1200">
                          <a:latin typeface="Times New Roman"/>
                          <a:cs typeface="Times New Roman"/>
                        </a:rPr>
                        <a:t>Предлоги НА,ЗА.</a:t>
                      </a:r>
                      <a:endParaRPr/>
                    </a:p>
                    <a:p>
                      <a:pPr>
                        <a:defRPr/>
                      </a:pPr>
                      <a:r>
                        <a:rPr sz="1200">
                          <a:latin typeface="Times New Roman"/>
                          <a:cs typeface="Times New Roman"/>
                        </a:rPr>
                        <a:t>Звуки нь, н. Цифра 5</a:t>
                      </a:r>
                      <a:endParaRPr/>
                    </a:p>
                  </a:txBody>
                  <a:tcPr/>
                </a:tc>
                <a:tc>
                  <a:txBody>
                    <a:bodyPr/>
                    <a:p>
                      <a:pPr>
                        <a:defRPr/>
                      </a:pPr>
                      <a:r>
                        <a:rPr sz="1200">
                          <a:latin typeface="Times New Roman"/>
                          <a:cs typeface="Times New Roman"/>
                        </a:rPr>
                        <a:t>Д.И. «Построй по образцу», занятия по лексической теме с использованием </a:t>
                      </a:r>
                      <a:r>
                        <a:rPr lang="en-US" sz="1200">
                          <a:latin typeface="Times New Roman"/>
                          <a:cs typeface="Times New Roman"/>
                        </a:rPr>
                        <a:t>LEGO</a:t>
                      </a:r>
                      <a:r>
                        <a:rPr lang="ru-RU" sz="1200">
                          <a:latin typeface="Times New Roman"/>
                          <a:cs typeface="Times New Roman"/>
                        </a:rPr>
                        <a:t>- построек «Машины».</a:t>
                      </a:r>
                      <a:endParaRPr/>
                    </a:p>
                    <a:p>
                      <a:pPr>
                        <a:defRPr/>
                      </a:pPr>
                      <a:r>
                        <a:rPr lang="ru-RU" sz="1200" b="0" i="0" u="none" strike="noStrike" cap="none" spc="0">
                          <a:solidFill>
                            <a:schemeClr val="dk1"/>
                          </a:solidFill>
                          <a:latin typeface="Times New Roman"/>
                          <a:ea typeface="Times New Roman"/>
                          <a:cs typeface="Times New Roman"/>
                        </a:rPr>
                        <a:t>Дидактические игры на предлоги НА, ЗА (с пирамидкой </a:t>
                      </a:r>
                      <a:r>
                        <a:rPr lang="en-US" sz="1200" b="0" i="0" u="none" strike="noStrike" cap="none" spc="0">
                          <a:solidFill>
                            <a:schemeClr val="dk1"/>
                          </a:solidFill>
                          <a:latin typeface="Times New Roman"/>
                          <a:ea typeface="Times New Roman"/>
                          <a:cs typeface="Times New Roman"/>
                        </a:rPr>
                        <a:t>LEGO)</a:t>
                      </a:r>
                      <a:r>
                        <a:rPr lang="ru-RU" sz="1200" b="0" i="0" u="none" strike="noStrike" cap="none" spc="0">
                          <a:solidFill>
                            <a:schemeClr val="dk1"/>
                          </a:solidFill>
                          <a:latin typeface="Times New Roman"/>
                          <a:ea typeface="Times New Roman"/>
                          <a:cs typeface="Times New Roman"/>
                        </a:rPr>
                        <a:t>, с фигуркой животного и </a:t>
                      </a:r>
                      <a:r>
                        <a:rPr lang="en-US" sz="1200" b="0" i="0" u="none" strike="noStrike" cap="none" spc="0">
                          <a:solidFill>
                            <a:schemeClr val="dk1"/>
                          </a:solidFill>
                          <a:latin typeface="Times New Roman"/>
                          <a:ea typeface="Times New Roman"/>
                          <a:cs typeface="Times New Roman"/>
                        </a:rPr>
                        <a:t>LEGO</a:t>
                      </a:r>
                      <a:r>
                        <a:rPr lang="ru-RU" sz="1200" b="0" i="0" u="none" strike="noStrike" cap="none" spc="0">
                          <a:solidFill>
                            <a:schemeClr val="dk1"/>
                          </a:solidFill>
                          <a:latin typeface="Times New Roman"/>
                          <a:ea typeface="Times New Roman"/>
                          <a:cs typeface="Times New Roman"/>
                        </a:rPr>
                        <a:t> кубиком.</a:t>
                      </a:r>
                      <a:endParaRPr lang="ru-RU" sz="1200" b="0" i="0" u="none" strike="noStrike" cap="none" spc="0">
                        <a:solidFill>
                          <a:schemeClr val="dk1"/>
                        </a:solidFill>
                        <a:latin typeface="Times New Roman"/>
                        <a:cs typeface="Times New Roman"/>
                      </a:endParaRPr>
                    </a:p>
                    <a:p>
                      <a:pPr>
                        <a:defRPr/>
                      </a:pPr>
                      <a:r>
                        <a:rPr lang="ru-RU" sz="1200" b="0" i="0" u="none" strike="noStrike" cap="none" spc="0">
                          <a:solidFill>
                            <a:schemeClr val="dk1"/>
                          </a:solidFill>
                          <a:latin typeface="Times New Roman"/>
                          <a:ea typeface="Times New Roman"/>
                          <a:cs typeface="Times New Roman"/>
                        </a:rPr>
                        <a:t>Д.И. «Построй цифру».</a:t>
                      </a:r>
                      <a:endParaRPr lang="ru-RU" sz="1200" b="0" i="0" u="none" strike="noStrike" cap="none" spc="0">
                        <a:solidFill>
                          <a:schemeClr val="dk1"/>
                        </a:solidFill>
                        <a:latin typeface="Times New Roman"/>
                        <a:cs typeface="Times New Roman"/>
                      </a:endParaRPr>
                    </a:p>
                    <a:p>
                      <a:pPr>
                        <a:defRPr/>
                      </a:pPr>
                      <a:r>
                        <a:rPr lang="ru-RU" sz="1200" b="0" i="0" u="none" strike="noStrike" cap="none" spc="0">
                          <a:solidFill>
                            <a:schemeClr val="dk1"/>
                          </a:solidFill>
                          <a:latin typeface="Times New Roman"/>
                          <a:ea typeface="Times New Roman"/>
                          <a:cs typeface="Times New Roman"/>
                        </a:rPr>
                        <a:t>Д.И. «Орнамент»</a:t>
                      </a:r>
                      <a:endParaRPr lang="ru-RU" sz="1200" b="0" i="0" u="none" strike="noStrike" cap="none" spc="0">
                        <a:solidFill>
                          <a:schemeClr val="dk1"/>
                        </a:solidFill>
                        <a:latin typeface="Times New Roman"/>
                        <a:cs typeface="Times New Roman"/>
                      </a:endParaRPr>
                    </a:p>
                    <a:p>
                      <a:pPr>
                        <a:defRPr/>
                      </a:pPr>
                      <a:r>
                        <a:rPr lang="ru-RU" sz="1200" b="0" i="0" u="none" strike="noStrike" cap="none" spc="0">
                          <a:solidFill>
                            <a:schemeClr val="dk1"/>
                          </a:solidFill>
                          <a:latin typeface="Times New Roman"/>
                          <a:ea typeface="Times New Roman"/>
                          <a:cs typeface="Times New Roman"/>
                        </a:rPr>
                        <a:t>Д.И. «Соотнеси кубики»</a:t>
                      </a:r>
                      <a:endParaRPr lang="ru-RU" sz="1200">
                        <a:latin typeface="Times New Roman"/>
                        <a:cs typeface="Times New Roman"/>
                      </a:endParaRPr>
                    </a:p>
                  </a:txBody>
                  <a:tcPr/>
                </a:tc>
                <a:tc>
                  <a:txBody>
                    <a:bodyPr/>
                    <a:p>
                      <a:pPr>
                        <a:defRPr/>
                      </a:pPr>
                      <a:r>
                        <a:rPr lang="ru-RU" sz="1200">
                          <a:latin typeface="Times New Roman"/>
                          <a:cs typeface="Times New Roman"/>
                        </a:rPr>
                        <a:t>Альбом «Транспорт»</a:t>
                      </a:r>
                      <a:endParaRPr/>
                    </a:p>
                    <a:p>
                      <a:pPr>
                        <a:defRPr/>
                      </a:pPr>
                      <a:r>
                        <a:rPr lang="ru-RU" sz="1200">
                          <a:latin typeface="Times New Roman"/>
                          <a:cs typeface="Times New Roman"/>
                        </a:rPr>
                        <a:t>Новый набор </a:t>
                      </a:r>
                      <a:r>
                        <a:rPr lang="en-US" sz="1200">
                          <a:latin typeface="Times New Roman"/>
                          <a:cs typeface="Times New Roman"/>
                        </a:rPr>
                        <a:t>LEGO</a:t>
                      </a:r>
                      <a:endParaRPr/>
                    </a:p>
                    <a:p>
                      <a:pPr>
                        <a:defRPr/>
                      </a:pPr>
                      <a:r>
                        <a:rPr lang="ru-RU" sz="1200">
                          <a:latin typeface="Times New Roman"/>
                          <a:cs typeface="Times New Roman"/>
                        </a:rPr>
                        <a:t>«Строительная площадка, Пожарная станция»</a:t>
                      </a:r>
                      <a:endParaRPr/>
                    </a:p>
                    <a:p>
                      <a:pPr>
                        <a:defRPr/>
                      </a:pPr>
                      <a:r>
                        <a:rPr lang="ru-RU" sz="1200">
                          <a:latin typeface="Times New Roman"/>
                          <a:cs typeface="Times New Roman"/>
                        </a:rPr>
                        <a:t>Технологические карты «Транспорт»</a:t>
                      </a:r>
                      <a:endParaRPr/>
                    </a:p>
                  </a:txBody>
                  <a:tcPr/>
                </a:tc>
              </a:tr>
              <a:tr h="1040581">
                <a:tc>
                  <a:txBody>
                    <a:bodyPr/>
                    <a:p>
                      <a:pPr>
                        <a:defRPr/>
                      </a:pPr>
                      <a:r>
                        <a:rPr sz="1200">
                          <a:latin typeface="Times New Roman"/>
                          <a:cs typeface="Times New Roman"/>
                        </a:rPr>
                        <a:t>Февраль</a:t>
                      </a:r>
                      <a:endParaRPr/>
                    </a:p>
                  </a:txBody>
                  <a:tcPr/>
                </a:tc>
                <a:tc>
                  <a:txBody>
                    <a:bodyPr/>
                    <a:p>
                      <a:pPr>
                        <a:defRPr/>
                      </a:pPr>
                      <a:r>
                        <a:rPr sz="1200">
                          <a:latin typeface="Times New Roman"/>
                          <a:cs typeface="Times New Roman"/>
                        </a:rPr>
                        <a:t>Форма предметов, части суток, их последовательность</a:t>
                      </a:r>
                      <a:endParaRPr/>
                    </a:p>
                  </a:txBody>
                  <a:tcPr/>
                </a:tc>
                <a:tc>
                  <a:txBody>
                    <a:bodyPr/>
                    <a:p>
                      <a:pPr>
                        <a:defRPr/>
                      </a:pPr>
                      <a:r>
                        <a:rPr sz="1200">
                          <a:latin typeface="Times New Roman"/>
                          <a:cs typeface="Times New Roman"/>
                        </a:rPr>
                        <a:t>Д.И. «Сортировка»</a:t>
                      </a:r>
                      <a:endParaRPr/>
                    </a:p>
                    <a:p>
                      <a:pPr>
                        <a:defRPr/>
                      </a:pPr>
                      <a:r>
                        <a:rPr sz="1200">
                          <a:latin typeface="Times New Roman"/>
                          <a:cs typeface="Times New Roman"/>
                        </a:rPr>
                        <a:t>Д.И. «Выложи по образцу»</a:t>
                      </a:r>
                      <a:endParaRPr/>
                    </a:p>
                    <a:p>
                      <a:pPr>
                        <a:defRPr/>
                      </a:pPr>
                      <a:r>
                        <a:rPr sz="1200">
                          <a:latin typeface="Times New Roman"/>
                          <a:cs typeface="Times New Roman"/>
                        </a:rPr>
                        <a:t>Д.И. «Домики»</a:t>
                      </a:r>
                      <a:endParaRPr/>
                    </a:p>
                    <a:p>
                      <a:pPr>
                        <a:defRPr/>
                      </a:pPr>
                      <a:r>
                        <a:rPr sz="1200">
                          <a:latin typeface="Times New Roman"/>
                          <a:cs typeface="Times New Roman"/>
                        </a:rPr>
                        <a:t>Д.И. «Раздели на части»</a:t>
                      </a:r>
                      <a:endParaRPr/>
                    </a:p>
                    <a:p>
                      <a:pPr>
                        <a:defRPr/>
                      </a:pPr>
                      <a:r>
                        <a:rPr sz="1200">
                          <a:latin typeface="Times New Roman"/>
                          <a:cs typeface="Times New Roman"/>
                        </a:rPr>
                        <a:t>Д.И. С кирпичиками </a:t>
                      </a:r>
                      <a:r>
                        <a:rPr lang="en-US" sz="1200">
                          <a:latin typeface="Times New Roman"/>
                          <a:cs typeface="Times New Roman"/>
                        </a:rPr>
                        <a:t>LEGO</a:t>
                      </a:r>
                      <a:r>
                        <a:rPr sz="1200">
                          <a:latin typeface="Times New Roman"/>
                          <a:cs typeface="Times New Roman"/>
                        </a:rPr>
                        <a:t> «Части суток»</a:t>
                      </a:r>
                      <a:endParaRPr/>
                    </a:p>
                  </a:txBody>
                  <a:tcPr/>
                </a:tc>
                <a:tc>
                  <a:txBody>
                    <a:bodyPr/>
                    <a:p>
                      <a:pPr>
                        <a:defRPr/>
                      </a:pPr>
                      <a:r>
                        <a:rPr sz="1200">
                          <a:latin typeface="Times New Roman"/>
                          <a:cs typeface="Times New Roman"/>
                        </a:rPr>
                        <a:t>Д.И. «Домики»</a:t>
                      </a:r>
                      <a:endParaRPr/>
                    </a:p>
                    <a:p>
                      <a:pPr>
                        <a:defRPr/>
                      </a:pPr>
                      <a:r>
                        <a:rPr sz="1200">
                          <a:latin typeface="Times New Roman"/>
                          <a:cs typeface="Times New Roman"/>
                        </a:rPr>
                        <a:t>Д.И. «Части суток»</a:t>
                      </a:r>
                      <a:endParaRPr/>
                    </a:p>
                  </a:txBody>
                  <a:tcPr/>
                </a:tc>
              </a:tr>
              <a:tr h="1577613">
                <a:tc>
                  <a:txBody>
                    <a:bodyPr/>
                    <a:p>
                      <a:pPr>
                        <a:defRPr/>
                      </a:pPr>
                      <a:r>
                        <a:rPr sz="1200">
                          <a:latin typeface="Times New Roman"/>
                          <a:cs typeface="Times New Roman"/>
                        </a:rPr>
                        <a:t>Март</a:t>
                      </a:r>
                      <a:endParaRPr/>
                    </a:p>
                  </a:txBody>
                  <a:tcPr/>
                </a:tc>
                <a:tc>
                  <a:txBody>
                    <a:bodyPr/>
                    <a:p>
                      <a:pPr>
                        <a:defRPr/>
                      </a:pPr>
                      <a:r>
                        <a:rPr sz="1200">
                          <a:latin typeface="Times New Roman"/>
                          <a:cs typeface="Times New Roman"/>
                        </a:rPr>
                        <a:t>Сравнение предметов по величине, Сравнение множеств. Звуковой анализ слова.</a:t>
                      </a:r>
                      <a:endParaRPr/>
                    </a:p>
                  </a:txBody>
                  <a:tcPr/>
                </a:tc>
                <a:tc>
                  <a:txBody>
                    <a:bodyPr/>
                    <a:p>
                      <a:pPr>
                        <a:defRPr/>
                      </a:pPr>
                      <a:r>
                        <a:rPr sz="1200">
                          <a:latin typeface="Times New Roman"/>
                          <a:cs typeface="Times New Roman"/>
                        </a:rPr>
                        <a:t>Д.И «Высокая- низкая башни»</a:t>
                      </a:r>
                      <a:endParaRPr/>
                    </a:p>
                    <a:p>
                      <a:pPr>
                        <a:defRPr/>
                      </a:pPr>
                      <a:r>
                        <a:rPr sz="1200">
                          <a:latin typeface="Times New Roman"/>
                          <a:cs typeface="Times New Roman"/>
                        </a:rPr>
                        <a:t>Д.И. «Дорожки»</a:t>
                      </a:r>
                      <a:endParaRPr/>
                    </a:p>
                    <a:p>
                      <a:pPr>
                        <a:defRPr/>
                      </a:pPr>
                      <a:r>
                        <a:rPr sz="1200">
                          <a:latin typeface="Times New Roman"/>
                          <a:cs typeface="Times New Roman"/>
                        </a:rPr>
                        <a:t>Игры и беседы на сравнение деталей лего.</a:t>
                      </a:r>
                      <a:endParaRPr/>
                    </a:p>
                    <a:p>
                      <a:pPr>
                        <a:defRPr/>
                      </a:pPr>
                      <a:r>
                        <a:rPr sz="1200">
                          <a:latin typeface="Times New Roman"/>
                          <a:cs typeface="Times New Roman"/>
                        </a:rPr>
                        <a:t>Д.И. «Волшебный мешочек»</a:t>
                      </a:r>
                      <a:endParaRPr/>
                    </a:p>
                    <a:p>
                      <a:pPr>
                        <a:defRPr/>
                      </a:pPr>
                      <a:r>
                        <a:rPr sz="1200">
                          <a:latin typeface="Times New Roman"/>
                          <a:cs typeface="Times New Roman"/>
                        </a:rPr>
                        <a:t>Д.И. «Счетные кубики»</a:t>
                      </a:r>
                      <a:endParaRPr/>
                    </a:p>
                    <a:p>
                      <a:pPr>
                        <a:defRPr/>
                      </a:pPr>
                      <a:r>
                        <a:rPr sz="1200">
                          <a:latin typeface="Times New Roman"/>
                          <a:cs typeface="Times New Roman"/>
                        </a:rPr>
                        <a:t>Д.И. «Что больше»</a:t>
                      </a:r>
                      <a:endParaRPr/>
                    </a:p>
                    <a:p>
                      <a:pPr>
                        <a:defRPr/>
                      </a:pPr>
                      <a:r>
                        <a:rPr sz="1200">
                          <a:latin typeface="Times New Roman"/>
                          <a:cs typeface="Times New Roman"/>
                        </a:rPr>
                        <a:t>Д.И. «Звуковая модель слова»</a:t>
                      </a:r>
                      <a:endParaRPr/>
                    </a:p>
                    <a:p>
                      <a:pPr>
                        <a:defRPr/>
                      </a:pPr>
                      <a:endParaRPr sz="1200">
                        <a:latin typeface="Times New Roman"/>
                        <a:cs typeface="Times New Roman"/>
                      </a:endParaRPr>
                    </a:p>
                  </a:txBody>
                  <a:tcPr/>
                </a:tc>
                <a:tc>
                  <a:txBody>
                    <a:bodyPr/>
                    <a:p>
                      <a:pPr>
                        <a:defRPr/>
                      </a:pPr>
                      <a:endParaRPr sz="1200">
                        <a:latin typeface="Times New Roman"/>
                        <a:cs typeface="Times New Roman"/>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 name="Рисунок 2"/>
          <p:cNvPicPr>
            <a:picLocks noChangeAspect="1"/>
          </p:cNvPicPr>
          <p:nvPr/>
        </p:nvPicPr>
        <p:blipFill>
          <a:blip r:embed="rId2"/>
          <a:stretch/>
        </p:blipFill>
        <p:spPr bwMode="auto">
          <a:xfrm>
            <a:off x="-28468" y="0"/>
            <a:ext cx="12263718" cy="6861047"/>
          </a:xfrm>
          <a:prstGeom prst="rect">
            <a:avLst/>
          </a:prstGeom>
        </p:spPr>
      </p:pic>
      <p:sp>
        <p:nvSpPr>
          <p:cNvPr id="1406628129" name="Заголовок 1"/>
          <p:cNvSpPr>
            <a:spLocks noGrp="1"/>
          </p:cNvSpPr>
          <p:nvPr>
            <p:ph type="title"/>
          </p:nvPr>
        </p:nvSpPr>
        <p:spPr bwMode="auto">
          <a:xfrm>
            <a:off x="1694328" y="0"/>
            <a:ext cx="10112189" cy="842683"/>
          </a:xfrm>
        </p:spPr>
        <p:txBody>
          <a:bodyPr>
            <a:normAutofit/>
          </a:bodyPr>
          <a:lstStyle/>
          <a:p>
            <a:pPr algn="ctr">
              <a:defRPr/>
            </a:pPr>
            <a:r>
              <a:rPr lang="ru-RU" sz="2400">
                <a:latin typeface="Times New Roman"/>
                <a:cs typeface="Times New Roman"/>
              </a:rPr>
              <a:t>Деятельностный</a:t>
            </a:r>
            <a:r>
              <a:rPr lang="ru-RU" sz="2400">
                <a:latin typeface="Times New Roman"/>
                <a:cs typeface="Times New Roman"/>
              </a:rPr>
              <a:t> аспект личного вклада педагога в развитие образования</a:t>
            </a:r>
            <a:endParaRPr sz="2400">
              <a:latin typeface="Times New Roman"/>
              <a:cs typeface="Times New Roman"/>
            </a:endParaRPr>
          </a:p>
        </p:txBody>
      </p:sp>
      <p:sp>
        <p:nvSpPr>
          <p:cNvPr id="2" name="Стрелка вправо 1"/>
          <p:cNvSpPr/>
          <p:nvPr/>
        </p:nvSpPr>
        <p:spPr bwMode="auto">
          <a:xfrm flipH="0" flipV="0">
            <a:off x="1599922" y="561183"/>
            <a:ext cx="3035076" cy="1299881"/>
          </a:xfrm>
          <a:prstGeom prst="rightArrow">
            <a:avLst>
              <a:gd name="adj1" fmla="val 50000"/>
              <a:gd name="adj2" fmla="val 50000"/>
            </a:avLst>
          </a:prstGeom>
          <a:solidFill>
            <a:schemeClr val="accent2">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400">
                <a:latin typeface="Times New Roman"/>
                <a:cs typeface="Times New Roman"/>
              </a:rPr>
              <a:t>Речевое развитие</a:t>
            </a:r>
            <a:endParaRPr/>
          </a:p>
          <a:p>
            <a:pPr algn="ctr">
              <a:defRPr/>
            </a:pPr>
            <a:r>
              <a:rPr lang="ru-RU" sz="2400">
                <a:latin typeface="Times New Roman"/>
                <a:cs typeface="Times New Roman"/>
              </a:rPr>
              <a:t>Грамматика</a:t>
            </a:r>
            <a:endParaRPr lang="ru-RU" sz="2400">
              <a:latin typeface="Times New Roman"/>
              <a:cs typeface="Times New Roman"/>
            </a:endParaRPr>
          </a:p>
        </p:txBody>
      </p:sp>
      <p:pic>
        <p:nvPicPr>
          <p:cNvPr id="2050" name="Picture 2"/>
          <p:cNvPicPr>
            <a:picLocks noChangeAspect="1" noChangeArrowheads="1"/>
          </p:cNvPicPr>
          <p:nvPr/>
        </p:nvPicPr>
        <p:blipFill>
          <a:blip r:embed="rId3"/>
          <a:stretch/>
        </p:blipFill>
        <p:spPr bwMode="auto">
          <a:xfrm>
            <a:off x="1836831" y="2315812"/>
            <a:ext cx="2253297" cy="1689973"/>
          </a:xfrm>
          <a:prstGeom prst="rect">
            <a:avLst/>
          </a:prstGeom>
          <a:noFill/>
          <a:ln>
            <a:noFill/>
          </a:ln>
          <a:effectLst/>
        </p:spPr>
      </p:pic>
      <p:pic>
        <p:nvPicPr>
          <p:cNvPr id="2052" name="Picture 4" descr="https://sun9-55.userapi.com/impg/DAaE7JV0OcocxmEYd8ILtaCogewMardCf9kNMg/2SIpmGJaKGw.jpg?size=1620x2160&amp;quality=95&amp;sign=68cfd410b10f82c2d19058608379a00e&amp;type=album"/>
          <p:cNvPicPr>
            <a:picLocks noChangeAspect="1" noChangeArrowheads="1"/>
          </p:cNvPicPr>
          <p:nvPr/>
        </p:nvPicPr>
        <p:blipFill>
          <a:blip r:embed="rId4"/>
          <a:stretch/>
        </p:blipFill>
        <p:spPr bwMode="auto">
          <a:xfrm>
            <a:off x="8638317" y="1347080"/>
            <a:ext cx="1793874" cy="2391832"/>
          </a:xfrm>
          <a:prstGeom prst="rect">
            <a:avLst/>
          </a:prstGeom>
          <a:noFill/>
        </p:spPr>
      </p:pic>
      <p:pic>
        <p:nvPicPr>
          <p:cNvPr id="2054" name="Picture 6" descr="https://sun9-9.userapi.com/impg/gis3ybVFYF7v386lvABmZvRi3gdqHN1pibOONg/8H9Ame4aPVM.jpg?size=1620x2160&amp;quality=95&amp;sign=c36d584ec6951a58375030db5073f71f&amp;type=album"/>
          <p:cNvPicPr>
            <a:picLocks noChangeAspect="1" noChangeArrowheads="1"/>
          </p:cNvPicPr>
          <p:nvPr/>
        </p:nvPicPr>
        <p:blipFill>
          <a:blip r:embed="rId5"/>
          <a:stretch/>
        </p:blipFill>
        <p:spPr bwMode="auto">
          <a:xfrm>
            <a:off x="4461760" y="1908142"/>
            <a:ext cx="1565273" cy="2087031"/>
          </a:xfrm>
          <a:prstGeom prst="rect">
            <a:avLst/>
          </a:prstGeom>
          <a:noFill/>
        </p:spPr>
      </p:pic>
      <p:pic>
        <p:nvPicPr>
          <p:cNvPr id="2056" name="Picture 8" descr="https://sun9-26.userapi.com/impg/4WxX4FdTkoquMblLp--I2wl-utN7EpuubkklMA/ebhpodXp5zc.jpg?size=2560x1920&amp;quality=95&amp;sign=e7bcdd1b488b83308986777fcb86aece&amp;type=album"/>
          <p:cNvPicPr>
            <a:picLocks noChangeAspect="1" noChangeArrowheads="1"/>
          </p:cNvPicPr>
          <p:nvPr/>
        </p:nvPicPr>
        <p:blipFill>
          <a:blip r:embed="rId6"/>
          <a:stretch/>
        </p:blipFill>
        <p:spPr bwMode="auto">
          <a:xfrm>
            <a:off x="1677777" y="4752876"/>
            <a:ext cx="2412351" cy="1809263"/>
          </a:xfrm>
          <a:prstGeom prst="rect">
            <a:avLst/>
          </a:prstGeom>
          <a:noFill/>
        </p:spPr>
      </p:pic>
      <p:pic>
        <p:nvPicPr>
          <p:cNvPr id="2058" name="Picture 10" descr="https://sun9-18.userapi.com/impg/un1ZmOqlxY9h19EjEw0HEMVlC3KqYtnldJEgTw/cx8ZnhKYo70.jpg?size=1620x2160&amp;quality=95&amp;sign=fdae27dd55f13ec301e0156af330e637&amp;type=album"/>
          <p:cNvPicPr>
            <a:picLocks noChangeAspect="1" noChangeArrowheads="1"/>
          </p:cNvPicPr>
          <p:nvPr/>
        </p:nvPicPr>
        <p:blipFill>
          <a:blip r:embed="rId7"/>
          <a:stretch/>
        </p:blipFill>
        <p:spPr bwMode="auto">
          <a:xfrm>
            <a:off x="6151823" y="1270261"/>
            <a:ext cx="1798805" cy="2398407"/>
          </a:xfrm>
          <a:prstGeom prst="rect">
            <a:avLst/>
          </a:prstGeom>
          <a:noFill/>
        </p:spPr>
      </p:pic>
      <p:sp>
        <p:nvSpPr>
          <p:cNvPr id="4" name="TextBox 3"/>
          <p:cNvSpPr txBox="1"/>
          <p:nvPr/>
        </p:nvSpPr>
        <p:spPr bwMode="auto">
          <a:xfrm>
            <a:off x="1315342" y="1669481"/>
            <a:ext cx="2952690" cy="646331"/>
          </a:xfrm>
          <a:prstGeom prst="rect">
            <a:avLst/>
          </a:prstGeom>
          <a:noFill/>
        </p:spPr>
        <p:txBody>
          <a:bodyPr wrap="square" rtlCol="0">
            <a:spAutoFit/>
          </a:bodyPr>
          <a:lstStyle/>
          <a:p>
            <a:pPr algn="ctr">
              <a:defRPr/>
            </a:pPr>
            <a:r>
              <a:rPr lang="ru-RU">
                <a:latin typeface="Times New Roman"/>
                <a:cs typeface="Times New Roman"/>
              </a:rPr>
              <a:t>Д.И. «Волшебный мешочек»</a:t>
            </a:r>
            <a:endParaRPr/>
          </a:p>
        </p:txBody>
      </p:sp>
      <p:sp>
        <p:nvSpPr>
          <p:cNvPr id="5" name="TextBox 4"/>
          <p:cNvSpPr txBox="1"/>
          <p:nvPr/>
        </p:nvSpPr>
        <p:spPr bwMode="auto">
          <a:xfrm>
            <a:off x="8239854" y="623930"/>
            <a:ext cx="2590800" cy="646331"/>
          </a:xfrm>
          <a:prstGeom prst="rect">
            <a:avLst/>
          </a:prstGeom>
          <a:noFill/>
        </p:spPr>
        <p:txBody>
          <a:bodyPr wrap="square" rtlCol="0">
            <a:spAutoFit/>
          </a:bodyPr>
          <a:lstStyle/>
          <a:p>
            <a:pPr algn="ctr">
              <a:defRPr/>
            </a:pPr>
            <a:r>
              <a:rPr lang="ru-RU">
                <a:latin typeface="Times New Roman"/>
                <a:cs typeface="Times New Roman"/>
              </a:rPr>
              <a:t>Беседа «Название деталей </a:t>
            </a:r>
            <a:r>
              <a:rPr lang="ru-RU">
                <a:latin typeface="Times New Roman"/>
                <a:cs typeface="Times New Roman"/>
              </a:rPr>
              <a:t>Лего</a:t>
            </a:r>
            <a:r>
              <a:rPr lang="ru-RU">
                <a:latin typeface="Times New Roman"/>
                <a:cs typeface="Times New Roman"/>
              </a:rPr>
              <a:t>»</a:t>
            </a:r>
            <a:endParaRPr lang="ru-RU">
              <a:latin typeface="Times New Roman"/>
              <a:cs typeface="Times New Roman"/>
            </a:endParaRPr>
          </a:p>
        </p:txBody>
      </p:sp>
      <p:sp>
        <p:nvSpPr>
          <p:cNvPr id="6" name="TextBox 5"/>
          <p:cNvSpPr txBox="1"/>
          <p:nvPr/>
        </p:nvSpPr>
        <p:spPr bwMode="auto">
          <a:xfrm>
            <a:off x="6202679" y="801540"/>
            <a:ext cx="2093296" cy="369332"/>
          </a:xfrm>
          <a:prstGeom prst="rect">
            <a:avLst/>
          </a:prstGeom>
          <a:noFill/>
        </p:spPr>
        <p:txBody>
          <a:bodyPr wrap="square" rtlCol="0">
            <a:spAutoFit/>
          </a:bodyPr>
          <a:lstStyle/>
          <a:p>
            <a:pPr>
              <a:defRPr/>
            </a:pPr>
            <a:r>
              <a:rPr lang="ru-RU">
                <a:latin typeface="Times New Roman"/>
                <a:cs typeface="Times New Roman"/>
              </a:rPr>
              <a:t>Д.И. «Предлоги»</a:t>
            </a:r>
            <a:endParaRPr lang="ru-RU">
              <a:latin typeface="Times New Roman"/>
              <a:cs typeface="Times New Roman"/>
            </a:endParaRPr>
          </a:p>
        </p:txBody>
      </p:sp>
      <p:sp>
        <p:nvSpPr>
          <p:cNvPr id="7" name="TextBox 6"/>
          <p:cNvSpPr txBox="1"/>
          <p:nvPr/>
        </p:nvSpPr>
        <p:spPr bwMode="auto">
          <a:xfrm>
            <a:off x="4582011" y="986205"/>
            <a:ext cx="1324772" cy="923330"/>
          </a:xfrm>
          <a:prstGeom prst="rect">
            <a:avLst/>
          </a:prstGeom>
          <a:noFill/>
        </p:spPr>
        <p:txBody>
          <a:bodyPr wrap="square" rtlCol="0">
            <a:spAutoFit/>
          </a:bodyPr>
          <a:lstStyle/>
          <a:p>
            <a:pPr algn="ctr">
              <a:defRPr/>
            </a:pPr>
            <a:r>
              <a:rPr lang="ru-RU">
                <a:latin typeface="Times New Roman"/>
                <a:cs typeface="Times New Roman"/>
              </a:rPr>
              <a:t>Д.И. «Найди как у меня»</a:t>
            </a:r>
            <a:endParaRPr lang="ru-RU">
              <a:latin typeface="Times New Roman"/>
              <a:cs typeface="Times New Roman"/>
            </a:endParaRPr>
          </a:p>
        </p:txBody>
      </p:sp>
      <p:sp>
        <p:nvSpPr>
          <p:cNvPr id="8" name="TextBox 7"/>
          <p:cNvSpPr txBox="1"/>
          <p:nvPr/>
        </p:nvSpPr>
        <p:spPr bwMode="auto">
          <a:xfrm>
            <a:off x="1599923" y="4143677"/>
            <a:ext cx="2727112" cy="646331"/>
          </a:xfrm>
          <a:prstGeom prst="rect">
            <a:avLst/>
          </a:prstGeom>
          <a:noFill/>
        </p:spPr>
        <p:txBody>
          <a:bodyPr wrap="square" rtlCol="0">
            <a:spAutoFit/>
          </a:bodyPr>
          <a:lstStyle/>
          <a:p>
            <a:pPr algn="ctr">
              <a:defRPr/>
            </a:pPr>
            <a:r>
              <a:rPr lang="ru-RU">
                <a:latin typeface="Times New Roman"/>
                <a:cs typeface="Times New Roman"/>
              </a:rPr>
              <a:t>Д.И. «Составь схему слова»</a:t>
            </a:r>
            <a:endParaRPr lang="ru-RU">
              <a:latin typeface="Times New Roman"/>
              <a:cs typeface="Times New Roman"/>
            </a:endParaRPr>
          </a:p>
        </p:txBody>
      </p:sp>
      <p:sp>
        <p:nvSpPr>
          <p:cNvPr id="9" name="TextBox 8"/>
          <p:cNvSpPr txBox="1"/>
          <p:nvPr/>
        </p:nvSpPr>
        <p:spPr bwMode="auto">
          <a:xfrm>
            <a:off x="6452029" y="3995173"/>
            <a:ext cx="1917477" cy="646331"/>
          </a:xfrm>
          <a:prstGeom prst="rect">
            <a:avLst/>
          </a:prstGeom>
          <a:noFill/>
        </p:spPr>
        <p:txBody>
          <a:bodyPr wrap="square" rtlCol="0">
            <a:spAutoFit/>
          </a:bodyPr>
          <a:lstStyle/>
          <a:p>
            <a:pPr algn="ctr">
              <a:defRPr/>
            </a:pPr>
            <a:r>
              <a:rPr lang="ru-RU">
                <a:latin typeface="Times New Roman"/>
                <a:cs typeface="Times New Roman"/>
              </a:rPr>
              <a:t>Д.И. «Звуковая пирамида»</a:t>
            </a:r>
            <a:endParaRPr lang="ru-RU">
              <a:latin typeface="Times New Roman"/>
              <a:cs typeface="Times New Roman"/>
            </a:endParaRPr>
          </a:p>
        </p:txBody>
      </p:sp>
      <p:sp>
        <p:nvSpPr>
          <p:cNvPr id="10" name="TextBox 9"/>
          <p:cNvSpPr txBox="1"/>
          <p:nvPr/>
        </p:nvSpPr>
        <p:spPr bwMode="auto">
          <a:xfrm>
            <a:off x="9535253" y="4028599"/>
            <a:ext cx="1879506" cy="646331"/>
          </a:xfrm>
          <a:prstGeom prst="rect">
            <a:avLst/>
          </a:prstGeom>
          <a:noFill/>
        </p:spPr>
        <p:txBody>
          <a:bodyPr wrap="square" rtlCol="0">
            <a:spAutoFit/>
          </a:bodyPr>
          <a:lstStyle/>
          <a:p>
            <a:pPr algn="ctr">
              <a:defRPr/>
            </a:pPr>
            <a:r>
              <a:rPr lang="ru-RU">
                <a:latin typeface="Times New Roman"/>
                <a:cs typeface="Times New Roman"/>
              </a:rPr>
              <a:t>Д.И. Пирамида слогов» </a:t>
            </a:r>
            <a:endParaRPr lang="ru-RU">
              <a:latin typeface="Times New Roman"/>
              <a:cs typeface="Times New Roman"/>
            </a:endParaRPr>
          </a:p>
        </p:txBody>
      </p:sp>
      <p:sp>
        <p:nvSpPr>
          <p:cNvPr id="1513665521" name=""/>
          <p:cNvSpPr txBox="1"/>
          <p:nvPr/>
        </p:nvSpPr>
        <p:spPr bwMode="auto">
          <a:xfrm flipH="0" flipV="0">
            <a:off x="4383384" y="4028599"/>
            <a:ext cx="1819295"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«Построй букву»</a:t>
            </a:r>
            <a:endParaRPr sz="1600">
              <a:latin typeface="Times New Roman"/>
              <a:cs typeface="Times New Roman"/>
            </a:endParaRPr>
          </a:p>
        </p:txBody>
      </p:sp>
      <p:pic>
        <p:nvPicPr>
          <p:cNvPr id="444492238" name=""/>
          <p:cNvPicPr>
            <a:picLocks noChangeAspect="1"/>
          </p:cNvPicPr>
          <p:nvPr/>
        </p:nvPicPr>
        <p:blipFill>
          <a:blip r:embed="rId8"/>
          <a:stretch/>
        </p:blipFill>
        <p:spPr bwMode="auto">
          <a:xfrm flipH="0" flipV="0">
            <a:off x="4510192" y="4641504"/>
            <a:ext cx="1396590" cy="1862120"/>
          </a:xfrm>
          <a:prstGeom prst="rect">
            <a:avLst/>
          </a:prstGeom>
        </p:spPr>
      </p:pic>
      <p:pic>
        <p:nvPicPr>
          <p:cNvPr id="584302348" name=""/>
          <p:cNvPicPr>
            <a:picLocks noChangeAspect="1"/>
          </p:cNvPicPr>
          <p:nvPr/>
        </p:nvPicPr>
        <p:blipFill>
          <a:blip r:embed="rId9"/>
          <a:stretch/>
        </p:blipFill>
        <p:spPr bwMode="auto">
          <a:xfrm flipH="0" flipV="0">
            <a:off x="9213109" y="4717239"/>
            <a:ext cx="2280868" cy="1710651"/>
          </a:xfrm>
          <a:prstGeom prst="rect">
            <a:avLst/>
          </a:prstGeom>
        </p:spPr>
      </p:pic>
      <p:pic>
        <p:nvPicPr>
          <p:cNvPr id="839720981" name=""/>
          <p:cNvPicPr>
            <a:picLocks noChangeAspect="1"/>
          </p:cNvPicPr>
          <p:nvPr/>
        </p:nvPicPr>
        <p:blipFill>
          <a:blip r:embed="rId10"/>
          <a:stretch/>
        </p:blipFill>
        <p:spPr bwMode="auto">
          <a:xfrm flipH="0" flipV="0">
            <a:off x="6291706" y="4608079"/>
            <a:ext cx="2460887" cy="184566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p:blipFill>
        <p:spPr bwMode="auto">
          <a:xfrm>
            <a:off x="0" y="61529"/>
            <a:ext cx="12263718" cy="6861047"/>
          </a:xfrm>
          <a:prstGeom prst="rect">
            <a:avLst/>
          </a:prstGeom>
        </p:spPr>
      </p:pic>
      <p:sp>
        <p:nvSpPr>
          <p:cNvPr id="3" name="Заголовок 1"/>
          <p:cNvSpPr txBox="1"/>
          <p:nvPr/>
        </p:nvSpPr>
        <p:spPr bwMode="auto">
          <a:xfrm>
            <a:off x="1694327" y="434553"/>
            <a:ext cx="10112189" cy="842683"/>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400">
                <a:latin typeface="Times New Roman"/>
                <a:cs typeface="Times New Roman"/>
              </a:rPr>
              <a:t>Деятельностный</a:t>
            </a:r>
            <a:r>
              <a:rPr lang="ru-RU" sz="2400">
                <a:latin typeface="Times New Roman"/>
                <a:cs typeface="Times New Roman"/>
              </a:rPr>
              <a:t> аспект личного вклада педагога в развитие образования</a:t>
            </a:r>
            <a:endParaRPr lang="ru-RU" sz="2400">
              <a:latin typeface="Times New Roman"/>
              <a:cs typeface="Times New Roman"/>
            </a:endParaRPr>
          </a:p>
        </p:txBody>
      </p:sp>
      <p:sp>
        <p:nvSpPr>
          <p:cNvPr id="4" name="Стрелка вправо 3"/>
          <p:cNvSpPr/>
          <p:nvPr/>
        </p:nvSpPr>
        <p:spPr bwMode="auto">
          <a:xfrm flipH="0" flipV="0">
            <a:off x="1756110" y="795115"/>
            <a:ext cx="2475287" cy="1299881"/>
          </a:xfrm>
          <a:prstGeom prst="rightArrow">
            <a:avLst>
              <a:gd name="adj1" fmla="val 50000"/>
              <a:gd name="adj2" fmla="val 50000"/>
            </a:avLst>
          </a:prstGeom>
          <a:solidFill>
            <a:schemeClr val="accent6">
              <a:lumMod val="60000"/>
              <a:lumOff val="4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3200">
                <a:ln w="10160">
                  <a:solidFill>
                    <a:schemeClr val="accent1"/>
                  </a:solidFill>
                  <a:prstDash val="solid"/>
                </a:ln>
                <a:solidFill>
                  <a:srgbClr val="FFFFFF"/>
                </a:solidFill>
                <a:latin typeface="Times New Roman"/>
                <a:cs typeface="Times New Roman"/>
              </a:rPr>
              <a:t>ФЭМП</a:t>
            </a:r>
            <a:endParaRPr lang="ru-RU" sz="3200">
              <a:ln>
                <a:solidFill>
                  <a:schemeClr val="tx1"/>
                </a:solidFill>
              </a:ln>
              <a:solidFill>
                <a:schemeClr val="tx1"/>
              </a:solidFill>
              <a:latin typeface="Times New Roman"/>
              <a:cs typeface="Times New Roman"/>
            </a:endParaRPr>
          </a:p>
        </p:txBody>
      </p:sp>
      <p:pic>
        <p:nvPicPr>
          <p:cNvPr id="3074" name="Picture 2"/>
          <p:cNvPicPr>
            <a:picLocks noChangeAspect="1" noChangeArrowheads="1"/>
          </p:cNvPicPr>
          <p:nvPr/>
        </p:nvPicPr>
        <p:blipFill>
          <a:blip r:embed="rId3"/>
          <a:stretch/>
        </p:blipFill>
        <p:spPr bwMode="auto">
          <a:xfrm>
            <a:off x="2067166" y="2319364"/>
            <a:ext cx="1662168" cy="2216224"/>
          </a:xfrm>
          <a:prstGeom prst="rect">
            <a:avLst/>
          </a:prstGeom>
          <a:noFill/>
          <a:ln>
            <a:noFill/>
          </a:ln>
          <a:effectLst/>
        </p:spPr>
      </p:pic>
      <p:pic>
        <p:nvPicPr>
          <p:cNvPr id="3076" name="Picture 4"/>
          <p:cNvPicPr>
            <a:picLocks noChangeAspect="1" noChangeArrowheads="1"/>
          </p:cNvPicPr>
          <p:nvPr/>
        </p:nvPicPr>
        <p:blipFill>
          <a:blip r:embed="rId4"/>
          <a:stretch/>
        </p:blipFill>
        <p:spPr bwMode="auto">
          <a:xfrm>
            <a:off x="7827886" y="1749171"/>
            <a:ext cx="1620108" cy="2160144"/>
          </a:xfrm>
          <a:prstGeom prst="rect">
            <a:avLst/>
          </a:prstGeom>
          <a:noFill/>
          <a:ln>
            <a:noFill/>
          </a:ln>
          <a:effectLst/>
        </p:spPr>
      </p:pic>
      <p:pic>
        <p:nvPicPr>
          <p:cNvPr id="3077" name="Picture 5"/>
          <p:cNvPicPr>
            <a:picLocks noChangeAspect="1" noChangeArrowheads="1"/>
          </p:cNvPicPr>
          <p:nvPr/>
        </p:nvPicPr>
        <p:blipFill>
          <a:blip r:embed="rId5"/>
          <a:stretch/>
        </p:blipFill>
        <p:spPr bwMode="auto">
          <a:xfrm>
            <a:off x="1904907" y="4683976"/>
            <a:ext cx="1986688" cy="1490016"/>
          </a:xfrm>
          <a:prstGeom prst="rect">
            <a:avLst/>
          </a:prstGeom>
          <a:noFill/>
          <a:ln>
            <a:noFill/>
          </a:ln>
          <a:effectLst/>
        </p:spPr>
      </p:pic>
      <p:pic>
        <p:nvPicPr>
          <p:cNvPr id="3079" name="Picture 7" descr="https://sun9-62.userapi.com/impg/99Usd-IsKcY0Rk3CiAzzMEN9hQE-EyhbKvvN2A/rVTUECcmFaY.jpg?size=1620x2160&amp;quality=95&amp;sign=5901296dcb0024253e650a887d5bce7d&amp;type=album"/>
          <p:cNvPicPr>
            <a:picLocks noChangeAspect="1" noChangeArrowheads="1"/>
          </p:cNvPicPr>
          <p:nvPr/>
        </p:nvPicPr>
        <p:blipFill>
          <a:blip r:embed="rId6"/>
          <a:stretch/>
        </p:blipFill>
        <p:spPr bwMode="auto">
          <a:xfrm>
            <a:off x="4045034" y="3236824"/>
            <a:ext cx="1587343" cy="2116457"/>
          </a:xfrm>
          <a:prstGeom prst="rect">
            <a:avLst/>
          </a:prstGeom>
          <a:noFill/>
        </p:spPr>
      </p:pic>
      <p:pic>
        <p:nvPicPr>
          <p:cNvPr id="3080" name="Picture 8"/>
          <p:cNvPicPr>
            <a:picLocks noChangeAspect="1" noChangeArrowheads="1"/>
          </p:cNvPicPr>
          <p:nvPr/>
        </p:nvPicPr>
        <p:blipFill>
          <a:blip r:embed="rId7"/>
          <a:stretch/>
        </p:blipFill>
        <p:spPr bwMode="auto">
          <a:xfrm>
            <a:off x="6263809" y="4683975"/>
            <a:ext cx="2152724" cy="1614543"/>
          </a:xfrm>
          <a:prstGeom prst="rect">
            <a:avLst/>
          </a:prstGeom>
          <a:noFill/>
          <a:ln>
            <a:noFill/>
          </a:ln>
          <a:effectLst/>
        </p:spPr>
      </p:pic>
      <p:pic>
        <p:nvPicPr>
          <p:cNvPr id="3082" name="Picture 10" descr="https://sun9-25.userapi.com/impg/oq54b2COyu29eq54OfrTfdD4B_Pl4MXhaDH22A/0NWDuvD86bg.jpg?size=2560x1920&amp;quality=95&amp;sign=64d4d45cd30b288a260fbc0567bcfb27&amp;type=album"/>
          <p:cNvPicPr>
            <a:picLocks noChangeAspect="1" noChangeArrowheads="1"/>
          </p:cNvPicPr>
          <p:nvPr/>
        </p:nvPicPr>
        <p:blipFill>
          <a:blip r:embed="rId8"/>
          <a:stretch/>
        </p:blipFill>
        <p:spPr bwMode="auto">
          <a:xfrm flipH="0" flipV="0">
            <a:off x="8514494" y="4722101"/>
            <a:ext cx="2200341" cy="1650256"/>
          </a:xfrm>
          <a:prstGeom prst="rect">
            <a:avLst/>
          </a:prstGeom>
          <a:noFill/>
        </p:spPr>
      </p:pic>
      <p:pic>
        <p:nvPicPr>
          <p:cNvPr id="3084" name="Picture 12" descr="https://sun9-55.userapi.com/impg/KowQMrg3qQ4MtbPrZLF4HZKwYF495TrIIZM2OA/_Y6krQ_Gxvc.jpg?size=1620x2160&amp;quality=95&amp;sign=4b0d9461cc6a115b1a93e7716d761674&amp;type=album"/>
          <p:cNvPicPr>
            <a:picLocks noChangeAspect="1" noChangeArrowheads="1"/>
          </p:cNvPicPr>
          <p:nvPr/>
        </p:nvPicPr>
        <p:blipFill>
          <a:blip r:embed="rId9"/>
          <a:stretch/>
        </p:blipFill>
        <p:spPr bwMode="auto">
          <a:xfrm>
            <a:off x="9990577" y="1616175"/>
            <a:ext cx="1573270" cy="2097694"/>
          </a:xfrm>
          <a:prstGeom prst="rect">
            <a:avLst/>
          </a:prstGeom>
          <a:noFill/>
        </p:spPr>
      </p:pic>
      <p:pic>
        <p:nvPicPr>
          <p:cNvPr id="3086" name="Picture 14" descr="https://sun9-22.userapi.com/impg/9RGKVBBp0rnnM9gkzae-UFHAxp-nxMKbx5-g-w/08x62JGHAiw.jpg?size=1620x2160&amp;quality=95&amp;sign=21dafb311461ace8ce46b97698882123&amp;type=album"/>
          <p:cNvPicPr>
            <a:picLocks noChangeAspect="1" noChangeArrowheads="1"/>
          </p:cNvPicPr>
          <p:nvPr/>
        </p:nvPicPr>
        <p:blipFill>
          <a:blip r:embed="rId10"/>
          <a:stretch/>
        </p:blipFill>
        <p:spPr bwMode="auto">
          <a:xfrm flipH="1">
            <a:off x="5758090" y="1562759"/>
            <a:ext cx="1681897" cy="2204525"/>
          </a:xfrm>
          <a:prstGeom prst="rect">
            <a:avLst/>
          </a:prstGeom>
          <a:noFill/>
        </p:spPr>
      </p:pic>
      <p:sp>
        <p:nvSpPr>
          <p:cNvPr id="1265886428" name=""/>
          <p:cNvSpPr txBox="1"/>
          <p:nvPr/>
        </p:nvSpPr>
        <p:spPr bwMode="auto">
          <a:xfrm flipH="0" flipV="0">
            <a:off x="2067166" y="2002717"/>
            <a:ext cx="1656774"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a:t>
            </a:r>
            <a:r>
              <a:rPr sz="1600">
                <a:latin typeface="Times New Roman"/>
                <a:cs typeface="Times New Roman"/>
              </a:rPr>
              <a:t> «Домики»</a:t>
            </a:r>
            <a:endParaRPr sz="1600">
              <a:latin typeface="Times New Roman"/>
              <a:cs typeface="Times New Roman"/>
            </a:endParaRPr>
          </a:p>
          <a:p>
            <a:pPr algn="ctr">
              <a:defRPr/>
            </a:pPr>
            <a:endParaRPr sz="1600">
              <a:latin typeface="Times New Roman"/>
              <a:cs typeface="Times New Roman"/>
            </a:endParaRPr>
          </a:p>
        </p:txBody>
      </p:sp>
      <p:sp>
        <p:nvSpPr>
          <p:cNvPr id="1866541704" name=""/>
          <p:cNvSpPr txBox="1"/>
          <p:nvPr/>
        </p:nvSpPr>
        <p:spPr bwMode="auto">
          <a:xfrm flipH="0" flipV="0">
            <a:off x="1836830" y="6204538"/>
            <a:ext cx="2208203"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600">
                <a:latin typeface="Times New Roman"/>
                <a:cs typeface="Times New Roman"/>
              </a:rPr>
              <a:t>Д.И. «Продолжи ряд»</a:t>
            </a:r>
            <a:endParaRPr sz="1600">
              <a:latin typeface="Times New Roman"/>
              <a:cs typeface="Times New Roman"/>
            </a:endParaRPr>
          </a:p>
        </p:txBody>
      </p:sp>
      <p:sp>
        <p:nvSpPr>
          <p:cNvPr id="1876046112" name=""/>
          <p:cNvSpPr txBox="1"/>
          <p:nvPr/>
        </p:nvSpPr>
        <p:spPr bwMode="auto">
          <a:xfrm flipH="0" flipV="0">
            <a:off x="3968818" y="2292457"/>
            <a:ext cx="1663558"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«Числовая лесенка»</a:t>
            </a:r>
            <a:endParaRPr sz="1600">
              <a:latin typeface="Times New Roman"/>
              <a:cs typeface="Times New Roman"/>
            </a:endParaRPr>
          </a:p>
        </p:txBody>
      </p:sp>
      <p:sp>
        <p:nvSpPr>
          <p:cNvPr id="1640545474" name=""/>
          <p:cNvSpPr txBox="1"/>
          <p:nvPr/>
        </p:nvSpPr>
        <p:spPr bwMode="auto">
          <a:xfrm flipH="0" flipV="0">
            <a:off x="6036694" y="4246620"/>
            <a:ext cx="4759675"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«Выше- ниже. Шире- уже»</a:t>
            </a:r>
            <a:endParaRPr sz="1600">
              <a:latin typeface="Times New Roman"/>
              <a:cs typeface="Times New Roman"/>
            </a:endParaRPr>
          </a:p>
        </p:txBody>
      </p:sp>
      <p:sp>
        <p:nvSpPr>
          <p:cNvPr id="1593431713" name=""/>
          <p:cNvSpPr txBox="1"/>
          <p:nvPr/>
        </p:nvSpPr>
        <p:spPr bwMode="auto">
          <a:xfrm flipH="0" flipV="0">
            <a:off x="5793490" y="974283"/>
            <a:ext cx="1695846"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«Построй цифру»</a:t>
            </a:r>
            <a:endParaRPr sz="1600">
              <a:latin typeface="Times New Roman"/>
              <a:cs typeface="Times New Roman"/>
            </a:endParaRPr>
          </a:p>
        </p:txBody>
      </p:sp>
      <p:sp>
        <p:nvSpPr>
          <p:cNvPr id="514393923" name=""/>
          <p:cNvSpPr txBox="1"/>
          <p:nvPr/>
        </p:nvSpPr>
        <p:spPr bwMode="auto">
          <a:xfrm flipH="0" flipV="0">
            <a:off x="8019965" y="925851"/>
            <a:ext cx="1235949" cy="8233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«Сложи по образцу</a:t>
            </a:r>
            <a:endParaRPr sz="1600">
              <a:latin typeface="Times New Roman"/>
              <a:cs typeface="Times New Roman"/>
            </a:endParaRPr>
          </a:p>
        </p:txBody>
      </p:sp>
      <p:sp>
        <p:nvSpPr>
          <p:cNvPr id="516508861" name=""/>
          <p:cNvSpPr txBox="1"/>
          <p:nvPr/>
        </p:nvSpPr>
        <p:spPr bwMode="auto">
          <a:xfrm flipH="0" flipV="0">
            <a:off x="10070984" y="987496"/>
            <a:ext cx="1412453"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«Орнамент»</a:t>
            </a:r>
            <a:endParaRPr sz="160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 name="Рисунок 1"/>
          <p:cNvPicPr>
            <a:picLocks noChangeAspect="1"/>
          </p:cNvPicPr>
          <p:nvPr/>
        </p:nvPicPr>
        <p:blipFill>
          <a:blip r:embed="rId2"/>
          <a:stretch/>
        </p:blipFill>
        <p:spPr bwMode="auto">
          <a:xfrm>
            <a:off x="0" y="-3047"/>
            <a:ext cx="12263718" cy="6861047"/>
          </a:xfrm>
          <a:prstGeom prst="rect">
            <a:avLst/>
          </a:prstGeom>
        </p:spPr>
      </p:pic>
      <p:sp>
        <p:nvSpPr>
          <p:cNvPr id="3" name="Заголовок 1"/>
          <p:cNvSpPr txBox="1"/>
          <p:nvPr/>
        </p:nvSpPr>
        <p:spPr bwMode="auto">
          <a:xfrm>
            <a:off x="1694328" y="421341"/>
            <a:ext cx="10112189" cy="842683"/>
          </a:xfrm>
          <a:prstGeom prst="rect">
            <a:avLst/>
          </a:prstGeom>
        </p:spPr>
        <p:txBody>
          <a:bodyPr>
            <a:normAutofit/>
          </a:bodyPr>
          <a:lstStyle>
            <a:lvl1pPr algn="l" defTabSz="914400">
              <a:lnSpc>
                <a:spcPct val="90000"/>
              </a:lnSpc>
              <a:spcBef>
                <a:spcPts val="0"/>
              </a:spcBef>
              <a:buNone/>
              <a:defRPr sz="4400">
                <a:solidFill>
                  <a:schemeClr val="tx1"/>
                </a:solidFill>
                <a:latin typeface="+mj-lt"/>
                <a:ea typeface="+mj-ea"/>
                <a:cs typeface="+mj-cs"/>
              </a:defRPr>
            </a:lvl1pPr>
          </a:lstStyle>
          <a:p>
            <a:pPr algn="ctr">
              <a:defRPr/>
            </a:pPr>
            <a:r>
              <a:rPr lang="ru-RU" sz="2400">
                <a:latin typeface="Times New Roman"/>
                <a:cs typeface="Times New Roman"/>
              </a:rPr>
              <a:t>Деятельностный</a:t>
            </a:r>
            <a:r>
              <a:rPr lang="ru-RU" sz="2400">
                <a:latin typeface="Times New Roman"/>
                <a:cs typeface="Times New Roman"/>
              </a:rPr>
              <a:t> аспект личного вклада педагога в развитие образования</a:t>
            </a:r>
            <a:endParaRPr lang="ru-RU" sz="2400">
              <a:latin typeface="Times New Roman"/>
              <a:cs typeface="Times New Roman"/>
            </a:endParaRPr>
          </a:p>
        </p:txBody>
      </p:sp>
      <p:sp>
        <p:nvSpPr>
          <p:cNvPr id="4" name="Стрелка вправо 3"/>
          <p:cNvSpPr/>
          <p:nvPr/>
        </p:nvSpPr>
        <p:spPr bwMode="auto">
          <a:xfrm>
            <a:off x="1828800" y="842682"/>
            <a:ext cx="2697480" cy="149441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t>Ознакомление с окружающим миром</a:t>
            </a:r>
            <a:endParaRPr lang="ru-RU"/>
          </a:p>
        </p:txBody>
      </p:sp>
      <p:sp>
        <p:nvSpPr>
          <p:cNvPr id="6" name="Стрелка вправо 5"/>
          <p:cNvSpPr/>
          <p:nvPr/>
        </p:nvSpPr>
        <p:spPr bwMode="auto">
          <a:xfrm flipH="1">
            <a:off x="9692639" y="5125122"/>
            <a:ext cx="2113878" cy="1494416"/>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t>ФИЗО</a:t>
            </a:r>
            <a:endParaRPr lang="ru-RU"/>
          </a:p>
        </p:txBody>
      </p:sp>
      <p:pic>
        <p:nvPicPr>
          <p:cNvPr id="4100" name="Picture 4" descr="https://sun9-77.userapi.com/impg/Qg7kyXbC169nZNGRsXi6GsoVTjUYZE6jOd773Q/qlGkb530Umc.jpg?size=1620x2160&amp;quality=95&amp;sign=c031095795020b4efa05c1478e03f642&amp;type=album"/>
          <p:cNvPicPr>
            <a:picLocks noChangeAspect="1" noChangeArrowheads="1"/>
          </p:cNvPicPr>
          <p:nvPr/>
        </p:nvPicPr>
        <p:blipFill>
          <a:blip r:embed="rId3"/>
          <a:stretch/>
        </p:blipFill>
        <p:spPr bwMode="auto">
          <a:xfrm>
            <a:off x="4879512" y="1550487"/>
            <a:ext cx="1721222" cy="2294962"/>
          </a:xfrm>
          <a:prstGeom prst="rect">
            <a:avLst/>
          </a:prstGeom>
          <a:noFill/>
        </p:spPr>
      </p:pic>
      <p:pic>
        <p:nvPicPr>
          <p:cNvPr id="4101" name="Picture 5"/>
          <p:cNvPicPr>
            <a:picLocks noChangeAspect="1" noChangeArrowheads="1"/>
          </p:cNvPicPr>
          <p:nvPr/>
        </p:nvPicPr>
        <p:blipFill>
          <a:blip r:embed="rId4"/>
          <a:stretch/>
        </p:blipFill>
        <p:spPr bwMode="auto">
          <a:xfrm>
            <a:off x="6964679" y="4485938"/>
            <a:ext cx="2580939" cy="1935704"/>
          </a:xfrm>
          <a:prstGeom prst="rect">
            <a:avLst/>
          </a:prstGeom>
          <a:noFill/>
          <a:ln>
            <a:noFill/>
          </a:ln>
          <a:effectLst/>
        </p:spPr>
      </p:pic>
      <p:pic>
        <p:nvPicPr>
          <p:cNvPr id="4103" name="Picture 7" descr="https://sun9-9.userapi.com/impg/-8Bl7hqgqmERbYp6asiSpo8UtHQA6vrW297Sfg/li83UaMJWRE.jpg?size=1620x2160&amp;quality=95&amp;sign=8fce694165f69869db6c8cfa878b0351&amp;type=album"/>
          <p:cNvPicPr>
            <a:picLocks noChangeAspect="1" noChangeArrowheads="1"/>
          </p:cNvPicPr>
          <p:nvPr/>
        </p:nvPicPr>
        <p:blipFill>
          <a:blip r:embed="rId5"/>
          <a:stretch/>
        </p:blipFill>
        <p:spPr bwMode="auto">
          <a:xfrm>
            <a:off x="1953834" y="3952682"/>
            <a:ext cx="1851720" cy="2468960"/>
          </a:xfrm>
          <a:prstGeom prst="rect">
            <a:avLst/>
          </a:prstGeom>
          <a:noFill/>
        </p:spPr>
      </p:pic>
      <p:pic>
        <p:nvPicPr>
          <p:cNvPr id="4105" name="Picture 9" descr="https://sun9-3.userapi.com/impg/lz2PhcuK9tfj409KhrgZGh4GEJqnknSqeD8ExA/_wbnQ2MPbTk.jpg?size=2560x1920&amp;quality=95&amp;sign=9ea3fc1b29cbd368e7061074c38bb23a&amp;type=album"/>
          <p:cNvPicPr>
            <a:picLocks noChangeAspect="1" noChangeArrowheads="1"/>
          </p:cNvPicPr>
          <p:nvPr/>
        </p:nvPicPr>
        <p:blipFill>
          <a:blip r:embed="rId6"/>
          <a:stretch/>
        </p:blipFill>
        <p:spPr bwMode="auto">
          <a:xfrm>
            <a:off x="4108160" y="4686915"/>
            <a:ext cx="2576829" cy="1932622"/>
          </a:xfrm>
          <a:prstGeom prst="rect">
            <a:avLst/>
          </a:prstGeom>
          <a:noFill/>
        </p:spPr>
      </p:pic>
      <p:pic>
        <p:nvPicPr>
          <p:cNvPr id="4107" name="Picture 11" descr="https://sun9-49.userapi.com/impg/R5T8ZGOmJweH-4mdDjcYmtq5fLATiDcu5b5pNw/mNN8lj0cGYg.jpg?size=2560x1920&amp;quality=95&amp;sign=c321108c663f8cadac9e6c208c084543&amp;type=album"/>
          <p:cNvPicPr>
            <a:picLocks noChangeAspect="1" noChangeArrowheads="1"/>
          </p:cNvPicPr>
          <p:nvPr/>
        </p:nvPicPr>
        <p:blipFill>
          <a:blip r:embed="rId7"/>
          <a:stretch/>
        </p:blipFill>
        <p:spPr bwMode="auto">
          <a:xfrm>
            <a:off x="9648712" y="3127032"/>
            <a:ext cx="2201732" cy="1651299"/>
          </a:xfrm>
          <a:prstGeom prst="rect">
            <a:avLst/>
          </a:prstGeom>
          <a:noFill/>
        </p:spPr>
      </p:pic>
      <p:pic>
        <p:nvPicPr>
          <p:cNvPr id="4109" name="Picture 13" descr="https://sun9-3.userapi.com/impg/yTBxTrHC5o-a7gVmkjcSOWdQNDYdjP18lInBaA/FPQeOaX17mM.jpg?size=2560x1920&amp;quality=95&amp;sign=ffcafb8c5befafc09caf60f3d15b5af7&amp;type=album"/>
          <p:cNvPicPr>
            <a:picLocks noChangeAspect="1" noChangeArrowheads="1"/>
          </p:cNvPicPr>
          <p:nvPr/>
        </p:nvPicPr>
        <p:blipFill>
          <a:blip r:embed="rId8"/>
          <a:stretch/>
        </p:blipFill>
        <p:spPr bwMode="auto">
          <a:xfrm>
            <a:off x="6750422" y="1613967"/>
            <a:ext cx="2484272" cy="1863204"/>
          </a:xfrm>
          <a:prstGeom prst="rect">
            <a:avLst/>
          </a:prstGeom>
          <a:noFill/>
        </p:spPr>
      </p:pic>
      <p:sp>
        <p:nvSpPr>
          <p:cNvPr id="1984387052" name=""/>
          <p:cNvSpPr txBox="1"/>
          <p:nvPr/>
        </p:nvSpPr>
        <p:spPr bwMode="auto">
          <a:xfrm flipH="0" flipV="0">
            <a:off x="2116525" y="2545569"/>
            <a:ext cx="1905719"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endParaRPr sz="1600">
              <a:latin typeface="Times New Roman"/>
              <a:cs typeface="Times New Roman"/>
            </a:endParaRPr>
          </a:p>
        </p:txBody>
      </p:sp>
      <p:sp>
        <p:nvSpPr>
          <p:cNvPr id="1378068085" name=""/>
          <p:cNvSpPr txBox="1"/>
          <p:nvPr/>
        </p:nvSpPr>
        <p:spPr bwMode="auto">
          <a:xfrm flipH="0" flipV="0">
            <a:off x="2035805" y="2179449"/>
            <a:ext cx="2276313"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
        <p:nvSpPr>
          <p:cNvPr id="887556272" name=""/>
          <p:cNvSpPr txBox="1"/>
          <p:nvPr/>
        </p:nvSpPr>
        <p:spPr bwMode="auto">
          <a:xfrm flipH="0" flipV="0">
            <a:off x="2188204" y="2331848"/>
            <a:ext cx="2276672"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
        <p:nvSpPr>
          <p:cNvPr id="1936414957" name=""/>
          <p:cNvSpPr txBox="1"/>
          <p:nvPr/>
        </p:nvSpPr>
        <p:spPr bwMode="auto">
          <a:xfrm flipH="0" flipV="0">
            <a:off x="2340604" y="2484248"/>
            <a:ext cx="2276672"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
        <p:nvSpPr>
          <p:cNvPr id="1802657362" name=""/>
          <p:cNvSpPr txBox="1"/>
          <p:nvPr/>
        </p:nvSpPr>
        <p:spPr bwMode="auto">
          <a:xfrm flipH="0" flipV="0">
            <a:off x="4772508" y="912692"/>
            <a:ext cx="4084978" cy="5794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Беседы по лексическим темам с использованием конструктора </a:t>
            </a:r>
            <a:r>
              <a:rPr lang="en-US" sz="1600">
                <a:latin typeface="Times New Roman"/>
                <a:cs typeface="Times New Roman"/>
              </a:rPr>
              <a:t> LEGO</a:t>
            </a:r>
            <a:endParaRPr sz="1600">
              <a:latin typeface="Times New Roman"/>
              <a:cs typeface="Times New Roman"/>
            </a:endParaRPr>
          </a:p>
        </p:txBody>
      </p:sp>
      <p:sp>
        <p:nvSpPr>
          <p:cNvPr id="1225831952" name=""/>
          <p:cNvSpPr txBox="1"/>
          <p:nvPr/>
        </p:nvSpPr>
        <p:spPr bwMode="auto">
          <a:xfrm flipH="0" flipV="0">
            <a:off x="2035805" y="3541929"/>
            <a:ext cx="1728134"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«Светофор»</a:t>
            </a:r>
            <a:endParaRPr sz="1600">
              <a:latin typeface="Times New Roman"/>
              <a:cs typeface="Times New Roman"/>
            </a:endParaRPr>
          </a:p>
        </p:txBody>
      </p:sp>
      <p:sp>
        <p:nvSpPr>
          <p:cNvPr id="1298381022" name=""/>
          <p:cNvSpPr txBox="1"/>
          <p:nvPr/>
        </p:nvSpPr>
        <p:spPr bwMode="auto">
          <a:xfrm flipH="0" flipV="0">
            <a:off x="4173592" y="3877570"/>
            <a:ext cx="2284524" cy="8233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«Перепрыгни по разному через пластины»</a:t>
            </a:r>
            <a:endParaRPr sz="1600">
              <a:latin typeface="Times New Roman"/>
              <a:cs typeface="Times New Roman"/>
            </a:endParaRPr>
          </a:p>
        </p:txBody>
      </p:sp>
      <p:sp>
        <p:nvSpPr>
          <p:cNvPr id="1139091855" name=""/>
          <p:cNvSpPr txBox="1"/>
          <p:nvPr/>
        </p:nvSpPr>
        <p:spPr bwMode="auto">
          <a:xfrm flipH="0" flipV="0">
            <a:off x="7088455" y="4072977"/>
            <a:ext cx="2333385"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«Цветные домики»</a:t>
            </a:r>
            <a:endParaRPr sz="1600">
              <a:latin typeface="Times New Roman"/>
              <a:cs typeface="Times New Roman"/>
            </a:endParaRPr>
          </a:p>
        </p:txBody>
      </p:sp>
      <p:sp>
        <p:nvSpPr>
          <p:cNvPr id="1050580832" name=""/>
          <p:cNvSpPr txBox="1"/>
          <p:nvPr/>
        </p:nvSpPr>
        <p:spPr bwMode="auto">
          <a:xfrm flipH="0" flipV="0">
            <a:off x="9688093" y="2776779"/>
            <a:ext cx="2092304" cy="3356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ctr">
              <a:defRPr/>
            </a:pPr>
            <a:r>
              <a:rPr sz="1600">
                <a:latin typeface="Times New Roman"/>
                <a:cs typeface="Times New Roman"/>
              </a:rPr>
              <a:t>Д.И. «Выше ноги»</a:t>
            </a:r>
            <a:endParaRPr sz="160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85239885" name="Заголовок 1"/>
          <p:cNvSpPr>
            <a:spLocks noGrp="1"/>
          </p:cNvSpPr>
          <p:nvPr>
            <p:ph type="title"/>
          </p:nvPr>
        </p:nvSpPr>
        <p:spPr bwMode="auto">
          <a:xfrm>
            <a:off x="-48431" y="-177584"/>
            <a:ext cx="12192000" cy="1325563"/>
          </a:xfrm>
        </p:spPr>
        <p:txBody>
          <a:bodyPr vertOverflow="overflow" horzOverflow="overflow" vert="horz" wrap="square" lIns="91440" tIns="45720" rIns="91440" bIns="45720" numCol="1" spcCol="0" rtlCol="0" fromWordArt="0" anchor="ctr" anchorCtr="0" forceAA="0" compatLnSpc="0">
            <a:normAutofit/>
          </a:bodyPr>
          <a:lstStyle/>
          <a:p>
            <a:pPr algn="ctr">
              <a:defRPr/>
            </a:pPr>
            <a:r>
              <a:rPr sz="2800">
                <a:latin typeface="Times New Roman"/>
                <a:cs typeface="Times New Roman"/>
              </a:rPr>
              <a:t>Взаимодействие воспитателя с учителем- логопедом по развитию познавательной активности по средствам </a:t>
            </a:r>
            <a:r>
              <a:rPr lang="en-US" sz="2800">
                <a:latin typeface="Times New Roman"/>
                <a:cs typeface="Times New Roman"/>
              </a:rPr>
              <a:t> LEGO- </a:t>
            </a:r>
            <a:r>
              <a:rPr lang="ru-RU" sz="2800">
                <a:latin typeface="Times New Roman"/>
                <a:cs typeface="Times New Roman"/>
              </a:rPr>
              <a:t>игр</a:t>
            </a:r>
            <a:endParaRPr sz="2800">
              <a:latin typeface="Times New Roman"/>
              <a:cs typeface="Times New Roman"/>
            </a:endParaRPr>
          </a:p>
        </p:txBody>
      </p:sp>
      <p:graphicFrame>
        <p:nvGraphicFramePr>
          <p:cNvPr id="1889168009" name="Объект 1889168008"/>
          <p:cNvGraphicFramePr>
            <a:graphicFrameLocks xmlns:a="http://schemas.openxmlformats.org/drawingml/2006/main" noGrp="1"/>
          </p:cNvGraphicFramePr>
          <p:nvPr>
            <p:ph idx="1"/>
          </p:nvPr>
        </p:nvGraphicFramePr>
        <p:xfrm>
          <a:off x="208581" y="1349908"/>
          <a:ext cx="11823844" cy="1402080"/>
        </p:xfrm>
        <a:graphic>
          <a:graphicData uri="http://schemas.openxmlformats.org/drawingml/2006/table">
            <a:tbl>
              <a:tblPr firstRow="1" firstCol="0" lastRow="0" lastCol="0" bandRow="1" bandCol="0">
                <a:tableStyleId>{93296810-A885-4BE3-A3E7-6D5BEEA58F35}</a:tableStyleId>
              </a:tblPr>
              <a:tblGrid>
                <a:gridCol w="5911922"/>
                <a:gridCol w="5911922"/>
              </a:tblGrid>
              <a:tr h="365760">
                <a:tc>
                  <a:txBody>
                    <a:bodyPr/>
                    <a:p>
                      <a:pPr>
                        <a:defRPr/>
                      </a:pPr>
                      <a:r>
                        <a:rPr sz="2000">
                          <a:latin typeface="Times New Roman"/>
                          <a:cs typeface="Times New Roman"/>
                        </a:rPr>
                        <a:t>Учитель - логопед</a:t>
                      </a:r>
                      <a:endParaRPr/>
                    </a:p>
                  </a:txBody>
                  <a:tcPr/>
                </a:tc>
                <a:tc>
                  <a:txBody>
                    <a:bodyPr/>
                    <a:p>
                      <a:pPr>
                        <a:defRPr/>
                      </a:pPr>
                      <a:r>
                        <a:rPr sz="2000">
                          <a:latin typeface="Times New Roman"/>
                          <a:cs typeface="Times New Roman"/>
                        </a:rPr>
                        <a:t>Воспитатель</a:t>
                      </a:r>
                      <a:endParaRPr/>
                    </a:p>
                  </a:txBody>
                  <a:tcPr/>
                </a:tc>
              </a:tr>
              <a:tr h="365760">
                <a:tc>
                  <a:txBody>
                    <a:bodyPr/>
                    <a:p>
                      <a:pPr>
                        <a:defRPr/>
                      </a:pPr>
                      <a:r>
                        <a:rPr sz="2000">
                          <a:latin typeface="Times New Roman"/>
                          <a:cs typeface="Times New Roman"/>
                        </a:rPr>
                        <a:t>Формирование представлений о звуках и буквах. Развивать фонематические представления.</a:t>
                      </a:r>
                      <a:endParaRPr/>
                    </a:p>
                  </a:txBody>
                  <a:tcPr/>
                </a:tc>
                <a:tc>
                  <a:txBody>
                    <a:bodyPr/>
                    <a:p>
                      <a:pPr>
                        <a:defRPr/>
                      </a:pPr>
                      <a:r>
                        <a:rPr sz="2000">
                          <a:latin typeface="Times New Roman"/>
                          <a:cs typeface="Times New Roman"/>
                        </a:rPr>
                        <a:t>Д.И. «Звуковая пирамидка», Д.И. «Поймай звук»,Д.И. «Построй букву» на закрепление представлений о звуках и буквах</a:t>
                      </a:r>
                      <a:endParaRPr/>
                    </a:p>
                  </a:txBody>
                  <a:tcPr/>
                </a:tc>
              </a:tr>
            </a:tbl>
          </a:graphicData>
        </a:graphic>
      </p:graphicFrame>
      <p:graphicFrame>
        <p:nvGraphicFramePr>
          <p:cNvPr id="2085314355" name="Таблица 2085314354"/>
          <p:cNvGraphicFramePr>
            <a:graphicFrameLocks xmlns:a="http://schemas.openxmlformats.org/drawingml/2006/main"/>
          </p:cNvGraphicFramePr>
          <p:nvPr/>
        </p:nvGraphicFramePr>
        <p:xfrm>
          <a:off x="208581" y="946047"/>
          <a:ext cx="11848668" cy="396240"/>
        </p:xfrm>
        <a:graphic>
          <a:graphicData uri="http://schemas.openxmlformats.org/drawingml/2006/table">
            <a:tbl>
              <a:tblPr firstRow="1" firstCol="0" lastRow="0" lastCol="0" bandRow="1" bandCol="0">
                <a:tableStyleId>{93296810-A885-4BE3-A3E7-6D5BEEA58F35}</a:tableStyleId>
              </a:tblPr>
              <a:tblGrid>
                <a:gridCol w="11848668"/>
              </a:tblGrid>
              <a:tr h="354782">
                <a:tc>
                  <a:txBody>
                    <a:bodyPr/>
                    <a:p>
                      <a:pPr>
                        <a:defRPr/>
                      </a:pPr>
                      <a:r>
                        <a:rPr sz="2000">
                          <a:latin typeface="Times New Roman"/>
                          <a:cs typeface="Times New Roman"/>
                        </a:rPr>
                        <a:t>Тема недели:Звуки и буквы А,О,У,Ы</a:t>
                      </a:r>
                      <a:endParaRPr/>
                    </a:p>
                  </a:txBody>
                  <a:tcPr/>
                </a:tc>
              </a:tr>
            </a:tbl>
          </a:graphicData>
        </a:graphic>
      </p:graphicFrame>
      <p:graphicFrame>
        <p:nvGraphicFramePr>
          <p:cNvPr id="2010249120" name="Таблица 2010249119"/>
          <p:cNvGraphicFramePr>
            <a:graphicFrameLocks xmlns:a="http://schemas.openxmlformats.org/drawingml/2006/main"/>
          </p:cNvGraphicFramePr>
          <p:nvPr/>
        </p:nvGraphicFramePr>
        <p:xfrm>
          <a:off x="208581" y="2921952"/>
          <a:ext cx="11848668" cy="396240"/>
        </p:xfrm>
        <a:graphic>
          <a:graphicData uri="http://schemas.openxmlformats.org/drawingml/2006/table">
            <a:tbl>
              <a:tblPr firstRow="1" firstCol="0" lastRow="0" lastCol="0" bandRow="1" bandCol="0">
                <a:tableStyleId>{93296810-A885-4BE3-A3E7-6D5BEEA58F35}</a:tableStyleId>
              </a:tblPr>
              <a:tblGrid>
                <a:gridCol w="11848668"/>
              </a:tblGrid>
              <a:tr h="354782">
                <a:tc>
                  <a:txBody>
                    <a:bodyPr/>
                    <a:p>
                      <a:pPr>
                        <a:defRPr/>
                      </a:pPr>
                      <a:r>
                        <a:rPr sz="2000">
                          <a:latin typeface="Times New Roman"/>
                          <a:cs typeface="Times New Roman"/>
                        </a:rPr>
                        <a:t>Тема недели:Твердые и мягкие согласные звуки.  Предлоги НА, НАД, ПОД.</a:t>
                      </a:r>
                      <a:endParaRPr/>
                    </a:p>
                  </a:txBody>
                  <a:tcPr/>
                </a:tc>
              </a:tr>
            </a:tbl>
          </a:graphicData>
        </a:graphic>
      </p:graphicFrame>
      <p:graphicFrame>
        <p:nvGraphicFramePr>
          <p:cNvPr id="1036219858" name="Таблица 1036219857"/>
          <p:cNvGraphicFramePr>
            <a:graphicFrameLocks xmlns:a="http://schemas.openxmlformats.org/drawingml/2006/main"/>
          </p:cNvGraphicFramePr>
          <p:nvPr/>
        </p:nvGraphicFramePr>
        <p:xfrm>
          <a:off x="134964" y="4825332"/>
          <a:ext cx="11897462" cy="396240"/>
        </p:xfrm>
        <a:graphic>
          <a:graphicData uri="http://schemas.openxmlformats.org/drawingml/2006/table">
            <a:tbl>
              <a:tblPr firstRow="1" firstCol="0" lastRow="0" lastCol="0" bandRow="1" bandCol="0">
                <a:tableStyleId>{93296810-A885-4BE3-A3E7-6D5BEEA58F35}</a:tableStyleId>
              </a:tblPr>
              <a:tblGrid>
                <a:gridCol w="11897462"/>
              </a:tblGrid>
              <a:tr h="354782">
                <a:tc>
                  <a:txBody>
                    <a:bodyPr/>
                    <a:p>
                      <a:pPr>
                        <a:defRPr/>
                      </a:pPr>
                      <a:r>
                        <a:rPr sz="2000">
                          <a:latin typeface="Times New Roman"/>
                          <a:cs typeface="Times New Roman"/>
                        </a:rPr>
                        <a:t>Тема недели:Звуковой анализ односложных слов без стечения согласных.</a:t>
                      </a:r>
                      <a:endParaRPr/>
                    </a:p>
                  </a:txBody>
                  <a:tcPr/>
                </a:tc>
              </a:tr>
            </a:tbl>
          </a:graphicData>
        </a:graphic>
      </p:graphicFrame>
      <p:graphicFrame>
        <p:nvGraphicFramePr>
          <p:cNvPr id="128835026" name="Таблица 128835025"/>
          <p:cNvGraphicFramePr>
            <a:graphicFrameLocks xmlns:a="http://schemas.openxmlformats.org/drawingml/2006/main"/>
          </p:cNvGraphicFramePr>
          <p:nvPr/>
        </p:nvGraphicFramePr>
        <p:xfrm>
          <a:off x="208581" y="3325812"/>
          <a:ext cx="11823842" cy="1402080"/>
        </p:xfrm>
        <a:graphic>
          <a:graphicData uri="http://schemas.openxmlformats.org/drawingml/2006/table">
            <a:tbl>
              <a:tblPr firstRow="1" firstCol="0" lastRow="0" lastCol="0" bandRow="1" bandCol="0">
                <a:tableStyleId>{93296810-A885-4BE3-A3E7-6D5BEEA58F35}</a:tableStyleId>
              </a:tblPr>
              <a:tblGrid>
                <a:gridCol w="5911921"/>
                <a:gridCol w="5911921"/>
              </a:tblGrid>
              <a:tr h="365760">
                <a:tc>
                  <a:txBody>
                    <a:bodyPr/>
                    <a:p>
                      <a:pPr>
                        <a:defRPr/>
                      </a:pPr>
                      <a:r>
                        <a:rPr sz="2000">
                          <a:latin typeface="Times New Roman"/>
                          <a:cs typeface="Times New Roman"/>
                        </a:rPr>
                        <a:t>Учитель - логопед</a:t>
                      </a:r>
                      <a:endParaRPr/>
                    </a:p>
                  </a:txBody>
                  <a:tcPr/>
                </a:tc>
                <a:tc>
                  <a:txBody>
                    <a:bodyPr/>
                    <a:p>
                      <a:pPr>
                        <a:defRPr/>
                      </a:pPr>
                      <a:r>
                        <a:rPr sz="2000">
                          <a:latin typeface="Times New Roman"/>
                          <a:cs typeface="Times New Roman"/>
                        </a:rPr>
                        <a:t>Воспитатель</a:t>
                      </a:r>
                      <a:endParaRPr/>
                    </a:p>
                  </a:txBody>
                  <a:tcPr/>
                </a:tc>
              </a:tr>
              <a:tr h="365760">
                <a:tc>
                  <a:txBody>
                    <a:bodyPr/>
                    <a:p>
                      <a:pPr>
                        <a:defRPr/>
                      </a:pPr>
                      <a:r>
                        <a:rPr sz="2000">
                          <a:latin typeface="Times New Roman"/>
                          <a:cs typeface="Times New Roman"/>
                        </a:rPr>
                        <a:t>Формирование представлений о звуках и буквах. Развивать фонематические представления.</a:t>
                      </a:r>
                      <a:endParaRPr/>
                    </a:p>
                  </a:txBody>
                  <a:tcPr/>
                </a:tc>
                <a:tc>
                  <a:txBody>
                    <a:bodyPr/>
                    <a:p>
                      <a:pPr>
                        <a:defRPr/>
                      </a:pPr>
                      <a:r>
                        <a:rPr sz="2000">
                          <a:latin typeface="Times New Roman"/>
                          <a:cs typeface="Times New Roman"/>
                        </a:rPr>
                        <a:t>Д.И. «Схема слова», Д.И. «Пирамидка слогов», Д.И. «Где находится звук», Д.И, «Поймай звук». Д.И. «Орнамент», Д.И «Башня предлогов».</a:t>
                      </a:r>
                      <a:endParaRPr/>
                    </a:p>
                  </a:txBody>
                  <a:tcPr/>
                </a:tc>
              </a:tr>
            </a:tbl>
          </a:graphicData>
        </a:graphic>
      </p:graphicFrame>
      <p:graphicFrame>
        <p:nvGraphicFramePr>
          <p:cNvPr id="1148188939" name="Таблица 1148188938"/>
          <p:cNvGraphicFramePr>
            <a:graphicFrameLocks xmlns:a="http://schemas.openxmlformats.org/drawingml/2006/main"/>
          </p:cNvGraphicFramePr>
          <p:nvPr/>
        </p:nvGraphicFramePr>
        <p:xfrm>
          <a:off x="208581" y="5229192"/>
          <a:ext cx="11823842" cy="1402080"/>
        </p:xfrm>
        <a:graphic>
          <a:graphicData uri="http://schemas.openxmlformats.org/drawingml/2006/table">
            <a:tbl>
              <a:tblPr firstRow="1" firstCol="0" lastRow="0" lastCol="0" bandRow="1" bandCol="0">
                <a:tableStyleId>{93296810-A885-4BE3-A3E7-6D5BEEA58F35}</a:tableStyleId>
              </a:tblPr>
              <a:tblGrid>
                <a:gridCol w="5911921"/>
                <a:gridCol w="5911921"/>
              </a:tblGrid>
              <a:tr h="365760">
                <a:tc>
                  <a:txBody>
                    <a:bodyPr/>
                    <a:p>
                      <a:pPr>
                        <a:defRPr/>
                      </a:pPr>
                      <a:r>
                        <a:rPr sz="2000">
                          <a:latin typeface="Times New Roman"/>
                          <a:cs typeface="Times New Roman"/>
                        </a:rPr>
                        <a:t>Учитель - логопед</a:t>
                      </a:r>
                      <a:endParaRPr/>
                    </a:p>
                  </a:txBody>
                  <a:tcPr/>
                </a:tc>
                <a:tc>
                  <a:txBody>
                    <a:bodyPr/>
                    <a:p>
                      <a:pPr>
                        <a:defRPr/>
                      </a:pPr>
                      <a:r>
                        <a:rPr sz="2000">
                          <a:latin typeface="Times New Roman"/>
                          <a:cs typeface="Times New Roman"/>
                        </a:rPr>
                        <a:t>Воспитатель</a:t>
                      </a:r>
                      <a:endParaRPr/>
                    </a:p>
                  </a:txBody>
                  <a:tcPr/>
                </a:tc>
              </a:tr>
              <a:tr h="365760">
                <a:tc>
                  <a:txBody>
                    <a:bodyPr/>
                    <a:p>
                      <a:pPr>
                        <a:defRPr/>
                      </a:pPr>
                      <a:r>
                        <a:rPr sz="2000">
                          <a:latin typeface="Times New Roman"/>
                          <a:cs typeface="Times New Roman"/>
                        </a:rPr>
                        <a:t>Формирование представлений о звуках и буквах. Развивать фонематические представления.</a:t>
                      </a:r>
                      <a:endParaRPr/>
                    </a:p>
                    <a:p>
                      <a:pPr>
                        <a:defRPr/>
                      </a:pPr>
                      <a:r>
                        <a:rPr sz="2000">
                          <a:latin typeface="Times New Roman"/>
                          <a:cs typeface="Times New Roman"/>
                        </a:rPr>
                        <a:t>Формировать лексико- грамматический строй речи.</a:t>
                      </a:r>
                      <a:endParaRPr/>
                    </a:p>
                  </a:txBody>
                  <a:tcPr/>
                </a:tc>
                <a:tc>
                  <a:txBody>
                    <a:bodyPr/>
                    <a:p>
                      <a:pPr>
                        <a:defRPr/>
                      </a:pPr>
                      <a:r>
                        <a:rPr sz="2000">
                          <a:latin typeface="Times New Roman"/>
                          <a:cs typeface="Times New Roman"/>
                        </a:rPr>
                        <a:t>Д. И. «Составь схему предложения», Д.И. «Схема слова», Д.И. «Пирамидка слогов».</a:t>
                      </a:r>
                      <a:endParaRPr/>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03366302" name="TextBox 1203366301"/>
          <p:cNvSpPr txBox="1"/>
          <p:nvPr/>
        </p:nvSpPr>
        <p:spPr bwMode="auto">
          <a:xfrm>
            <a:off x="169688" y="82011"/>
            <a:ext cx="11871174" cy="82331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sz="2400">
                <a:solidFill>
                  <a:schemeClr val="tx1"/>
                </a:solidFill>
                <a:latin typeface="Times New Roman"/>
                <a:cs typeface="Times New Roman"/>
              </a:rPr>
              <a:t>Взаимодействие воспитателя с учителем- дефектологом по развитию познавательной активности по средствам </a:t>
            </a:r>
            <a:r>
              <a:rPr lang="en-US" sz="2400">
                <a:solidFill>
                  <a:schemeClr val="tx1"/>
                </a:solidFill>
                <a:latin typeface="Times New Roman"/>
                <a:cs typeface="Times New Roman"/>
              </a:rPr>
              <a:t> LEGO- </a:t>
            </a:r>
            <a:r>
              <a:rPr lang="ru-RU" sz="2400">
                <a:solidFill>
                  <a:schemeClr val="tx1"/>
                </a:solidFill>
                <a:latin typeface="Times New Roman"/>
                <a:cs typeface="Times New Roman"/>
              </a:rPr>
              <a:t>игр</a:t>
            </a:r>
            <a:endParaRPr sz="7200">
              <a:solidFill>
                <a:schemeClr val="tx1"/>
              </a:solidFill>
              <a:latin typeface="Times New Roman"/>
              <a:cs typeface="Times New Roman"/>
            </a:endParaRPr>
          </a:p>
        </p:txBody>
      </p:sp>
      <p:graphicFrame>
        <p:nvGraphicFramePr>
          <p:cNvPr id="1435847405" name="Таблица 1435847404"/>
          <p:cNvGraphicFramePr>
            <a:graphicFrameLocks xmlns:a="http://schemas.openxmlformats.org/drawingml/2006/main"/>
          </p:cNvGraphicFramePr>
          <p:nvPr/>
        </p:nvGraphicFramePr>
        <p:xfrm>
          <a:off x="72824" y="1032574"/>
          <a:ext cx="6255003" cy="396240"/>
        </p:xfrm>
        <a:graphic>
          <a:graphicData uri="http://schemas.openxmlformats.org/drawingml/2006/table">
            <a:tbl>
              <a:tblPr firstRow="1" firstCol="0" lastRow="0" lastCol="0" bandRow="1" bandCol="0">
                <a:tableStyleId>{93296810-A885-4BE3-A3E7-6D5BEEA58F35}</a:tableStyleId>
              </a:tblPr>
              <a:tblGrid>
                <a:gridCol w="6255003"/>
              </a:tblGrid>
              <a:tr h="365760">
                <a:tc>
                  <a:txBody>
                    <a:bodyPr/>
                    <a:p>
                      <a:pPr>
                        <a:defRPr/>
                      </a:pPr>
                      <a:r>
                        <a:rPr sz="2000">
                          <a:solidFill>
                            <a:schemeClr val="tx1"/>
                          </a:solidFill>
                          <a:latin typeface="Times New Roman"/>
                          <a:cs typeface="Times New Roman"/>
                        </a:rPr>
                        <a:t>Тема недели: Деревья и кустарники </a:t>
                      </a:r>
                      <a:endParaRPr/>
                    </a:p>
                  </a:txBody>
                  <a:tcPr>
                    <a:solidFill>
                      <a:schemeClr val="accent4">
                        <a:lumMod val="60000"/>
                        <a:lumOff val="40000"/>
                      </a:schemeClr>
                    </a:solidFill>
                  </a:tcPr>
                </a:tc>
              </a:tr>
            </a:tbl>
          </a:graphicData>
        </a:graphic>
      </p:graphicFrame>
      <p:graphicFrame>
        <p:nvGraphicFramePr>
          <p:cNvPr id="865152323" name="Таблица 865152322"/>
          <p:cNvGraphicFramePr>
            <a:graphicFrameLocks xmlns:a="http://schemas.openxmlformats.org/drawingml/2006/main"/>
          </p:cNvGraphicFramePr>
          <p:nvPr/>
        </p:nvGraphicFramePr>
        <p:xfrm>
          <a:off x="72824" y="1436433"/>
          <a:ext cx="6238858" cy="2316480"/>
        </p:xfrm>
        <a:graphic>
          <a:graphicData uri="http://schemas.openxmlformats.org/drawingml/2006/table">
            <a:tbl>
              <a:tblPr firstRow="1" firstCol="0" lastRow="0" lastCol="0" bandRow="1" bandCol="0">
                <a:tableStyleId>{93296810-A885-4BE3-A3E7-6D5BEEA58F35}</a:tableStyleId>
              </a:tblPr>
              <a:tblGrid>
                <a:gridCol w="3119429"/>
                <a:gridCol w="3119429"/>
              </a:tblGrid>
              <a:tr h="365760">
                <a:tc>
                  <a:txBody>
                    <a:bodyPr/>
                    <a:p>
                      <a:pPr>
                        <a:defRPr/>
                      </a:pPr>
                      <a:r>
                        <a:rPr sz="2000">
                          <a:solidFill>
                            <a:schemeClr val="tx1"/>
                          </a:solidFill>
                          <a:latin typeface="Times New Roman"/>
                          <a:cs typeface="Times New Roman"/>
                        </a:rPr>
                        <a:t>Учитель- дефектолог</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Воспитатель</a:t>
                      </a:r>
                      <a:endParaRPr/>
                    </a:p>
                  </a:txBody>
                  <a:tcPr>
                    <a:solidFill>
                      <a:schemeClr val="accent4">
                        <a:lumMod val="40000"/>
                        <a:lumOff val="60000"/>
                      </a:schemeClr>
                    </a:solidFill>
                  </a:tcPr>
                </a:tc>
              </a:tr>
              <a:tr h="365760">
                <a:tc>
                  <a:txBody>
                    <a:bodyPr/>
                    <a:p>
                      <a:pPr>
                        <a:defRPr/>
                      </a:pPr>
                      <a:r>
                        <a:rPr sz="2000">
                          <a:solidFill>
                            <a:schemeClr val="tx1"/>
                          </a:solidFill>
                          <a:latin typeface="Times New Roman"/>
                          <a:cs typeface="Times New Roman"/>
                        </a:rPr>
                        <a:t>Развитие познавательной активности в процессе ознакомления с окружающим миром.</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Д.И. «Построим дерево» по технологическим картам. </a:t>
                      </a:r>
                      <a:endParaRPr/>
                    </a:p>
                    <a:p>
                      <a:pPr>
                        <a:defRPr/>
                      </a:pPr>
                      <a:r>
                        <a:rPr sz="2000">
                          <a:solidFill>
                            <a:schemeClr val="tx1"/>
                          </a:solidFill>
                          <a:latin typeface="Times New Roman"/>
                          <a:cs typeface="Times New Roman"/>
                        </a:rPr>
                        <a:t>Д.И. «Деревья и кустарники» из лего кирпичиков</a:t>
                      </a:r>
                      <a:endParaRPr/>
                    </a:p>
                  </a:txBody>
                  <a:tcPr>
                    <a:solidFill>
                      <a:schemeClr val="accent4">
                        <a:lumMod val="40000"/>
                        <a:lumOff val="60000"/>
                      </a:schemeClr>
                    </a:solidFill>
                  </a:tcPr>
                </a:tc>
              </a:tr>
            </a:tbl>
          </a:graphicData>
        </a:graphic>
      </p:graphicFrame>
      <p:graphicFrame>
        <p:nvGraphicFramePr>
          <p:cNvPr id="1793833180" name="Таблица 1793833179"/>
          <p:cNvGraphicFramePr>
            <a:graphicFrameLocks xmlns:a="http://schemas.openxmlformats.org/drawingml/2006/main"/>
          </p:cNvGraphicFramePr>
          <p:nvPr/>
        </p:nvGraphicFramePr>
        <p:xfrm>
          <a:off x="6437391" y="1032574"/>
          <a:ext cx="5589330" cy="396240"/>
        </p:xfrm>
        <a:graphic>
          <a:graphicData uri="http://schemas.openxmlformats.org/drawingml/2006/table">
            <a:tbl>
              <a:tblPr firstRow="1" firstCol="0" lastRow="0" lastCol="0" bandRow="1" bandCol="0">
                <a:tableStyleId>{93296810-A885-4BE3-A3E7-6D5BEEA58F35}</a:tableStyleId>
              </a:tblPr>
              <a:tblGrid>
                <a:gridCol w="5589330"/>
              </a:tblGrid>
              <a:tr h="322494">
                <a:tc>
                  <a:txBody>
                    <a:bodyPr/>
                    <a:p>
                      <a:pPr>
                        <a:defRPr/>
                      </a:pPr>
                      <a:r>
                        <a:rPr sz="2000">
                          <a:solidFill>
                            <a:schemeClr val="tx1"/>
                          </a:solidFill>
                          <a:latin typeface="Times New Roman"/>
                          <a:cs typeface="Times New Roman"/>
                        </a:rPr>
                        <a:t>Тема недели: Соотнесение числа и количества</a:t>
                      </a:r>
                      <a:endParaRPr/>
                    </a:p>
                  </a:txBody>
                  <a:tcPr>
                    <a:solidFill>
                      <a:schemeClr val="accent4">
                        <a:lumMod val="60000"/>
                        <a:lumOff val="40000"/>
                      </a:schemeClr>
                    </a:solidFill>
                  </a:tcPr>
                </a:tc>
              </a:tr>
            </a:tbl>
          </a:graphicData>
        </a:graphic>
      </p:graphicFrame>
      <p:graphicFrame>
        <p:nvGraphicFramePr>
          <p:cNvPr id="1359857828" name="Таблица 1359857827"/>
          <p:cNvGraphicFramePr>
            <a:graphicFrameLocks xmlns:a="http://schemas.openxmlformats.org/drawingml/2006/main"/>
          </p:cNvGraphicFramePr>
          <p:nvPr/>
        </p:nvGraphicFramePr>
        <p:xfrm>
          <a:off x="6437391" y="1436433"/>
          <a:ext cx="5643466" cy="1501787"/>
        </p:xfrm>
        <a:graphic>
          <a:graphicData uri="http://schemas.openxmlformats.org/drawingml/2006/table">
            <a:tbl>
              <a:tblPr firstRow="1" firstCol="0" lastRow="0" lastCol="0" bandRow="1" bandCol="0">
                <a:tableStyleId>{93296810-A885-4BE3-A3E7-6D5BEEA58F35}</a:tableStyleId>
              </a:tblPr>
              <a:tblGrid>
                <a:gridCol w="2821733"/>
                <a:gridCol w="2821733"/>
              </a:tblGrid>
              <a:tr h="427035">
                <a:tc>
                  <a:txBody>
                    <a:bodyPr/>
                    <a:p>
                      <a:pPr>
                        <a:defRPr/>
                      </a:pPr>
                      <a:r>
                        <a:rPr sz="2000">
                          <a:solidFill>
                            <a:schemeClr val="tx1"/>
                          </a:solidFill>
                          <a:latin typeface="Times New Roman"/>
                          <a:cs typeface="Times New Roman"/>
                        </a:rPr>
                        <a:t>Учитель- дефектолог</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Воспитатель</a:t>
                      </a:r>
                      <a:endParaRPr/>
                    </a:p>
                  </a:txBody>
                  <a:tcPr>
                    <a:solidFill>
                      <a:schemeClr val="accent4">
                        <a:lumMod val="40000"/>
                        <a:lumOff val="60000"/>
                      </a:schemeClr>
                    </a:solidFill>
                  </a:tcPr>
                </a:tc>
              </a:tr>
              <a:tr h="1074752">
                <a:tc>
                  <a:txBody>
                    <a:bodyPr/>
                    <a:p>
                      <a:pPr>
                        <a:defRPr/>
                      </a:pPr>
                      <a:r>
                        <a:rPr sz="2000">
                          <a:solidFill>
                            <a:schemeClr val="tx1"/>
                          </a:solidFill>
                          <a:latin typeface="Times New Roman"/>
                          <a:cs typeface="Times New Roman"/>
                        </a:rPr>
                        <a:t>Развитие элементарных математических представлений</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Д.И. «Состав числа»</a:t>
                      </a:r>
                      <a:endParaRPr/>
                    </a:p>
                    <a:p>
                      <a:pPr>
                        <a:defRPr/>
                      </a:pPr>
                      <a:r>
                        <a:rPr sz="2000">
                          <a:solidFill>
                            <a:schemeClr val="tx1"/>
                          </a:solidFill>
                          <a:latin typeface="Times New Roman"/>
                          <a:cs typeface="Times New Roman"/>
                        </a:rPr>
                        <a:t>Д.И. «Больше меньше»</a:t>
                      </a:r>
                      <a:endParaRPr/>
                    </a:p>
                    <a:p>
                      <a:pPr>
                        <a:defRPr/>
                      </a:pPr>
                      <a:r>
                        <a:rPr sz="2000">
                          <a:solidFill>
                            <a:schemeClr val="tx1"/>
                          </a:solidFill>
                          <a:latin typeface="Times New Roman"/>
                          <a:cs typeface="Times New Roman"/>
                        </a:rPr>
                        <a:t>Д.И. «Числовая башня»</a:t>
                      </a:r>
                      <a:endParaRPr/>
                    </a:p>
                  </a:txBody>
                  <a:tcPr>
                    <a:solidFill>
                      <a:schemeClr val="accent4">
                        <a:lumMod val="40000"/>
                        <a:lumOff val="60000"/>
                      </a:schemeClr>
                    </a:solidFill>
                  </a:tcPr>
                </a:tc>
              </a:tr>
            </a:tbl>
          </a:graphicData>
        </a:graphic>
      </p:graphicFrame>
      <p:graphicFrame>
        <p:nvGraphicFramePr>
          <p:cNvPr id="172729273" name="Таблица 172729272"/>
          <p:cNvGraphicFramePr>
            <a:graphicFrameLocks xmlns:a="http://schemas.openxmlformats.org/drawingml/2006/main"/>
          </p:cNvGraphicFramePr>
          <p:nvPr/>
        </p:nvGraphicFramePr>
        <p:xfrm>
          <a:off x="40535" y="3965757"/>
          <a:ext cx="6255002" cy="492112"/>
        </p:xfrm>
        <a:graphic>
          <a:graphicData uri="http://schemas.openxmlformats.org/drawingml/2006/table">
            <a:tbl>
              <a:tblPr firstRow="1" firstCol="0" lastRow="0" lastCol="0" bandRow="1" bandCol="0">
                <a:tableStyleId>{93296810-A885-4BE3-A3E7-6D5BEEA58F35}</a:tableStyleId>
              </a:tblPr>
              <a:tblGrid>
                <a:gridCol w="6255002"/>
              </a:tblGrid>
              <a:tr h="492112">
                <a:tc>
                  <a:txBody>
                    <a:bodyPr/>
                    <a:p>
                      <a:pPr>
                        <a:defRPr/>
                      </a:pPr>
                      <a:r>
                        <a:rPr sz="2000">
                          <a:solidFill>
                            <a:schemeClr val="tx1"/>
                          </a:solidFill>
                          <a:latin typeface="Times New Roman"/>
                          <a:cs typeface="Times New Roman"/>
                        </a:rPr>
                        <a:t>Тема недели: Овощи, фрукты, ягоды</a:t>
                      </a:r>
                      <a:endParaRPr/>
                    </a:p>
                  </a:txBody>
                  <a:tcPr>
                    <a:solidFill>
                      <a:schemeClr val="accent4">
                        <a:lumMod val="60000"/>
                        <a:lumOff val="40000"/>
                      </a:schemeClr>
                    </a:solidFill>
                  </a:tcPr>
                </a:tc>
              </a:tr>
            </a:tbl>
          </a:graphicData>
        </a:graphic>
      </p:graphicFrame>
      <p:graphicFrame>
        <p:nvGraphicFramePr>
          <p:cNvPr id="1973300004" name="Таблица 1973300003"/>
          <p:cNvGraphicFramePr>
            <a:graphicFrameLocks xmlns:a="http://schemas.openxmlformats.org/drawingml/2006/main"/>
          </p:cNvGraphicFramePr>
          <p:nvPr/>
        </p:nvGraphicFramePr>
        <p:xfrm>
          <a:off x="88968" y="4553286"/>
          <a:ext cx="6238856" cy="1706880"/>
        </p:xfrm>
        <a:graphic>
          <a:graphicData uri="http://schemas.openxmlformats.org/drawingml/2006/table">
            <a:tbl>
              <a:tblPr firstRow="1" firstCol="0" lastRow="0" lastCol="0" bandRow="1" bandCol="0">
                <a:tableStyleId>{93296810-A885-4BE3-A3E7-6D5BEEA58F35}</a:tableStyleId>
              </a:tblPr>
              <a:tblGrid>
                <a:gridCol w="3119428"/>
                <a:gridCol w="3119428"/>
              </a:tblGrid>
              <a:tr h="365760">
                <a:tc>
                  <a:txBody>
                    <a:bodyPr/>
                    <a:p>
                      <a:pPr>
                        <a:defRPr/>
                      </a:pPr>
                      <a:r>
                        <a:rPr sz="2000">
                          <a:solidFill>
                            <a:schemeClr val="tx1"/>
                          </a:solidFill>
                          <a:latin typeface="Times New Roman"/>
                          <a:cs typeface="Times New Roman"/>
                        </a:rPr>
                        <a:t>Учитель- дефектолог</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Воспитатель </a:t>
                      </a:r>
                      <a:endParaRPr/>
                    </a:p>
                  </a:txBody>
                  <a:tcPr>
                    <a:solidFill>
                      <a:schemeClr val="accent4">
                        <a:lumMod val="40000"/>
                        <a:lumOff val="60000"/>
                      </a:schemeClr>
                    </a:solidFill>
                  </a:tcPr>
                </a:tc>
              </a:tr>
              <a:tr h="365760">
                <a:tc>
                  <a:txBody>
                    <a:bodyPr/>
                    <a:p>
                      <a:pPr>
                        <a:defRPr/>
                      </a:pPr>
                      <a:r>
                        <a:rPr sz="2000">
                          <a:solidFill>
                            <a:schemeClr val="tx1"/>
                          </a:solidFill>
                          <a:latin typeface="Times New Roman"/>
                          <a:cs typeface="Times New Roman"/>
                        </a:rPr>
                        <a:t>Развитие познавательной активности в процессе ознакомления с окружающим миром.</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Д.И. «Собери фрукт/овощи»</a:t>
                      </a:r>
                      <a:endParaRPr/>
                    </a:p>
                    <a:p>
                      <a:pPr>
                        <a:defRPr/>
                      </a:pPr>
                      <a:r>
                        <a:rPr sz="2000">
                          <a:solidFill>
                            <a:schemeClr val="tx1"/>
                          </a:solidFill>
                          <a:latin typeface="Times New Roman"/>
                          <a:cs typeface="Times New Roman"/>
                        </a:rPr>
                        <a:t>Д.И. «Сортировка»</a:t>
                      </a:r>
                      <a:endParaRPr/>
                    </a:p>
                  </a:txBody>
                  <a:tcPr>
                    <a:solidFill>
                      <a:schemeClr val="accent4">
                        <a:lumMod val="40000"/>
                        <a:lumOff val="60000"/>
                      </a:schemeClr>
                    </a:solidFill>
                  </a:tcPr>
                </a:tc>
              </a:tr>
            </a:tbl>
          </a:graphicData>
        </a:graphic>
      </p:graphicFrame>
      <p:graphicFrame>
        <p:nvGraphicFramePr>
          <p:cNvPr id="384581313" name="Таблица 384581312"/>
          <p:cNvGraphicFramePr>
            <a:graphicFrameLocks xmlns:a="http://schemas.openxmlformats.org/drawingml/2006/main"/>
          </p:cNvGraphicFramePr>
          <p:nvPr/>
        </p:nvGraphicFramePr>
        <p:xfrm>
          <a:off x="6438115" y="3123882"/>
          <a:ext cx="5603798" cy="701040"/>
        </p:xfrm>
        <a:graphic>
          <a:graphicData uri="http://schemas.openxmlformats.org/drawingml/2006/table">
            <a:tbl>
              <a:tblPr firstRow="1" firstCol="0" lastRow="0" lastCol="0" bandRow="1" bandCol="0">
                <a:tableStyleId>{93296810-A885-4BE3-A3E7-6D5BEEA58F35}</a:tableStyleId>
              </a:tblPr>
              <a:tblGrid>
                <a:gridCol w="5603798"/>
              </a:tblGrid>
              <a:tr h="365760">
                <a:tc>
                  <a:txBody>
                    <a:bodyPr/>
                    <a:p>
                      <a:pPr>
                        <a:defRPr/>
                      </a:pPr>
                      <a:r>
                        <a:rPr sz="2000">
                          <a:solidFill>
                            <a:schemeClr val="tx1"/>
                          </a:solidFill>
                          <a:latin typeface="Times New Roman"/>
                          <a:cs typeface="Times New Roman"/>
                        </a:rPr>
                        <a:t>Тема недели:Отсчет заданного количества  в пределах. Ориентировка на странице листа. </a:t>
                      </a:r>
                      <a:endParaRPr/>
                    </a:p>
                  </a:txBody>
                  <a:tcPr>
                    <a:solidFill>
                      <a:schemeClr val="accent4">
                        <a:lumMod val="60000"/>
                        <a:lumOff val="40000"/>
                      </a:schemeClr>
                    </a:solidFill>
                  </a:tcPr>
                </a:tc>
              </a:tr>
            </a:tbl>
          </a:graphicData>
        </a:graphic>
      </p:graphicFrame>
      <p:graphicFrame>
        <p:nvGraphicFramePr>
          <p:cNvPr id="1066005864" name="Таблица 1066005863"/>
          <p:cNvGraphicFramePr>
            <a:graphicFrameLocks xmlns:a="http://schemas.openxmlformats.org/drawingml/2006/main"/>
          </p:cNvGraphicFramePr>
          <p:nvPr/>
        </p:nvGraphicFramePr>
        <p:xfrm>
          <a:off x="6438115" y="3842736"/>
          <a:ext cx="5589330" cy="2667956"/>
        </p:xfrm>
        <a:graphic>
          <a:graphicData uri="http://schemas.openxmlformats.org/drawingml/2006/table">
            <a:tbl>
              <a:tblPr firstRow="1" firstCol="0" lastRow="0" lastCol="0" bandRow="1" bandCol="0">
                <a:tableStyleId>{93296810-A885-4BE3-A3E7-6D5BEEA58F35}</a:tableStyleId>
              </a:tblPr>
              <a:tblGrid>
                <a:gridCol w="2794665"/>
                <a:gridCol w="2794665"/>
              </a:tblGrid>
              <a:tr h="442916">
                <a:tc>
                  <a:txBody>
                    <a:bodyPr/>
                    <a:p>
                      <a:pPr>
                        <a:defRPr/>
                      </a:pPr>
                      <a:r>
                        <a:rPr sz="2000">
                          <a:solidFill>
                            <a:schemeClr val="tx1"/>
                          </a:solidFill>
                          <a:latin typeface="Times New Roman"/>
                          <a:cs typeface="Times New Roman"/>
                        </a:rPr>
                        <a:t>Учитель- дефектолог</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Воспитатель</a:t>
                      </a:r>
                      <a:endParaRPr/>
                    </a:p>
                  </a:txBody>
                  <a:tcPr>
                    <a:solidFill>
                      <a:schemeClr val="accent4">
                        <a:lumMod val="40000"/>
                        <a:lumOff val="60000"/>
                      </a:schemeClr>
                    </a:solidFill>
                  </a:tcPr>
                </a:tc>
              </a:tr>
              <a:tr h="1114723">
                <a:tc>
                  <a:txBody>
                    <a:bodyPr/>
                    <a:p>
                      <a:pPr>
                        <a:defRPr/>
                      </a:pPr>
                      <a:r>
                        <a:rPr sz="2000">
                          <a:latin typeface="Times New Roman"/>
                          <a:cs typeface="Times New Roman"/>
                        </a:rPr>
                        <a:t>Развитие элементарных математических представлений</a:t>
                      </a:r>
                      <a:endParaRPr/>
                    </a:p>
                  </a:txBody>
                  <a:tcPr>
                    <a:solidFill>
                      <a:schemeClr val="accent4">
                        <a:lumMod val="40000"/>
                        <a:lumOff val="60000"/>
                      </a:schemeClr>
                    </a:solidFill>
                  </a:tcPr>
                </a:tc>
                <a:tc>
                  <a:txBody>
                    <a:bodyPr/>
                    <a:p>
                      <a:pPr>
                        <a:defRPr/>
                      </a:pPr>
                      <a:r>
                        <a:rPr sz="2000">
                          <a:solidFill>
                            <a:schemeClr val="tx1"/>
                          </a:solidFill>
                          <a:latin typeface="Times New Roman"/>
                          <a:cs typeface="Times New Roman"/>
                        </a:rPr>
                        <a:t>Д.И. «Числовая башня»</a:t>
                      </a:r>
                      <a:endParaRPr/>
                    </a:p>
                    <a:p>
                      <a:pPr>
                        <a:defRPr/>
                      </a:pPr>
                      <a:r>
                        <a:rPr sz="2000">
                          <a:solidFill>
                            <a:schemeClr val="tx1"/>
                          </a:solidFill>
                          <a:latin typeface="Times New Roman"/>
                          <a:cs typeface="Times New Roman"/>
                        </a:rPr>
                        <a:t>Д.И. «Выложи по образцу»</a:t>
                      </a:r>
                      <a:endParaRPr/>
                    </a:p>
                    <a:p>
                      <a:pPr>
                        <a:defRPr/>
                      </a:pPr>
                      <a:r>
                        <a:rPr sz="2000">
                          <a:solidFill>
                            <a:schemeClr val="tx1"/>
                          </a:solidFill>
                          <a:latin typeface="Times New Roman"/>
                          <a:cs typeface="Times New Roman"/>
                        </a:rPr>
                        <a:t>Д.И.Орнамент»</a:t>
                      </a:r>
                      <a:endParaRPr/>
                    </a:p>
                    <a:p>
                      <a:pPr>
                        <a:defRPr/>
                      </a:pPr>
                      <a:r>
                        <a:rPr sz="2000">
                          <a:solidFill>
                            <a:schemeClr val="tx1"/>
                          </a:solidFill>
                          <a:latin typeface="Times New Roman"/>
                          <a:cs typeface="Times New Roman"/>
                        </a:rPr>
                        <a:t>Д.И. «Зеркало»</a:t>
                      </a:r>
                      <a:endParaRPr/>
                    </a:p>
                    <a:p>
                      <a:pPr>
                        <a:defRPr/>
                      </a:pPr>
                      <a:r>
                        <a:rPr sz="2000">
                          <a:solidFill>
                            <a:schemeClr val="tx1"/>
                          </a:solidFill>
                          <a:latin typeface="Times New Roman"/>
                          <a:cs typeface="Times New Roman"/>
                        </a:rPr>
                        <a:t>Д.И. «Числовая лесенка»</a:t>
                      </a:r>
                      <a:endParaRPr/>
                    </a:p>
                  </a:txBody>
                  <a:tcPr>
                    <a:solidFill>
                      <a:schemeClr val="accent4">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33940" y="0"/>
            <a:ext cx="12158060" cy="6861047"/>
          </a:xfrm>
          <a:prstGeom prst="rect">
            <a:avLst/>
          </a:prstGeom>
        </p:spPr>
      </p:pic>
      <p:sp>
        <p:nvSpPr>
          <p:cNvPr id="476441065" name="Заголовок 1"/>
          <p:cNvSpPr>
            <a:spLocks noGrp="1"/>
          </p:cNvSpPr>
          <p:nvPr>
            <p:ph type="title"/>
          </p:nvPr>
        </p:nvSpPr>
        <p:spPr bwMode="auto">
          <a:xfrm>
            <a:off x="1752599" y="304801"/>
            <a:ext cx="9963150" cy="704850"/>
          </a:xfrm>
        </p:spPr>
        <p:txBody>
          <a:bodyPr>
            <a:normAutofit fontScale="90000"/>
          </a:bodyPr>
          <a:lstStyle/>
          <a:p>
            <a:pPr algn="ctr">
              <a:defRPr/>
            </a:pPr>
            <a:r>
              <a:rPr sz="3600">
                <a:latin typeface="Times New Roman"/>
                <a:cs typeface="Times New Roman"/>
              </a:rPr>
              <a:t>Взаимодействие с родителями (законными представителями)</a:t>
            </a:r>
            <a:endParaRPr/>
          </a:p>
        </p:txBody>
      </p:sp>
      <p:sp>
        <p:nvSpPr>
          <p:cNvPr id="2" name="Выноска со стрелками влево/вправо 1"/>
          <p:cNvSpPr/>
          <p:nvPr/>
        </p:nvSpPr>
        <p:spPr bwMode="auto">
          <a:xfrm>
            <a:off x="5524500" y="2514600"/>
            <a:ext cx="2038349" cy="2781300"/>
          </a:xfrm>
          <a:prstGeom prst="leftRightArrowCallout">
            <a:avLst>
              <a:gd name="adj1" fmla="val 25000"/>
              <a:gd name="adj2" fmla="val 25000"/>
              <a:gd name="adj3" fmla="val 25000"/>
              <a:gd name="adj4" fmla="val 50000"/>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a:solidFill>
                  <a:schemeClr val="tx1"/>
                </a:solidFill>
                <a:latin typeface="Times New Roman"/>
                <a:cs typeface="Times New Roman"/>
              </a:rPr>
              <a:t>Формы</a:t>
            </a:r>
            <a:endParaRPr/>
          </a:p>
        </p:txBody>
      </p:sp>
      <p:sp>
        <p:nvSpPr>
          <p:cNvPr id="5" name="Скругленный прямоугольник 4"/>
          <p:cNvSpPr/>
          <p:nvPr/>
        </p:nvSpPr>
        <p:spPr bwMode="auto">
          <a:xfrm>
            <a:off x="1962150" y="990600"/>
            <a:ext cx="3219449" cy="3181350"/>
          </a:xfrm>
          <a:prstGeom prst="roundRect">
            <a:avLst>
              <a:gd name="adj"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000" b="1" u="sng">
                <a:solidFill>
                  <a:schemeClr val="tx1"/>
                </a:solidFill>
                <a:latin typeface="Times New Roman"/>
                <a:cs typeface="Times New Roman"/>
              </a:rPr>
              <a:t>Информационные: </a:t>
            </a:r>
            <a:r>
              <a:rPr lang="ru-RU">
                <a:solidFill>
                  <a:schemeClr val="tx1"/>
                </a:solidFill>
                <a:latin typeface="Times New Roman"/>
                <a:cs typeface="Times New Roman"/>
              </a:rPr>
              <a:t>Консультации, индивидуальные беседы, организация презентации совместной деятельности детей и взрослых, анкетирование родителей «Значение конструирования в развитии ребенка», «Лего конструирование в домашних условиях».</a:t>
            </a:r>
            <a:endParaRPr/>
          </a:p>
        </p:txBody>
      </p:sp>
      <p:pic>
        <p:nvPicPr>
          <p:cNvPr id="3074" name="Picture 2"/>
          <p:cNvPicPr>
            <a:picLocks noChangeAspect="1" noChangeArrowheads="1"/>
          </p:cNvPicPr>
          <p:nvPr/>
        </p:nvPicPr>
        <p:blipFill>
          <a:blip r:embed="rId3"/>
          <a:stretch/>
        </p:blipFill>
        <p:spPr bwMode="auto">
          <a:xfrm>
            <a:off x="1835149" y="4791867"/>
            <a:ext cx="1148544" cy="1719263"/>
          </a:xfrm>
          <a:prstGeom prst="rect">
            <a:avLst/>
          </a:prstGeom>
          <a:noFill/>
          <a:ln>
            <a:noFill/>
          </a:ln>
          <a:effectLst/>
        </p:spPr>
      </p:pic>
      <p:pic>
        <p:nvPicPr>
          <p:cNvPr id="3078" name="Picture 6" descr="http://vestochka425.ru/sites/default/files/article/image/d4e3655d5424094df420a71f79542b12-1.jpg"/>
          <p:cNvPicPr>
            <a:picLocks noChangeAspect="1" noChangeArrowheads="1"/>
          </p:cNvPicPr>
          <p:nvPr/>
        </p:nvPicPr>
        <p:blipFill>
          <a:blip r:embed="rId4"/>
          <a:stretch/>
        </p:blipFill>
        <p:spPr bwMode="auto">
          <a:xfrm>
            <a:off x="4803602" y="5492193"/>
            <a:ext cx="1441796" cy="1018936"/>
          </a:xfrm>
          <a:prstGeom prst="rect">
            <a:avLst/>
          </a:prstGeom>
          <a:ln>
            <a:noFill/>
          </a:ln>
          <a:effectLst>
            <a:outerShdw blurRad="292100" dist="139700" dir="2700000" algn="tl" rotWithShape="0">
              <a:srgbClr val="333333">
                <a:alpha val="65000"/>
              </a:srgbClr>
            </a:outerShdw>
          </a:effectLst>
        </p:spPr>
      </p:pic>
      <p:pic>
        <p:nvPicPr>
          <p:cNvPr id="3076" name="Picture 4" descr="https://sun9-36.userapi.com/impg/9TYjnzAZgShxlED4yQmz0NI9c4-UJPoQcS8x2A/paS61HfKqMo.jpg?size=2560x1920&amp;quality=95&amp;sign=612549b2004b770d9d0067144c2f12d5&amp;type=album"/>
          <p:cNvPicPr>
            <a:picLocks noChangeAspect="1" noChangeArrowheads="1"/>
          </p:cNvPicPr>
          <p:nvPr/>
        </p:nvPicPr>
        <p:blipFill>
          <a:blip r:embed="rId5"/>
          <a:stretch/>
        </p:blipFill>
        <p:spPr bwMode="auto">
          <a:xfrm>
            <a:off x="2983693" y="4288948"/>
            <a:ext cx="1908173" cy="1431130"/>
          </a:xfrm>
          <a:prstGeom prst="rect">
            <a:avLst/>
          </a:prstGeom>
          <a:ln>
            <a:noFill/>
          </a:ln>
          <a:effectLst>
            <a:softEdge rad="112500"/>
          </a:effectLst>
        </p:spPr>
      </p:pic>
      <p:sp>
        <p:nvSpPr>
          <p:cNvPr id="11" name="Скругленный прямоугольник 10"/>
          <p:cNvSpPr/>
          <p:nvPr/>
        </p:nvSpPr>
        <p:spPr bwMode="auto">
          <a:xfrm>
            <a:off x="8464550" y="3329780"/>
            <a:ext cx="3219449" cy="3181350"/>
          </a:xfrm>
          <a:prstGeom prst="roundRect">
            <a:avLst>
              <a:gd name="adj" fmla="val 16667"/>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2000" b="1" u="sng">
                <a:solidFill>
                  <a:schemeClr val="tx1"/>
                </a:solidFill>
                <a:latin typeface="Times New Roman"/>
                <a:cs typeface="Times New Roman"/>
              </a:rPr>
              <a:t>Практические: </a:t>
            </a:r>
            <a:r>
              <a:rPr lang="ru-RU" sz="2000">
                <a:solidFill>
                  <a:schemeClr val="tx1"/>
                </a:solidFill>
                <a:latin typeface="Times New Roman"/>
                <a:cs typeface="Times New Roman"/>
              </a:rPr>
              <a:t>элементы лего – игр на мероприятиях с родителями, фото- задание «Играем с детьми дома», запись серии роликов «Я играю дома с папой/мамой».</a:t>
            </a:r>
            <a:endParaRPr lang="ru-RU">
              <a:solidFill>
                <a:schemeClr val="tx1"/>
              </a:solidFill>
              <a:latin typeface="Times New Roman"/>
              <a:cs typeface="Times New Roman"/>
            </a:endParaRPr>
          </a:p>
        </p:txBody>
      </p:sp>
      <p:pic>
        <p:nvPicPr>
          <p:cNvPr id="3080" name="Picture 8" descr="https://sun9-19.userapi.com/impg/S80LuUtQtNj4HTbG30PTBbr9NRc5jgSl2hsL_Q/XqUafTfsC74.jpg?size=2560x1920&amp;quality=95&amp;sign=44b21c94f2ddb6c4242d718b455c3199&amp;type=album"/>
          <p:cNvPicPr>
            <a:picLocks noChangeAspect="1" noChangeArrowheads="1"/>
          </p:cNvPicPr>
          <p:nvPr/>
        </p:nvPicPr>
        <p:blipFill>
          <a:blip r:embed="rId6"/>
          <a:stretch/>
        </p:blipFill>
        <p:spPr bwMode="auto">
          <a:xfrm>
            <a:off x="7288742" y="1173956"/>
            <a:ext cx="1550457" cy="11628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2" name="Picture 10" descr="https://sun9-21.userapi.com/impg/cf2ctxDCNJjZ7WmsvSOKABjp9AP2zb96tmcblg/8x3vB_VlWus.jpg?size=996x2160&amp;quality=95&amp;sign=e4339e63989f1147af7f1fab09ddad8c&amp;type=album"/>
          <p:cNvPicPr>
            <a:picLocks noChangeAspect="1" noChangeArrowheads="1"/>
          </p:cNvPicPr>
          <p:nvPr/>
        </p:nvPicPr>
        <p:blipFill>
          <a:blip r:embed="rId7"/>
          <a:stretch/>
        </p:blipFill>
        <p:spPr bwMode="auto">
          <a:xfrm>
            <a:off x="7661843" y="2514600"/>
            <a:ext cx="789477" cy="17121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4" name="Picture 12" descr="https://sun9-40.userapi.com/impg/HA4wC_l5jTphpp68tKyXEcNIosDLuEOsDEQ1wg/R4Fbwz0wKU0.jpg?size=1215x2160&amp;quality=95&amp;sign=ff91ba2206adcb4d849a2fa988c42803&amp;type=album"/>
          <p:cNvPicPr>
            <a:picLocks noChangeAspect="1" noChangeArrowheads="1"/>
          </p:cNvPicPr>
          <p:nvPr/>
        </p:nvPicPr>
        <p:blipFill>
          <a:blip r:embed="rId8"/>
          <a:stretch/>
        </p:blipFill>
        <p:spPr bwMode="auto">
          <a:xfrm>
            <a:off x="8956153" y="1473200"/>
            <a:ext cx="995883" cy="1770458"/>
          </a:xfrm>
          <a:prstGeom prst="rect">
            <a:avLst/>
          </a:prstGeom>
          <a:ln>
            <a:noFill/>
          </a:ln>
          <a:effectLst>
            <a:outerShdw blurRad="292100" dist="139700" dir="2700000" algn="tl" rotWithShape="0">
              <a:srgbClr val="333333">
                <a:alpha val="65000"/>
              </a:srgbClr>
            </a:outerShdw>
          </a:effectLst>
        </p:spPr>
      </p:pic>
      <p:pic>
        <p:nvPicPr>
          <p:cNvPr id="3086" name="Picture 14" descr="https://sun9-60.userapi.com/impg/l8-8wMLSRwufGIfbMVEwYHmXwRoilpmte9aVmg/o05a13YNTdA.jpg?size=1215x2160&amp;quality=95&amp;sign=bec1775e452ae2576d659d2d5bc0699f&amp;type=album"/>
          <p:cNvPicPr>
            <a:picLocks noChangeAspect="1" noChangeArrowheads="1"/>
          </p:cNvPicPr>
          <p:nvPr/>
        </p:nvPicPr>
        <p:blipFill>
          <a:blip r:embed="rId9"/>
          <a:stretch/>
        </p:blipFill>
        <p:spPr bwMode="auto">
          <a:xfrm flipH="1">
            <a:off x="10050087" y="788590"/>
            <a:ext cx="770185" cy="13692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88" name="Picture 16" descr="https://sun9-62.userapi.com/impg/NTpE_cJUF72mbzWGhdcQZ58ATqgOdbpTqjc3AA/bs71aNdCbmU.jpg?size=1215x2160&amp;quality=95&amp;sign=5a0d882d123ff2271d7d61bd91d356a3&amp;type=album"/>
          <p:cNvPicPr>
            <a:picLocks noChangeAspect="1" noChangeArrowheads="1"/>
          </p:cNvPicPr>
          <p:nvPr/>
        </p:nvPicPr>
        <p:blipFill>
          <a:blip r:embed="rId10"/>
          <a:stretch/>
        </p:blipFill>
        <p:spPr bwMode="auto">
          <a:xfrm>
            <a:off x="10858897" y="1862930"/>
            <a:ext cx="825103" cy="146684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0" y="0"/>
            <a:ext cx="12158060" cy="6861047"/>
          </a:xfrm>
          <a:prstGeom prst="rect">
            <a:avLst/>
          </a:prstGeom>
        </p:spPr>
      </p:pic>
      <p:sp>
        <p:nvSpPr>
          <p:cNvPr id="936762441" name="Заголовок 1"/>
          <p:cNvSpPr>
            <a:spLocks noGrp="1"/>
          </p:cNvSpPr>
          <p:nvPr>
            <p:ph type="title"/>
          </p:nvPr>
        </p:nvSpPr>
        <p:spPr bwMode="auto">
          <a:xfrm>
            <a:off x="1841500" y="263525"/>
            <a:ext cx="9652000" cy="1069975"/>
          </a:xfrm>
        </p:spPr>
        <p:txBody>
          <a:bodyPr vertOverflow="overflow" horzOverflow="overflow" vert="horz" wrap="square" lIns="91440" tIns="45720" rIns="91440" bIns="45720" numCol="1" spcCol="0" rtlCol="0" fromWordArt="0" anchor="ctr" anchorCtr="0" forceAA="0" compatLnSpc="0">
            <a:normAutofit/>
          </a:bodyPr>
          <a:lstStyle/>
          <a:p>
            <a:pPr algn="ctr">
              <a:defRPr/>
            </a:pPr>
            <a:r>
              <a:rPr sz="3200">
                <a:latin typeface="Times New Roman"/>
                <a:cs typeface="Times New Roman"/>
              </a:rPr>
              <a:t>Деятельностный аспект личного вклада педагога в развитие образования</a:t>
            </a:r>
            <a:endParaRPr/>
          </a:p>
        </p:txBody>
      </p:sp>
      <p:pic>
        <p:nvPicPr>
          <p:cNvPr id="4098" name="Picture 2" descr="https://sun9-68.userapi.com/impg/Yaf8iwQ_5qNO51Jx8pHGhG0O9JLveYjZ_lrjXw/4974O1g6fIw.jpg?size=2560x1920&amp;quality=95&amp;sign=859c5b545aed49ffa3325f42f17026bf&amp;type=album"/>
          <p:cNvPicPr>
            <a:picLocks noChangeAspect="1" noChangeArrowheads="1"/>
          </p:cNvPicPr>
          <p:nvPr/>
        </p:nvPicPr>
        <p:blipFill>
          <a:blip r:embed="rId3"/>
          <a:stretch/>
        </p:blipFill>
        <p:spPr bwMode="auto">
          <a:xfrm>
            <a:off x="2157297" y="1220034"/>
            <a:ext cx="3463607" cy="2597706"/>
          </a:xfrm>
          <a:prstGeom prst="rect">
            <a:avLst/>
          </a:prstGeom>
          <a:noFill/>
        </p:spPr>
      </p:pic>
      <p:sp>
        <p:nvSpPr>
          <p:cNvPr id="5" name="TextBox 4"/>
          <p:cNvSpPr txBox="1"/>
          <p:nvPr/>
        </p:nvSpPr>
        <p:spPr bwMode="auto">
          <a:xfrm>
            <a:off x="2239053" y="3759646"/>
            <a:ext cx="3300094" cy="707886"/>
          </a:xfrm>
          <a:prstGeom prst="rect">
            <a:avLst/>
          </a:prstGeom>
          <a:noFill/>
        </p:spPr>
        <p:txBody>
          <a:bodyPr wrap="square" rtlCol="0">
            <a:spAutoFit/>
          </a:bodyPr>
          <a:lstStyle/>
          <a:p>
            <a:pPr algn="ctr">
              <a:defRPr/>
            </a:pPr>
            <a:r>
              <a:rPr lang="ru-RU" sz="2000">
                <a:latin typeface="Times New Roman"/>
                <a:cs typeface="Times New Roman"/>
              </a:rPr>
              <a:t>Уголок конструирования в старшей группе №4</a:t>
            </a:r>
            <a:endParaRPr/>
          </a:p>
        </p:txBody>
      </p:sp>
      <p:pic>
        <p:nvPicPr>
          <p:cNvPr id="4100" name="Picture 4" descr="https://sun9-46.userapi.com/impg/JjkVsxGXUxXg1w10INmST8JPVyxL1sajDrCmrw/Un4wq-52pFc.jpg?size=2560x1016&amp;quality=95&amp;sign=b919034ea3456659394172278d0e798b&amp;type=album"/>
          <p:cNvPicPr>
            <a:picLocks noChangeAspect="1" noChangeArrowheads="1"/>
          </p:cNvPicPr>
          <p:nvPr/>
        </p:nvPicPr>
        <p:blipFill>
          <a:blip r:embed="rId4"/>
          <a:stretch/>
        </p:blipFill>
        <p:spPr bwMode="auto">
          <a:xfrm>
            <a:off x="6339840" y="1326488"/>
            <a:ext cx="5204838" cy="2065670"/>
          </a:xfrm>
          <a:prstGeom prst="rect">
            <a:avLst/>
          </a:prstGeom>
          <a:noFill/>
        </p:spPr>
      </p:pic>
      <p:sp>
        <p:nvSpPr>
          <p:cNvPr id="6" name="TextBox 5"/>
          <p:cNvSpPr txBox="1"/>
          <p:nvPr/>
        </p:nvSpPr>
        <p:spPr bwMode="auto">
          <a:xfrm>
            <a:off x="7118667" y="3359536"/>
            <a:ext cx="4407534" cy="400110"/>
          </a:xfrm>
          <a:prstGeom prst="rect">
            <a:avLst/>
          </a:prstGeom>
          <a:noFill/>
        </p:spPr>
        <p:txBody>
          <a:bodyPr wrap="square" rtlCol="0">
            <a:spAutoFit/>
          </a:bodyPr>
          <a:lstStyle/>
          <a:p>
            <a:pPr algn="ctr">
              <a:defRPr/>
            </a:pPr>
            <a:r>
              <a:rPr lang="ru-RU" sz="2000">
                <a:latin typeface="Times New Roman"/>
                <a:cs typeface="Times New Roman"/>
              </a:rPr>
              <a:t>Лэпбук «Лего- конструирвоание</a:t>
            </a:r>
            <a:endParaRPr/>
          </a:p>
        </p:txBody>
      </p:sp>
      <p:pic>
        <p:nvPicPr>
          <p:cNvPr id="4102" name="Picture 6" descr="https://sun9-66.userapi.com/impg/gvWdR-r423gHeTC2Ssq4Sl0Sc62d7oOuJpuygg/6JeDBUh5nzc.jpg?size=1620x2160&amp;quality=95&amp;sign=3d9d69322c206c3d78fba1f1f52ab5d8&amp;type=album"/>
          <p:cNvPicPr>
            <a:picLocks noChangeAspect="1" noChangeArrowheads="1"/>
          </p:cNvPicPr>
          <p:nvPr/>
        </p:nvPicPr>
        <p:blipFill>
          <a:blip r:embed="rId5"/>
          <a:stretch/>
        </p:blipFill>
        <p:spPr bwMode="auto">
          <a:xfrm rot="16199998">
            <a:off x="2799832" y="4285404"/>
            <a:ext cx="1867940" cy="2490587"/>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bwMode="auto">
          <a:xfrm>
            <a:off x="4979096" y="5401500"/>
            <a:ext cx="1970345" cy="923330"/>
          </a:xfrm>
          <a:prstGeom prst="rect">
            <a:avLst/>
          </a:prstGeom>
          <a:noFill/>
        </p:spPr>
        <p:txBody>
          <a:bodyPr wrap="square" rtlCol="0">
            <a:spAutoFit/>
          </a:bodyPr>
          <a:lstStyle/>
          <a:p>
            <a:pPr algn="ctr">
              <a:defRPr/>
            </a:pPr>
            <a:r>
              <a:rPr lang="ru-RU">
                <a:latin typeface="Times New Roman"/>
                <a:cs typeface="Times New Roman"/>
              </a:rPr>
              <a:t>Д.И. «Домики» с разными уровнями</a:t>
            </a:r>
            <a:endParaRPr/>
          </a:p>
        </p:txBody>
      </p:sp>
      <p:pic>
        <p:nvPicPr>
          <p:cNvPr id="4104" name="Picture 8" descr="https://sun9-12.userapi.com/impg/XlJRfZFGoFStctm7zTLdPFK-NPgTNrTvppXvXg/6H5u_Jvadl4.jpg?size=1620x2160&amp;quality=95&amp;sign=f4af982bf870474a897d62cb16964272&amp;type=album"/>
          <p:cNvPicPr>
            <a:picLocks noChangeAspect="1" noChangeArrowheads="1"/>
          </p:cNvPicPr>
          <p:nvPr/>
        </p:nvPicPr>
        <p:blipFill>
          <a:blip r:embed="rId6"/>
          <a:stretch/>
        </p:blipFill>
        <p:spPr bwMode="auto">
          <a:xfrm>
            <a:off x="7191511" y="3817740"/>
            <a:ext cx="1911711" cy="254894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bwMode="auto">
          <a:xfrm>
            <a:off x="9322434" y="4801336"/>
            <a:ext cx="2057400" cy="1200329"/>
          </a:xfrm>
          <a:prstGeom prst="rect">
            <a:avLst/>
          </a:prstGeom>
          <a:noFill/>
        </p:spPr>
        <p:txBody>
          <a:bodyPr wrap="square" rtlCol="0">
            <a:spAutoFit/>
          </a:bodyPr>
          <a:lstStyle/>
          <a:p>
            <a:pPr algn="ctr">
              <a:defRPr/>
            </a:pPr>
            <a:r>
              <a:rPr lang="ru-RU">
                <a:latin typeface="Times New Roman"/>
                <a:cs typeface="Times New Roman"/>
              </a:rPr>
              <a:t>Д.И. «Построй по образцу» с разными уровнями построек</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 name="Рисунок 2"/>
          <p:cNvPicPr>
            <a:picLocks noChangeAspect="1"/>
          </p:cNvPicPr>
          <p:nvPr/>
        </p:nvPicPr>
        <p:blipFill>
          <a:blip r:embed="rId2"/>
          <a:stretch/>
        </p:blipFill>
        <p:spPr bwMode="auto">
          <a:xfrm>
            <a:off x="0" y="0"/>
            <a:ext cx="12158060" cy="6861047"/>
          </a:xfrm>
          <a:prstGeom prst="rect">
            <a:avLst/>
          </a:prstGeom>
        </p:spPr>
      </p:pic>
      <p:sp>
        <p:nvSpPr>
          <p:cNvPr id="2" name="Заголовок 1"/>
          <p:cNvSpPr>
            <a:spLocks noGrp="1"/>
          </p:cNvSpPr>
          <p:nvPr>
            <p:ph type="title"/>
          </p:nvPr>
        </p:nvSpPr>
        <p:spPr bwMode="auto">
          <a:xfrm>
            <a:off x="1853198" y="396240"/>
            <a:ext cx="9982200" cy="654368"/>
          </a:xfrm>
        </p:spPr>
        <p:txBody>
          <a:bodyPr>
            <a:normAutofit fontScale="90000"/>
          </a:bodyPr>
          <a:lstStyle/>
          <a:p>
            <a:pPr algn="ctr">
              <a:defRPr/>
            </a:pPr>
            <a:r>
              <a:rPr lang="ru-RU" sz="4000">
                <a:latin typeface="Times New Roman"/>
                <a:cs typeface="Times New Roman"/>
              </a:rPr>
              <a:t>Деятельностный аспект личного вклада педагога в развитие образования</a:t>
            </a:r>
            <a:endParaRPr lang="ru-RU" sz="4000"/>
          </a:p>
        </p:txBody>
      </p:sp>
      <p:pic>
        <p:nvPicPr>
          <p:cNvPr id="5122" name="Picture 2"/>
          <p:cNvPicPr>
            <a:picLocks noChangeAspect="1" noChangeArrowheads="1"/>
          </p:cNvPicPr>
          <p:nvPr/>
        </p:nvPicPr>
        <p:blipFill>
          <a:blip r:embed="rId3"/>
          <a:stretch/>
        </p:blipFill>
        <p:spPr bwMode="auto">
          <a:xfrm rot="5400000">
            <a:off x="1905757" y="1868531"/>
            <a:ext cx="2402672" cy="2507785"/>
          </a:xfrm>
          <a:prstGeom prst="rect">
            <a:avLst/>
          </a:prstGeom>
          <a:noFill/>
          <a:ln>
            <a:noFill/>
          </a:ln>
          <a:effectLst/>
        </p:spPr>
      </p:pic>
      <p:sp>
        <p:nvSpPr>
          <p:cNvPr id="4" name="TextBox 3"/>
          <p:cNvSpPr txBox="1"/>
          <p:nvPr/>
        </p:nvSpPr>
        <p:spPr bwMode="auto">
          <a:xfrm>
            <a:off x="1853198" y="1074246"/>
            <a:ext cx="2717069" cy="646331"/>
          </a:xfrm>
          <a:prstGeom prst="rect">
            <a:avLst/>
          </a:prstGeom>
          <a:noFill/>
        </p:spPr>
        <p:txBody>
          <a:bodyPr wrap="square" rtlCol="0">
            <a:spAutoFit/>
          </a:bodyPr>
          <a:lstStyle/>
          <a:p>
            <a:pPr algn="ctr">
              <a:defRPr/>
            </a:pPr>
            <a:r>
              <a:rPr lang="ru-RU">
                <a:latin typeface="Times New Roman"/>
                <a:cs typeface="Times New Roman"/>
              </a:rPr>
              <a:t>Д.И. «Собери  по образцу»</a:t>
            </a:r>
            <a:endParaRPr/>
          </a:p>
        </p:txBody>
      </p:sp>
      <p:pic>
        <p:nvPicPr>
          <p:cNvPr id="5123" name="Picture 3"/>
          <p:cNvPicPr>
            <a:picLocks noChangeAspect="1" noChangeArrowheads="1"/>
          </p:cNvPicPr>
          <p:nvPr/>
        </p:nvPicPr>
        <p:blipFill>
          <a:blip r:embed="rId4"/>
          <a:stretch/>
        </p:blipFill>
        <p:spPr bwMode="auto">
          <a:xfrm rot="16199998" flipH="1">
            <a:off x="2166671" y="4222900"/>
            <a:ext cx="1880843" cy="2507790"/>
          </a:xfrm>
          <a:prstGeom prst="rect">
            <a:avLst/>
          </a:prstGeom>
          <a:noFill/>
          <a:ln>
            <a:noFill/>
          </a:ln>
          <a:effectLst/>
        </p:spPr>
      </p:pic>
      <p:sp>
        <p:nvSpPr>
          <p:cNvPr id="5" name="TextBox 4"/>
          <p:cNvSpPr txBox="1"/>
          <p:nvPr/>
        </p:nvSpPr>
        <p:spPr bwMode="auto">
          <a:xfrm>
            <a:off x="4250231" y="5678553"/>
            <a:ext cx="2254709" cy="646331"/>
          </a:xfrm>
          <a:prstGeom prst="rect">
            <a:avLst/>
          </a:prstGeom>
          <a:noFill/>
        </p:spPr>
        <p:txBody>
          <a:bodyPr wrap="square" rtlCol="0">
            <a:spAutoFit/>
          </a:bodyPr>
          <a:lstStyle/>
          <a:p>
            <a:pPr algn="ctr">
              <a:defRPr/>
            </a:pPr>
            <a:r>
              <a:rPr lang="ru-RU">
                <a:latin typeface="Times New Roman"/>
                <a:cs typeface="Times New Roman"/>
              </a:rPr>
              <a:t>Д.И. «Собери цифру»</a:t>
            </a:r>
            <a:endParaRPr/>
          </a:p>
        </p:txBody>
      </p:sp>
      <p:pic>
        <p:nvPicPr>
          <p:cNvPr id="5125" name="Picture 5" descr="https://sun9-27.userapi.com/impg/AkQr75SeygA6WmzC3kl6EJbnV-uFQEHJ0hooXw/Tod5NdlQB30.jpg?size=1620x2160&amp;quality=95&amp;sign=bb8355d415029ac631a2c9321946fbd2&amp;type=album"/>
          <p:cNvPicPr>
            <a:picLocks noChangeAspect="1" noChangeArrowheads="1"/>
          </p:cNvPicPr>
          <p:nvPr/>
        </p:nvPicPr>
        <p:blipFill>
          <a:blip r:embed="rId5"/>
          <a:stretch/>
        </p:blipFill>
        <p:spPr bwMode="auto">
          <a:xfrm rot="10800000">
            <a:off x="4898078" y="1621586"/>
            <a:ext cx="2047278" cy="2729705"/>
          </a:xfrm>
          <a:prstGeom prst="rect">
            <a:avLst/>
          </a:prstGeom>
          <a:noFill/>
        </p:spPr>
      </p:pic>
      <p:sp>
        <p:nvSpPr>
          <p:cNvPr id="6" name="TextBox 5"/>
          <p:cNvSpPr txBox="1"/>
          <p:nvPr/>
        </p:nvSpPr>
        <p:spPr bwMode="auto">
          <a:xfrm>
            <a:off x="5147993" y="4386002"/>
            <a:ext cx="1547446" cy="1200329"/>
          </a:xfrm>
          <a:prstGeom prst="rect">
            <a:avLst/>
          </a:prstGeom>
          <a:noFill/>
        </p:spPr>
        <p:txBody>
          <a:bodyPr wrap="square" rtlCol="0">
            <a:spAutoFit/>
          </a:bodyPr>
          <a:lstStyle/>
          <a:p>
            <a:pPr algn="ctr">
              <a:defRPr/>
            </a:pPr>
            <a:r>
              <a:rPr lang="ru-RU">
                <a:latin typeface="Times New Roman"/>
                <a:cs typeface="Times New Roman"/>
              </a:rPr>
              <a:t>Сборник технологических карт по ЛЕГО</a:t>
            </a:r>
            <a:endParaRPr/>
          </a:p>
        </p:txBody>
      </p:sp>
      <p:pic>
        <p:nvPicPr>
          <p:cNvPr id="5127" name="Picture 7" descr="https://sun9-63.userapi.com/impg/nd4G_cmo9uhtKDSg53L2oqT12HyTLISxpTW8Cw/A-eIo1t00X4.jpg?size=1620x2160&amp;quality=95&amp;sign=4512ceafcf9f6a0911e4cbe19376c175&amp;type=album"/>
          <p:cNvPicPr>
            <a:picLocks noChangeAspect="1" noChangeArrowheads="1"/>
          </p:cNvPicPr>
          <p:nvPr/>
        </p:nvPicPr>
        <p:blipFill>
          <a:blip r:embed="rId6"/>
          <a:srcRect l="15254" t="0" r="10861" b="0"/>
          <a:stretch/>
        </p:blipFill>
        <p:spPr bwMode="auto">
          <a:xfrm rot="5400000">
            <a:off x="8299339" y="466025"/>
            <a:ext cx="2315053" cy="4177826"/>
          </a:xfrm>
          <a:prstGeom prst="rect">
            <a:avLst/>
          </a:prstGeom>
          <a:noFill/>
        </p:spPr>
      </p:pic>
      <p:sp>
        <p:nvSpPr>
          <p:cNvPr id="7" name="TextBox 6"/>
          <p:cNvSpPr txBox="1"/>
          <p:nvPr/>
        </p:nvSpPr>
        <p:spPr bwMode="auto">
          <a:xfrm>
            <a:off x="7548934" y="3790369"/>
            <a:ext cx="3815862" cy="646331"/>
          </a:xfrm>
          <a:prstGeom prst="rect">
            <a:avLst/>
          </a:prstGeom>
          <a:noFill/>
        </p:spPr>
        <p:txBody>
          <a:bodyPr wrap="square" rtlCol="0">
            <a:spAutoFit/>
          </a:bodyPr>
          <a:lstStyle/>
          <a:p>
            <a:pPr algn="ctr">
              <a:defRPr/>
            </a:pPr>
            <a:r>
              <a:rPr lang="ru-RU">
                <a:latin typeface="Times New Roman"/>
                <a:cs typeface="Times New Roman"/>
              </a:rPr>
              <a:t>Альбомы по конструированию из других видов конструктора</a:t>
            </a:r>
            <a:endParaRPr/>
          </a:p>
        </p:txBody>
      </p:sp>
      <p:pic>
        <p:nvPicPr>
          <p:cNvPr id="5129" name="Picture 9" descr="https://sun9-64.userapi.com/impg/df0qq29JNnM4c8TWkG6KMC4cIvgZJfdPERLN7Q/u1EJ5XFMZdo.jpg?size=1620x2160&amp;quality=95&amp;sign=07bea45694aba71982722a8d4c414f72&amp;type=album"/>
          <p:cNvPicPr>
            <a:picLocks noChangeAspect="1" noChangeArrowheads="1"/>
          </p:cNvPicPr>
          <p:nvPr/>
        </p:nvPicPr>
        <p:blipFill>
          <a:blip r:embed="rId7"/>
          <a:stretch/>
        </p:blipFill>
        <p:spPr bwMode="auto">
          <a:xfrm rot="5400000">
            <a:off x="7328638" y="4093157"/>
            <a:ext cx="2105860" cy="2807813"/>
          </a:xfrm>
          <a:prstGeom prst="rect">
            <a:avLst/>
          </a:prstGeom>
          <a:noFill/>
        </p:spPr>
      </p:pic>
      <p:sp>
        <p:nvSpPr>
          <p:cNvPr id="8" name="TextBox 7"/>
          <p:cNvSpPr txBox="1"/>
          <p:nvPr/>
        </p:nvSpPr>
        <p:spPr bwMode="auto">
          <a:xfrm>
            <a:off x="9950713" y="4882267"/>
            <a:ext cx="1635370" cy="1200329"/>
          </a:xfrm>
          <a:prstGeom prst="rect">
            <a:avLst/>
          </a:prstGeom>
          <a:noFill/>
        </p:spPr>
        <p:txBody>
          <a:bodyPr wrap="square" rtlCol="0">
            <a:spAutoFit/>
          </a:bodyPr>
          <a:lstStyle/>
          <a:p>
            <a:pPr algn="ctr">
              <a:defRPr/>
            </a:pPr>
            <a:r>
              <a:rPr lang="ru-RU">
                <a:latin typeface="Times New Roman"/>
                <a:cs typeface="Times New Roman"/>
              </a:rPr>
              <a:t>Альбом «Называние деталей </a:t>
            </a:r>
            <a:r>
              <a:rPr lang="en-US">
                <a:latin typeface="Times New Roman"/>
                <a:cs typeface="Times New Roman"/>
              </a:rPr>
              <a:t>LEGO</a:t>
            </a:r>
            <a:r>
              <a:rPr lang="ru-RU">
                <a:latin typeface="Times New Roman"/>
                <a:cs typeface="Times New Roman"/>
              </a:rPr>
              <a:t> конструктора» </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222556391" name="Рисунок 222556390"/>
          <p:cNvPicPr>
            <a:picLocks noChangeAspect="1"/>
          </p:cNvPicPr>
          <p:nvPr/>
        </p:nvPicPr>
        <p:blipFill>
          <a:blip r:embed="rId2"/>
          <a:stretch/>
        </p:blipFill>
        <p:spPr bwMode="auto">
          <a:xfrm>
            <a:off x="90405" y="68647"/>
            <a:ext cx="12011184" cy="6652825"/>
          </a:xfrm>
          <a:prstGeom prst="rect">
            <a:avLst/>
          </a:prstGeom>
        </p:spPr>
      </p:pic>
      <p:sp>
        <p:nvSpPr>
          <p:cNvPr id="1841772592" name="Заголовок 1"/>
          <p:cNvSpPr>
            <a:spLocks noGrp="1"/>
          </p:cNvSpPr>
          <p:nvPr>
            <p:ph type="ctrTitle"/>
          </p:nvPr>
        </p:nvSpPr>
        <p:spPr bwMode="auto">
          <a:xfrm>
            <a:off x="1943744" y="347203"/>
            <a:ext cx="9144000" cy="2387599"/>
          </a:xfrm>
        </p:spPr>
        <p:txBody>
          <a:bodyPr vertOverflow="overflow" horzOverflow="overflow" vert="horz" wrap="square" lIns="91440" tIns="45720" rIns="91440" bIns="45720" numCol="1" spcCol="0" rtlCol="0" fromWordArt="0" anchor="b" anchorCtr="0" forceAA="0" compatLnSpc="0">
            <a:normAutofit fontScale="90000"/>
          </a:bodyPr>
          <a:lstStyle>
            <a:lvl1pPr algn="ctr">
              <a:defRPr sz="6000"/>
            </a:lvl1pPr>
          </a:lstStyle>
          <a:p>
            <a:pPr>
              <a:defRPr/>
            </a:pPr>
            <a:r>
              <a:rPr sz="4800">
                <a:latin typeface="Times New Roman"/>
                <a:cs typeface="Times New Roman"/>
              </a:rPr>
              <a:t>Развитие познавательн</a:t>
            </a:r>
            <a:r>
              <a:rPr lang="ru-RU" sz="4800">
                <a:latin typeface="Times New Roman"/>
                <a:cs typeface="Times New Roman"/>
              </a:rPr>
              <a:t>ой </a:t>
            </a:r>
            <a:r>
              <a:rPr sz="4800">
                <a:latin typeface="Times New Roman"/>
                <a:cs typeface="Times New Roman"/>
              </a:rPr>
              <a:t> </a:t>
            </a:r>
            <a:r>
              <a:rPr lang="ru-RU" sz="4800">
                <a:latin typeface="Times New Roman"/>
                <a:cs typeface="Times New Roman"/>
              </a:rPr>
              <a:t>активности</a:t>
            </a:r>
            <a:r>
              <a:rPr sz="4800">
                <a:latin typeface="Times New Roman"/>
                <a:cs typeface="Times New Roman"/>
              </a:rPr>
              <a:t> детей с ЗПР посредством использования </a:t>
            </a:r>
            <a:r>
              <a:rPr lang="ru-RU" sz="4800">
                <a:latin typeface="Times New Roman"/>
                <a:cs typeface="Times New Roman"/>
              </a:rPr>
              <a:t>развивающих игр с конструктором </a:t>
            </a:r>
            <a:r>
              <a:rPr lang="en-US" sz="4800">
                <a:latin typeface="Times New Roman"/>
                <a:cs typeface="Times New Roman"/>
              </a:rPr>
              <a:t>LEGO</a:t>
            </a:r>
            <a:endParaRPr sz="4800">
              <a:latin typeface="Times New Roman"/>
              <a:cs typeface="Times New Roman"/>
            </a:endParaRPr>
          </a:p>
        </p:txBody>
      </p:sp>
      <p:pic>
        <p:nvPicPr>
          <p:cNvPr id="1026" name="Picture 2" descr="https://sun9-11.userapi.com/impg/x5xQRDt1YmSk7TkHKdKiDiiIYh7mqZsrz5I2lA/CLteXC7L8g0.jpg?size=2560x1920&amp;quality=95&amp;sign=3a05d500757a06ee7465052926d231e6&amp;type=album"/>
          <p:cNvPicPr>
            <a:picLocks noChangeAspect="1" noChangeArrowheads="1"/>
          </p:cNvPicPr>
          <p:nvPr/>
        </p:nvPicPr>
        <p:blipFill>
          <a:blip r:embed="rId3"/>
          <a:stretch/>
        </p:blipFill>
        <p:spPr bwMode="auto">
          <a:xfrm>
            <a:off x="2088776" y="2915797"/>
            <a:ext cx="4025116" cy="3018837"/>
          </a:xfrm>
          <a:prstGeom prst="rect">
            <a:avLst/>
          </a:prstGeom>
          <a:noFill/>
        </p:spPr>
      </p:pic>
      <p:pic>
        <p:nvPicPr>
          <p:cNvPr id="1028" name="Picture 4" descr="https://sun9-17.userapi.com/impg/9oS62jGemMfagjanNWHKXNpAtSk5nsF2Xsz9Ig/SMw1XUhlK54.jpg?size=2560x1920&amp;quality=95&amp;sign=79bb80fe377694a8e0ec12a87d71d5bd&amp;type=album"/>
          <p:cNvPicPr>
            <a:picLocks noChangeAspect="1" noChangeArrowheads="1"/>
          </p:cNvPicPr>
          <p:nvPr/>
        </p:nvPicPr>
        <p:blipFill>
          <a:blip r:embed="rId4"/>
          <a:stretch/>
        </p:blipFill>
        <p:spPr bwMode="auto">
          <a:xfrm>
            <a:off x="6690963" y="2915797"/>
            <a:ext cx="4186680" cy="314001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82070974" name="Заголовок 1"/>
          <p:cNvSpPr>
            <a:spLocks noGrp="1"/>
          </p:cNvSpPr>
          <p:nvPr>
            <p:ph type="title"/>
          </p:nvPr>
        </p:nvSpPr>
        <p:spPr bwMode="auto">
          <a:xfrm>
            <a:off x="243813" y="365124"/>
            <a:ext cx="11559152" cy="1325562"/>
          </a:xfrm>
        </p:spPr>
        <p:txBody>
          <a:bodyPr vertOverflow="overflow" horzOverflow="overflow" vert="horz" wrap="square" lIns="91440" tIns="45720" rIns="91440" bIns="45720" numCol="1" spcCol="0" rtlCol="0" fromWordArt="0" anchor="ctr" anchorCtr="0" forceAA="0" compatLnSpc="0">
            <a:normAutofit fontScale="95000"/>
          </a:bodyPr>
          <a:lstStyle/>
          <a:p>
            <a:pPr algn="ctr">
              <a:defRPr/>
            </a:pPr>
            <a:r>
              <a:rPr sz="3600">
                <a:latin typeface="Times New Roman"/>
                <a:cs typeface="Times New Roman"/>
              </a:rPr>
              <a:t>Результативность профессиональной педагогической деятельности и достигнутые эффекты</a:t>
            </a:r>
            <a:endParaRPr/>
          </a:p>
        </p:txBody>
      </p:sp>
      <p:sp>
        <p:nvSpPr>
          <p:cNvPr id="226980777" name="Объект 2"/>
          <p:cNvSpPr>
            <a:spLocks noGrp="1"/>
          </p:cNvSpPr>
          <p:nvPr>
            <p:ph idx="1"/>
          </p:nvPr>
        </p:nvSpPr>
        <p:spPr bwMode="auto"/>
        <p:txBody>
          <a:bodyPr/>
          <a:lstStyle/>
          <a:p>
            <a:pPr>
              <a:defRPr/>
            </a:pPr>
            <a:r>
              <a:rPr/>
              <a:t>Диагностика ИТОГОВАЯ</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0" y="0"/>
            <a:ext cx="12158060" cy="6861047"/>
          </a:xfrm>
          <a:prstGeom prst="rect">
            <a:avLst/>
          </a:prstGeom>
        </p:spPr>
      </p:pic>
      <p:sp>
        <p:nvSpPr>
          <p:cNvPr id="1581206563" name="Заголовок 1"/>
          <p:cNvSpPr>
            <a:spLocks noGrp="1"/>
          </p:cNvSpPr>
          <p:nvPr>
            <p:ph type="title"/>
          </p:nvPr>
        </p:nvSpPr>
        <p:spPr bwMode="auto">
          <a:xfrm>
            <a:off x="1871060" y="316523"/>
            <a:ext cx="9769955" cy="1325563"/>
          </a:xfrm>
        </p:spPr>
        <p:txBody>
          <a:bodyPr>
            <a:normAutofit/>
          </a:bodyPr>
          <a:lstStyle/>
          <a:p>
            <a:pPr algn="ctr">
              <a:defRPr/>
            </a:pPr>
            <a:r>
              <a:rPr sz="3600">
                <a:latin typeface="Times New Roman"/>
                <a:cs typeface="Times New Roman"/>
              </a:rPr>
              <a:t>Диапазон личного вклада педагога в развитие образования и степени</a:t>
            </a:r>
            <a:r>
              <a:rPr lang="ru-RU" sz="3600">
                <a:latin typeface="Times New Roman"/>
                <a:cs typeface="Times New Roman"/>
              </a:rPr>
              <a:t> его новизны</a:t>
            </a:r>
            <a:endParaRPr sz="3600">
              <a:latin typeface="Times New Roman"/>
              <a:cs typeface="Times New Roman"/>
            </a:endParaRPr>
          </a:p>
        </p:txBody>
      </p:sp>
      <p:graphicFrame>
        <p:nvGraphicFramePr>
          <p:cNvPr id="2" name="Объект 1"/>
          <p:cNvGraphicFramePr>
            <a:graphicFrameLocks xmlns:a="http://schemas.openxmlformats.org/drawingml/2006/main" noGrp="1"/>
          </p:cNvGraphicFramePr>
          <p:nvPr>
            <p:ph idx="1"/>
          </p:nvPr>
        </p:nvGraphicFramePr>
        <p:xfrm>
          <a:off x="1758217" y="1597024"/>
          <a:ext cx="9988306" cy="4979622"/>
          <a:chOff x="0" y="0"/>
          <a:chExt cx="9988306" cy="4979622"/>
        </p:xfrm>
        <a:graphic>
          <a:graphicData uri="http://schemas.openxmlformats.org/drawingml/2006/diagram">
            <dgm:relIds xmlns:dgm="http://schemas.openxmlformats.org/drawingml/2006/diagram" xmlns:r="http://schemas.openxmlformats.org/officeDocument/2006/relationships" r:dm="rId3" r:lo="rId6" r:qs="rId7" r:cs="rId5"/>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0" y="0"/>
            <a:ext cx="12158060" cy="6861047"/>
          </a:xfrm>
          <a:prstGeom prst="rect">
            <a:avLst/>
          </a:prstGeom>
        </p:spPr>
      </p:pic>
      <p:sp>
        <p:nvSpPr>
          <p:cNvPr id="369232075" name="Заголовок 1"/>
          <p:cNvSpPr>
            <a:spLocks noGrp="1"/>
          </p:cNvSpPr>
          <p:nvPr>
            <p:ph type="title"/>
          </p:nvPr>
        </p:nvSpPr>
        <p:spPr bwMode="auto">
          <a:xfrm>
            <a:off x="1822939" y="365125"/>
            <a:ext cx="10515600" cy="883383"/>
          </a:xfrm>
        </p:spPr>
        <p:txBody>
          <a:bodyPr vertOverflow="overflow" horzOverflow="overflow" vert="horz" wrap="square" lIns="91440" tIns="45720" rIns="91440" bIns="45720" numCol="1" spcCol="0" rtlCol="0" fromWordArt="0" anchor="ctr" anchorCtr="0" forceAA="0" compatLnSpc="0">
            <a:noAutofit/>
          </a:bodyPr>
          <a:lstStyle/>
          <a:p>
            <a:pPr algn="ctr">
              <a:defRPr/>
            </a:pPr>
            <a:r>
              <a:rPr sz="3200">
                <a:latin typeface="Times New Roman"/>
                <a:cs typeface="Times New Roman"/>
              </a:rPr>
              <a:t>Транслируемость практических достижений профессиональной деятельности педагогического работника</a:t>
            </a:r>
            <a:endParaRPr/>
          </a:p>
        </p:txBody>
      </p:sp>
      <p:sp>
        <p:nvSpPr>
          <p:cNvPr id="1606301839" name="Объект 2"/>
          <p:cNvSpPr>
            <a:spLocks noGrp="1"/>
          </p:cNvSpPr>
          <p:nvPr>
            <p:ph idx="1"/>
          </p:nvPr>
        </p:nvSpPr>
        <p:spPr bwMode="auto">
          <a:xfrm>
            <a:off x="1846384" y="1509101"/>
            <a:ext cx="9812215" cy="4874114"/>
          </a:xfrm>
        </p:spPr>
        <p:txBody>
          <a:bodyPr>
            <a:normAutofit/>
          </a:bodyPr>
          <a:lstStyle/>
          <a:p>
            <a:pPr marL="514350" indent="-514350" algn="just">
              <a:buAutoNum type="arabicParenR"/>
              <a:defRPr/>
            </a:pPr>
            <a:r>
              <a:rPr lang="ru-RU" sz="2400" b="1">
                <a:solidFill>
                  <a:srgbClr val="FF0000"/>
                </a:solidFill>
                <a:latin typeface="Times New Roman"/>
                <a:cs typeface="Times New Roman"/>
              </a:rPr>
              <a:t>Муниципальный уровень:</a:t>
            </a:r>
            <a:endParaRPr/>
          </a:p>
          <a:p>
            <a:pPr algn="just">
              <a:defRPr/>
            </a:pPr>
            <a:r>
              <a:rPr lang="ru-RU" sz="2400">
                <a:latin typeface="Times New Roman"/>
                <a:cs typeface="Times New Roman"/>
              </a:rPr>
              <a:t>Выступление на педагогическом совете МБДОУ «Детский сад №27»</a:t>
            </a:r>
            <a:endParaRPr/>
          </a:p>
          <a:p>
            <a:pPr algn="just">
              <a:defRPr/>
            </a:pPr>
            <a:r>
              <a:rPr lang="ru-RU" sz="2400">
                <a:latin typeface="Times New Roman"/>
                <a:cs typeface="Times New Roman"/>
              </a:rPr>
              <a:t>Консультация для педагогов ДОУ «Использование </a:t>
            </a:r>
            <a:r>
              <a:rPr lang="en-US" sz="2400">
                <a:latin typeface="Times New Roman"/>
                <a:cs typeface="Times New Roman"/>
              </a:rPr>
              <a:t>LEGO</a:t>
            </a:r>
            <a:r>
              <a:rPr lang="ru-RU" sz="2400">
                <a:latin typeface="Times New Roman"/>
                <a:cs typeface="Times New Roman"/>
              </a:rPr>
              <a:t> игр для развития познавательной активности дошкольников».</a:t>
            </a:r>
            <a:endParaRPr/>
          </a:p>
          <a:p>
            <a:pPr marL="0" indent="0" algn="just">
              <a:buNone/>
              <a:defRPr/>
            </a:pPr>
            <a:r>
              <a:rPr lang="ru-RU" sz="2400" b="1">
                <a:solidFill>
                  <a:srgbClr val="FF0000"/>
                </a:solidFill>
                <a:latin typeface="Times New Roman"/>
                <a:cs typeface="Times New Roman"/>
              </a:rPr>
              <a:t>2)Федеральный уровень</a:t>
            </a:r>
            <a:endParaRPr/>
          </a:p>
          <a:p>
            <a:pPr algn="just">
              <a:defRPr/>
            </a:pPr>
            <a:r>
              <a:rPr lang="ru-RU" sz="2400">
                <a:solidFill>
                  <a:srgbClr val="002060"/>
                </a:solidFill>
                <a:latin typeface="Times New Roman"/>
                <a:cs typeface="Times New Roman"/>
              </a:rPr>
              <a:t>Размещение публикаций в интернет сообществах </a:t>
            </a:r>
            <a:r>
              <a:rPr lang="en-US" sz="2400">
                <a:solidFill>
                  <a:srgbClr val="002060"/>
                </a:solidFill>
                <a:latin typeface="Times New Roman"/>
                <a:cs typeface="Times New Roman"/>
              </a:rPr>
              <a:t>PRODLENKA</a:t>
            </a:r>
            <a:r>
              <a:rPr lang="ru-RU" sz="2400">
                <a:solidFill>
                  <a:srgbClr val="002060"/>
                </a:solidFill>
                <a:latin typeface="Times New Roman"/>
                <a:cs typeface="Times New Roman"/>
              </a:rPr>
              <a:t>, ИНФОУРОК.</a:t>
            </a:r>
            <a:endParaRPr/>
          </a:p>
          <a:p>
            <a:pPr algn="just">
              <a:defRPr/>
            </a:pPr>
            <a:r>
              <a:rPr lang="ru-RU" sz="2400">
                <a:solidFill>
                  <a:srgbClr val="002060"/>
                </a:solidFill>
                <a:latin typeface="Times New Roman"/>
                <a:cs typeface="Times New Roman"/>
              </a:rPr>
              <a:t>Организатор подготовки и проведения Всероссийского фестиваля Игры </a:t>
            </a:r>
            <a:r>
              <a:rPr lang="en-US" sz="2400">
                <a:solidFill>
                  <a:srgbClr val="002060"/>
                </a:solidFill>
                <a:latin typeface="Times New Roman"/>
                <a:cs typeface="Times New Roman"/>
              </a:rPr>
              <a:t>4</a:t>
            </a:r>
            <a:r>
              <a:rPr lang="ru-RU" sz="2400">
                <a:solidFill>
                  <a:srgbClr val="002060"/>
                </a:solidFill>
                <a:latin typeface="Times New Roman"/>
                <a:cs typeface="Times New Roman"/>
              </a:rPr>
              <a:t>.</a:t>
            </a:r>
            <a:endParaRPr/>
          </a:p>
          <a:p>
            <a:pPr algn="just">
              <a:defRPr/>
            </a:pPr>
            <a:r>
              <a:rPr lang="en-US" sz="2400">
                <a:solidFill>
                  <a:srgbClr val="002060"/>
                </a:solidFill>
                <a:latin typeface="Times New Roman"/>
                <a:cs typeface="Times New Roman"/>
              </a:rPr>
              <a:t> </a:t>
            </a:r>
            <a:endParaRPr sz="2400"/>
          </a:p>
        </p:txBody>
      </p:sp>
      <p:pic>
        <p:nvPicPr>
          <p:cNvPr id="6146" name="Picture 2"/>
          <p:cNvPicPr>
            <a:picLocks noChangeAspect="1" noChangeArrowheads="1"/>
          </p:cNvPicPr>
          <p:nvPr/>
        </p:nvPicPr>
        <p:blipFill>
          <a:blip r:embed="rId3"/>
          <a:stretch/>
        </p:blipFill>
        <p:spPr bwMode="auto">
          <a:xfrm>
            <a:off x="3068209" y="4908888"/>
            <a:ext cx="1142390" cy="1620424"/>
          </a:xfrm>
          <a:prstGeom prst="rect">
            <a:avLst/>
          </a:prstGeom>
          <a:noFill/>
          <a:ln>
            <a:noFill/>
          </a:ln>
          <a:effectLst/>
        </p:spPr>
      </p:pic>
      <p:pic>
        <p:nvPicPr>
          <p:cNvPr id="6147" name="Picture 3"/>
          <p:cNvPicPr>
            <a:picLocks noChangeAspect="1" noChangeArrowheads="1"/>
          </p:cNvPicPr>
          <p:nvPr/>
        </p:nvPicPr>
        <p:blipFill>
          <a:blip r:embed="rId4"/>
          <a:stretch/>
        </p:blipFill>
        <p:spPr bwMode="auto">
          <a:xfrm>
            <a:off x="5505326" y="4908888"/>
            <a:ext cx="1147407" cy="1640789"/>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4" name="Рисунок 3"/>
          <p:cNvPicPr>
            <a:picLocks noChangeAspect="1"/>
          </p:cNvPicPr>
          <p:nvPr/>
        </p:nvPicPr>
        <p:blipFill>
          <a:blip r:embed="rId2"/>
          <a:stretch/>
        </p:blipFill>
        <p:spPr bwMode="auto">
          <a:xfrm>
            <a:off x="0" y="0"/>
            <a:ext cx="12158060" cy="6861047"/>
          </a:xfrm>
          <a:prstGeom prst="rect">
            <a:avLst/>
          </a:prstGeom>
        </p:spPr>
      </p:pic>
      <p:sp>
        <p:nvSpPr>
          <p:cNvPr id="1666897124" name="Заголовок 1"/>
          <p:cNvSpPr>
            <a:spLocks noGrp="1"/>
          </p:cNvSpPr>
          <p:nvPr>
            <p:ph type="title"/>
          </p:nvPr>
        </p:nvSpPr>
        <p:spPr bwMode="auto">
          <a:xfrm>
            <a:off x="1957753" y="0"/>
            <a:ext cx="9313985" cy="1325563"/>
          </a:xfrm>
        </p:spPr>
        <p:txBody>
          <a:bodyPr>
            <a:normAutofit/>
          </a:bodyPr>
          <a:lstStyle/>
          <a:p>
            <a:pPr algn="ctr">
              <a:defRPr/>
            </a:pPr>
            <a:r>
              <a:rPr sz="3600">
                <a:latin typeface="Times New Roman"/>
                <a:cs typeface="Times New Roman"/>
              </a:rPr>
              <a:t>Список используемой литературы:</a:t>
            </a:r>
            <a:endParaRPr/>
          </a:p>
        </p:txBody>
      </p:sp>
      <p:sp>
        <p:nvSpPr>
          <p:cNvPr id="679375936" name="Объект 2"/>
          <p:cNvSpPr>
            <a:spLocks noGrp="1"/>
          </p:cNvSpPr>
          <p:nvPr>
            <p:ph idx="1"/>
          </p:nvPr>
        </p:nvSpPr>
        <p:spPr bwMode="auto">
          <a:xfrm>
            <a:off x="1875692" y="984738"/>
            <a:ext cx="9765323" cy="5714999"/>
          </a:xfrm>
        </p:spPr>
        <p:txBody>
          <a:bodyPr>
            <a:noAutofit/>
          </a:bodyPr>
          <a:lstStyle/>
          <a:p>
            <a:pPr marL="36000" indent="-342900" algn="just">
              <a:lnSpc>
                <a:spcPct val="100000"/>
              </a:lnSpc>
              <a:spcBef>
                <a:spcPts val="0"/>
              </a:spcBef>
              <a:buFont typeface="+mj-lt"/>
              <a:buAutoNum type="arabicPeriod"/>
              <a:defRPr/>
            </a:pPr>
            <a:r>
              <a:rPr lang="ru-RU" sz="1600">
                <a:latin typeface="Times New Roman"/>
                <a:cs typeface="Times New Roman"/>
              </a:rPr>
              <a:t>Барбашина, Г. Конструкторы Lego как полифункциональное и трансформируемое средство образовательной среды группы // Дошкольное воспитание. 2014. № 5. С. 84–91.</a:t>
            </a:r>
            <a:endParaRPr/>
          </a:p>
          <a:p>
            <a:pPr marL="36000" indent="-342900" algn="just">
              <a:lnSpc>
                <a:spcPct val="100000"/>
              </a:lnSpc>
              <a:spcBef>
                <a:spcPts val="0"/>
              </a:spcBef>
              <a:buFont typeface="+mj-lt"/>
              <a:buAutoNum type="arabicPeriod"/>
              <a:defRPr/>
            </a:pPr>
            <a:r>
              <a:rPr lang="ru-RU" sz="1600">
                <a:latin typeface="Times New Roman"/>
                <a:cs typeface="Times New Roman"/>
              </a:rPr>
              <a:t>Выготский Л.С. Воображение и творчество в детском возрасте. М.: 1991</a:t>
            </a:r>
            <a:endParaRPr/>
          </a:p>
          <a:p>
            <a:pPr marL="36000" indent="-342900" algn="just">
              <a:lnSpc>
                <a:spcPct val="100000"/>
              </a:lnSpc>
              <a:spcBef>
                <a:spcPts val="0"/>
              </a:spcBef>
              <a:buFont typeface="+mj-lt"/>
              <a:buAutoNum type="arabicPeriod"/>
              <a:defRPr/>
            </a:pPr>
            <a:r>
              <a:rPr lang="ru-RU" sz="1600">
                <a:latin typeface="Times New Roman"/>
                <a:cs typeface="Times New Roman"/>
              </a:rPr>
              <a:t>Давидчук А.Н. Развитие у дошкольников конструктивного творчества. М.: Гардарики. 2008.</a:t>
            </a:r>
            <a:endParaRPr/>
          </a:p>
          <a:p>
            <a:pPr marL="36000" indent="-342900" algn="just">
              <a:lnSpc>
                <a:spcPct val="100000"/>
              </a:lnSpc>
              <a:spcBef>
                <a:spcPts val="0"/>
              </a:spcBef>
              <a:buFont typeface="+mj-lt"/>
              <a:buAutoNum type="arabicPeriod"/>
              <a:defRPr/>
            </a:pPr>
            <a:r>
              <a:rPr lang="ru-RU" sz="1600">
                <a:latin typeface="Times New Roman"/>
                <a:cs typeface="Times New Roman"/>
              </a:rPr>
              <a:t>Емельянова, И.Е., Максаева Ю.А. Развитие одарённости детей дошкольного возраста средствами легоконструирования и компьютерно-игровых комплексов. Челябинск. ООО «РЕКПОЛ». 2011.</a:t>
            </a:r>
            <a:endParaRPr/>
          </a:p>
          <a:p>
            <a:pPr marL="36000" indent="-342900" algn="just">
              <a:lnSpc>
                <a:spcPct val="100000"/>
              </a:lnSpc>
              <a:spcBef>
                <a:spcPts val="0"/>
              </a:spcBef>
              <a:buFont typeface="+mj-lt"/>
              <a:buAutoNum type="arabicPeriod"/>
              <a:defRPr/>
            </a:pPr>
            <a:r>
              <a:rPr lang="ru-RU" sz="1600">
                <a:latin typeface="Times New Roman"/>
                <a:cs typeface="Times New Roman"/>
              </a:rPr>
              <a:t>Ишмакова М.С. Конструирование в дошкольном образовании в условия введения ФГОС: пособие для педагогов. М.: Маска. 2013.</a:t>
            </a:r>
            <a:endParaRPr/>
          </a:p>
          <a:p>
            <a:pPr marL="36000" indent="-342900" algn="just">
              <a:lnSpc>
                <a:spcPct val="100000"/>
              </a:lnSpc>
              <a:spcBef>
                <a:spcPts val="0"/>
              </a:spcBef>
              <a:buFont typeface="+mj-lt"/>
              <a:buAutoNum type="arabicPeriod"/>
              <a:defRPr/>
            </a:pPr>
            <a:r>
              <a:rPr lang="ru-RU" sz="1600">
                <a:latin typeface="Times New Roman"/>
                <a:cs typeface="Times New Roman"/>
              </a:rPr>
              <a:t>Куцакова Л. В. Конструирование из строительного материала — М.: Мозаика — Синтез, 2017.</a:t>
            </a:r>
            <a:endParaRPr/>
          </a:p>
          <a:p>
            <a:pPr marL="36000" indent="-342900" algn="just">
              <a:lnSpc>
                <a:spcPct val="100000"/>
              </a:lnSpc>
              <a:spcBef>
                <a:spcPts val="0"/>
              </a:spcBef>
              <a:buFont typeface="+mj-lt"/>
              <a:buAutoNum type="arabicPeriod"/>
              <a:defRPr/>
            </a:pPr>
            <a:r>
              <a:rPr lang="ru-RU" sz="1600">
                <a:latin typeface="Times New Roman"/>
                <a:cs typeface="Times New Roman"/>
              </a:rPr>
              <a:t>Парамонова Л.А. Конструирование как средство развития творческих способностей детей старшего дошкольного возраста // Дошкольное образование. 2008. № 17.</a:t>
            </a:r>
            <a:endParaRPr/>
          </a:p>
          <a:p>
            <a:pPr marL="36000" indent="-342900" algn="just">
              <a:lnSpc>
                <a:spcPct val="100000"/>
              </a:lnSpc>
              <a:spcBef>
                <a:spcPts val="0"/>
              </a:spcBef>
              <a:buFont typeface="+mj-lt"/>
              <a:buAutoNum type="arabicPeriod"/>
              <a:defRPr/>
            </a:pPr>
            <a:r>
              <a:rPr lang="ru-RU" sz="1600">
                <a:latin typeface="Times New Roman"/>
                <a:cs typeface="Times New Roman"/>
              </a:rPr>
              <a:t>Петрова И.А. LEGO-конструирование: развитие интеллектуальных и креативных способностей детей 3-7 лет // Дошкольное воспитание. 2007. № 10. С. 112-115.</a:t>
            </a:r>
            <a:endParaRPr/>
          </a:p>
          <a:p>
            <a:pPr marL="36000" indent="-342900" algn="just">
              <a:lnSpc>
                <a:spcPct val="100000"/>
              </a:lnSpc>
              <a:spcBef>
                <a:spcPts val="0"/>
              </a:spcBef>
              <a:buFont typeface="+mj-lt"/>
              <a:buAutoNum type="arabicPeriod"/>
              <a:defRPr/>
            </a:pPr>
            <a:r>
              <a:rPr lang="ru-RU" sz="1600">
                <a:latin typeface="Times New Roman"/>
                <a:cs typeface="Times New Roman"/>
              </a:rPr>
              <a:t>Фешина Е. В. Лего-конструирование в детском саду. Методическое пособие — М.: ТЦ Сфера, 2018; 2. </a:t>
            </a:r>
            <a:endParaRPr/>
          </a:p>
          <a:p>
            <a:pPr marL="36000" indent="-342900" algn="just">
              <a:lnSpc>
                <a:spcPct val="100000"/>
              </a:lnSpc>
              <a:spcBef>
                <a:spcPts val="0"/>
              </a:spcBef>
              <a:buFont typeface="+mj-lt"/>
              <a:buAutoNum type="arabicPeriod"/>
              <a:defRPr/>
            </a:pPr>
            <a:r>
              <a:rPr lang="ru-RU" sz="1600">
                <a:latin typeface="Times New Roman"/>
                <a:cs typeface="Times New Roman"/>
              </a:rPr>
              <a:t>Фешина Е.В. Лего-конструирование в детском саду: пособие для педагогов. М.: ТЦ Сфера, 2019. 144 с.</a:t>
            </a:r>
            <a:endParaRPr/>
          </a:p>
          <a:p>
            <a:pPr marL="36000" indent="0">
              <a:lnSpc>
                <a:spcPct val="100000"/>
              </a:lnSpc>
              <a:spcBef>
                <a:spcPts val="0"/>
              </a:spcBef>
              <a:buNone/>
              <a:defRPr/>
            </a:pPr>
            <a:r>
              <a:rPr lang="ru-RU" sz="1800">
                <a:solidFill>
                  <a:srgbClr val="FF0000"/>
                </a:solidFill>
                <a:latin typeface="Times New Roman"/>
                <a:cs typeface="Times New Roman"/>
              </a:rPr>
              <a:t>Интернет ресурсы:</a:t>
            </a:r>
            <a:br>
              <a:rPr lang="ru-RU" sz="1600">
                <a:latin typeface="Times New Roman"/>
                <a:cs typeface="Times New Roman"/>
              </a:rPr>
            </a:br>
            <a:r>
              <a:rPr lang="ru-RU" sz="1600">
                <a:latin typeface="Times New Roman"/>
                <a:cs typeface="Times New Roman"/>
              </a:rPr>
              <a:t>Федеральный государственный образовательный стандарт дошкольного образования. URL: </a:t>
            </a:r>
            <a:r>
              <a:rPr lang="ru-RU" sz="1800">
                <a:latin typeface="Times New Roman"/>
                <a:cs typeface="Times New Roman"/>
              </a:rPr>
              <a:t>http://www.fi ro.ru (дата доступа: 20.01.2020).</a:t>
            </a:r>
            <a:endParaRPr/>
          </a:p>
          <a:p>
            <a:pPr marL="0" indent="0" algn="just">
              <a:buNone/>
              <a:defRPr/>
            </a:pPr>
            <a:br>
              <a:rPr lang="ru-RU" sz="1800"/>
            </a:br>
            <a:endParaRPr sz="18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023991810" name="Рисунок 1023991809"/>
          <p:cNvPicPr>
            <a:picLocks noChangeAspect="1"/>
          </p:cNvPicPr>
          <p:nvPr/>
        </p:nvPicPr>
        <p:blipFill>
          <a:blip r:embed="rId2"/>
          <a:stretch/>
        </p:blipFill>
        <p:spPr bwMode="auto">
          <a:xfrm>
            <a:off x="33940" y="0"/>
            <a:ext cx="12158060" cy="6861047"/>
          </a:xfrm>
          <a:prstGeom prst="rect">
            <a:avLst/>
          </a:prstGeom>
        </p:spPr>
      </p:pic>
      <p:sp>
        <p:nvSpPr>
          <p:cNvPr id="291373526" name="Заголовок 1"/>
          <p:cNvSpPr>
            <a:spLocks noGrp="1"/>
          </p:cNvSpPr>
          <p:nvPr>
            <p:ph type="title"/>
          </p:nvPr>
        </p:nvSpPr>
        <p:spPr bwMode="auto">
          <a:xfrm>
            <a:off x="1790759" y="-98005"/>
            <a:ext cx="9979900" cy="1325561"/>
          </a:xfrm>
        </p:spPr>
        <p:txBody>
          <a:bodyPr vertOverflow="overflow" horzOverflow="overflow" vert="horz" wrap="square" lIns="91440" tIns="45720" rIns="91440" bIns="45720" numCol="1" spcCol="0" rtlCol="0" fromWordArt="0" anchor="ctr" anchorCtr="0" forceAA="0" compatLnSpc="0">
            <a:normAutofit/>
          </a:bodyPr>
          <a:lstStyle/>
          <a:p>
            <a:pPr algn="ctr">
              <a:defRPr/>
            </a:pPr>
            <a:r>
              <a:rPr sz="2800" b="1">
                <a:latin typeface="Times New Roman"/>
                <a:cs typeface="Times New Roman"/>
              </a:rPr>
              <a:t>Условия формирования личного вклада педагога в развитие образования</a:t>
            </a:r>
            <a:endParaRPr/>
          </a:p>
        </p:txBody>
      </p:sp>
      <p:sp>
        <p:nvSpPr>
          <p:cNvPr id="204311815" name="TextBox 204311814"/>
          <p:cNvSpPr txBox="1"/>
          <p:nvPr/>
        </p:nvSpPr>
        <p:spPr bwMode="auto">
          <a:xfrm>
            <a:off x="2051948" y="1129258"/>
            <a:ext cx="2529634" cy="76235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endParaRPr sz="2200">
              <a:latin typeface="Times New Roman"/>
              <a:cs typeface="Times New Roman"/>
            </a:endParaRPr>
          </a:p>
        </p:txBody>
      </p:sp>
      <p:grpSp>
        <p:nvGrpSpPr>
          <p:cNvPr id="3" name="Группа 2"/>
          <p:cNvGrpSpPr/>
          <p:nvPr/>
        </p:nvGrpSpPr>
        <p:grpSpPr bwMode="auto">
          <a:xfrm>
            <a:off x="5205815" y="1011539"/>
            <a:ext cx="3588560" cy="6166248"/>
            <a:chOff x="5414681" y="1227556"/>
            <a:chExt cx="3290048" cy="5927814"/>
          </a:xfrm>
        </p:grpSpPr>
        <p:sp>
          <p:nvSpPr>
            <p:cNvPr id="1666960628" name="Загнутый угол 1666960627"/>
            <p:cNvSpPr/>
            <p:nvPr/>
          </p:nvSpPr>
          <p:spPr bwMode="auto">
            <a:xfrm>
              <a:off x="5414681" y="1227556"/>
              <a:ext cx="3290048" cy="5370468"/>
            </a:xfrm>
            <a:prstGeom prst="foldedCorner">
              <a:avLst>
                <a:gd name="adj" fmla="val 16667"/>
              </a:avLst>
            </a:prstGeom>
            <a:blipFill>
              <a:blip r:embed="rId3"/>
              <a:tile/>
            </a:blipFill>
            <a:ln w="571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2007669781" name="TextBox 2007669780"/>
            <p:cNvSpPr txBox="1"/>
            <p:nvPr/>
          </p:nvSpPr>
          <p:spPr bwMode="auto">
            <a:xfrm>
              <a:off x="5446058" y="1340181"/>
              <a:ext cx="3258671" cy="5815189"/>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sz="2400" b="1">
                  <a:solidFill>
                    <a:srgbClr val="002060"/>
                  </a:solidFill>
                  <a:latin typeface="Times New Roman"/>
                  <a:cs typeface="Times New Roman"/>
                </a:rPr>
                <a:t>Методические</a:t>
              </a:r>
              <a:endParaRPr lang="ru-RU" sz="2400" b="1">
                <a:solidFill>
                  <a:srgbClr val="002060"/>
                </a:solidFill>
                <a:latin typeface="Times New Roman"/>
                <a:cs typeface="Times New Roman"/>
              </a:endParaRPr>
            </a:p>
            <a:p>
              <a:pPr algn="just">
                <a:defRPr/>
              </a:pPr>
              <a:r>
                <a:rPr lang="ru-RU" sz="2000">
                  <a:latin typeface="Times New Roman"/>
                  <a:cs typeface="Times New Roman"/>
                </a:rPr>
                <a:t>-Изучение адаптированной образовательной программы дошкольного образования для детей с ЗПР (с 5 лет);</a:t>
              </a:r>
              <a:endParaRPr/>
            </a:p>
            <a:p>
              <a:pPr algn="just">
                <a:defRPr/>
              </a:pPr>
              <a:r>
                <a:rPr lang="ru-RU" sz="2000">
                  <a:latin typeface="Times New Roman"/>
                  <a:cs typeface="Times New Roman"/>
                </a:rPr>
                <a:t>-Подбор диагностических методик по определению уровня знаний и умений по </a:t>
              </a:r>
              <a:r>
                <a:rPr lang="en-US" sz="2000">
                  <a:latin typeface="Times New Roman"/>
                  <a:cs typeface="Times New Roman"/>
                </a:rPr>
                <a:t>LEGO</a:t>
              </a:r>
              <a:r>
                <a:rPr lang="ru-RU" sz="2000">
                  <a:latin typeface="Times New Roman"/>
                  <a:cs typeface="Times New Roman"/>
                </a:rPr>
                <a:t> конструированию для детей 5 лет;</a:t>
              </a:r>
              <a:endParaRPr/>
            </a:p>
            <a:p>
              <a:pPr algn="just">
                <a:defRPr/>
              </a:pPr>
              <a:r>
                <a:rPr lang="ru-RU" sz="2000">
                  <a:latin typeface="Times New Roman"/>
                  <a:cs typeface="Times New Roman"/>
                </a:rPr>
                <a:t>-Определение целей, задач, содержания работы;</a:t>
              </a:r>
              <a:endParaRPr/>
            </a:p>
            <a:p>
              <a:pPr lvl="0" algn="just">
                <a:defRPr/>
              </a:pPr>
              <a:r>
                <a:rPr lang="ru-RU" sz="2000">
                  <a:latin typeface="Times New Roman"/>
                  <a:cs typeface="Times New Roman"/>
                </a:rPr>
                <a:t>-Разработка плана интеграции образовательных областей через </a:t>
              </a:r>
              <a:r>
                <a:rPr lang="en-US" sz="2000">
                  <a:latin typeface="Times New Roman"/>
                  <a:cs typeface="Times New Roman"/>
                </a:rPr>
                <a:t>LEGO</a:t>
              </a:r>
              <a:r>
                <a:rPr lang="ru-RU" sz="2000">
                  <a:latin typeface="Times New Roman"/>
                  <a:cs typeface="Times New Roman"/>
                </a:rPr>
                <a:t>- игры;</a:t>
              </a:r>
              <a:endParaRPr/>
            </a:p>
            <a:p>
              <a:pPr algn="just">
                <a:defRPr/>
              </a:pPr>
              <a:r>
                <a:rPr lang="ru-RU" sz="2000">
                  <a:latin typeface="Times New Roman"/>
                  <a:cs typeface="Times New Roman"/>
                </a:rPr>
                <a:t>- Планирование взаимодействия с участниками образовательного процесса;</a:t>
              </a:r>
              <a:endParaRPr/>
            </a:p>
            <a:p>
              <a:pPr marL="342900" indent="-342900">
                <a:buFontTx/>
                <a:buChar char="-"/>
                <a:defRPr/>
              </a:pPr>
              <a:endParaRPr sz="2000">
                <a:latin typeface="Times New Roman"/>
                <a:cs typeface="Times New Roman"/>
              </a:endParaRPr>
            </a:p>
            <a:p>
              <a:pPr algn="ctr">
                <a:defRPr/>
              </a:pPr>
              <a:endParaRPr sz="2000">
                <a:latin typeface="Times New Roman"/>
                <a:cs typeface="Times New Roman"/>
              </a:endParaRPr>
            </a:p>
          </p:txBody>
        </p:sp>
      </p:grpSp>
      <p:grpSp>
        <p:nvGrpSpPr>
          <p:cNvPr id="4" name="Группа 3"/>
          <p:cNvGrpSpPr/>
          <p:nvPr/>
        </p:nvGrpSpPr>
        <p:grpSpPr bwMode="auto">
          <a:xfrm>
            <a:off x="8794375" y="984786"/>
            <a:ext cx="2976284" cy="5613237"/>
            <a:chOff x="8794375" y="904067"/>
            <a:chExt cx="2976284" cy="5693956"/>
          </a:xfrm>
        </p:grpSpPr>
        <p:sp>
          <p:nvSpPr>
            <p:cNvPr id="279719524" name="Загнутый угол 279719523"/>
            <p:cNvSpPr/>
            <p:nvPr/>
          </p:nvSpPr>
          <p:spPr bwMode="auto">
            <a:xfrm>
              <a:off x="8794375" y="904067"/>
              <a:ext cx="2976284" cy="5693956"/>
            </a:xfrm>
            <a:prstGeom prst="foldedCorner">
              <a:avLst>
                <a:gd name="adj" fmla="val 16667"/>
              </a:avLst>
            </a:prstGeom>
            <a:blipFill>
              <a:blip r:embed="rId3"/>
              <a:tile/>
            </a:blipFill>
            <a:ln w="571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556204665" name="TextBox 556204664"/>
            <p:cNvSpPr txBox="1"/>
            <p:nvPr/>
          </p:nvSpPr>
          <p:spPr bwMode="auto">
            <a:xfrm>
              <a:off x="8794375" y="1066048"/>
              <a:ext cx="2877672" cy="3802886"/>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sz="2400" b="1">
                  <a:solidFill>
                    <a:srgbClr val="002060"/>
                  </a:solidFill>
                  <a:latin typeface="Times New Roman"/>
                  <a:cs typeface="Times New Roman"/>
                </a:rPr>
                <a:t>Организационно- педагогические</a:t>
              </a:r>
              <a:endParaRPr lang="ru-RU" sz="2400" b="1">
                <a:solidFill>
                  <a:srgbClr val="002060"/>
                </a:solidFill>
                <a:latin typeface="Times New Roman"/>
                <a:cs typeface="Times New Roman"/>
              </a:endParaRPr>
            </a:p>
            <a:p>
              <a:pPr algn="just">
                <a:defRPr/>
              </a:pPr>
              <a:r>
                <a:rPr lang="ru-RU" sz="2000">
                  <a:latin typeface="Times New Roman"/>
                  <a:cs typeface="Times New Roman"/>
                </a:rPr>
                <a:t>-участие в вебинарах, </a:t>
              </a:r>
              <a:r>
                <a:rPr lang="en-US" sz="2000">
                  <a:latin typeface="Times New Roman"/>
                  <a:cs typeface="Times New Roman"/>
                </a:rPr>
                <a:t>online</a:t>
              </a:r>
              <a:r>
                <a:rPr lang="ru-RU" sz="2000">
                  <a:latin typeface="Times New Roman"/>
                  <a:cs typeface="Times New Roman"/>
                </a:rPr>
                <a:t>- лекциях;</a:t>
              </a:r>
              <a:endParaRPr/>
            </a:p>
            <a:p>
              <a:pPr algn="just">
                <a:defRPr/>
              </a:pPr>
              <a:r>
                <a:rPr lang="ru-RU" sz="2000">
                  <a:latin typeface="Times New Roman"/>
                  <a:cs typeface="Times New Roman"/>
                </a:rPr>
                <a:t>-обмен опыта с коллегами ДОО;</a:t>
              </a:r>
              <a:endParaRPr/>
            </a:p>
            <a:p>
              <a:pPr algn="just">
                <a:defRPr/>
              </a:pPr>
              <a:r>
                <a:rPr lang="ru-RU" sz="2000">
                  <a:latin typeface="Times New Roman"/>
                  <a:cs typeface="Times New Roman"/>
                </a:rPr>
                <a:t>-выступление на педагогических советах</a:t>
              </a:r>
              <a:endParaRPr/>
            </a:p>
            <a:p>
              <a:pPr algn="just">
                <a:defRPr/>
              </a:pPr>
              <a:r>
                <a:rPr lang="ru-RU" sz="2000">
                  <a:latin typeface="Times New Roman"/>
                  <a:cs typeface="Times New Roman"/>
                </a:rPr>
                <a:t>- Обмен опыта в профессиональных педагогических интернет – сообщетсвах;</a:t>
              </a:r>
              <a:endParaRPr sz="2000">
                <a:latin typeface="Times New Roman"/>
                <a:cs typeface="Times New Roman"/>
              </a:endParaRPr>
            </a:p>
          </p:txBody>
        </p:sp>
      </p:grpSp>
      <p:grpSp>
        <p:nvGrpSpPr>
          <p:cNvPr id="2" name="Группа 1"/>
          <p:cNvGrpSpPr/>
          <p:nvPr/>
        </p:nvGrpSpPr>
        <p:grpSpPr bwMode="auto">
          <a:xfrm>
            <a:off x="1723749" y="1001102"/>
            <a:ext cx="3457851" cy="5613237"/>
            <a:chOff x="1747964" y="984786"/>
            <a:chExt cx="3457851" cy="5613237"/>
          </a:xfrm>
        </p:grpSpPr>
        <p:sp>
          <p:nvSpPr>
            <p:cNvPr id="853334408" name="Загнутый угол 853334407"/>
            <p:cNvSpPr/>
            <p:nvPr/>
          </p:nvSpPr>
          <p:spPr bwMode="auto">
            <a:xfrm>
              <a:off x="1747964" y="984786"/>
              <a:ext cx="3457851" cy="5613237"/>
            </a:xfrm>
            <a:prstGeom prst="foldedCorner">
              <a:avLst>
                <a:gd name="adj" fmla="val 16667"/>
              </a:avLst>
            </a:prstGeom>
            <a:blipFill>
              <a:blip r:embed="rId3"/>
              <a:tile/>
            </a:blipFill>
            <a:ln w="57150" cap="flat" cmpd="sng" algn="ctr">
              <a:solidFill>
                <a:schemeClr val="tx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sp>
        <p:sp>
          <p:nvSpPr>
            <p:cNvPr id="1418063364" name="TextBox 1418063363"/>
            <p:cNvSpPr txBox="1"/>
            <p:nvPr/>
          </p:nvSpPr>
          <p:spPr bwMode="auto">
            <a:xfrm>
              <a:off x="1772181" y="1055753"/>
              <a:ext cx="3409419" cy="4825360"/>
            </a:xfrm>
            <a:prstGeom prst="rect">
              <a:avLst/>
            </a:prstGeom>
            <a:noFill/>
          </p:spPr>
          <p:txBody>
            <a:bodyPr vertOverflow="overflow" horzOverflow="overflow" vert="horz" wrap="square" lIns="91440" tIns="45720" rIns="91440" bIns="45720" numCol="1" spcCol="0" rtlCol="0" fromWordArt="0" anchor="t" anchorCtr="0" forceAA="0" compatLnSpc="0">
              <a:spAutoFit/>
            </a:bodyPr>
            <a:lstStyle/>
            <a:p>
              <a:pPr algn="ctr">
                <a:defRPr/>
              </a:pPr>
              <a:r>
                <a:rPr lang="ru-RU" sz="2400" b="1">
                  <a:solidFill>
                    <a:srgbClr val="002060"/>
                  </a:solidFill>
                  <a:latin typeface="Times New Roman"/>
                  <a:cs typeface="Times New Roman"/>
                </a:rPr>
                <a:t>Научно- исследовательские</a:t>
              </a:r>
              <a:endParaRPr sz="2400">
                <a:latin typeface="Times New Roman"/>
                <a:cs typeface="Times New Roman"/>
              </a:endParaRPr>
            </a:p>
            <a:p>
              <a:pPr algn="just">
                <a:defRPr/>
              </a:pPr>
              <a:r>
                <a:rPr sz="2000">
                  <a:latin typeface="Times New Roman"/>
                  <a:cs typeface="Times New Roman"/>
                </a:rPr>
                <a:t>-</a:t>
              </a:r>
              <a:r>
                <a:rPr sz="2100">
                  <a:latin typeface="Times New Roman"/>
                  <a:cs typeface="Times New Roman"/>
                </a:rPr>
                <a:t>Изучение литературы, интернет ресурсов, статей, журналов по вопросам развития познавательных способностей посредствам </a:t>
              </a:r>
              <a:r>
                <a:rPr lang="ru-RU" sz="2100">
                  <a:latin typeface="Times New Roman"/>
                  <a:cs typeface="Times New Roman"/>
                </a:rPr>
                <a:t>игр с использованием </a:t>
              </a:r>
              <a:r>
                <a:rPr lang="en-US" sz="2100">
                  <a:latin typeface="Times New Roman"/>
                  <a:cs typeface="Times New Roman"/>
                </a:rPr>
                <a:t>LEGO</a:t>
              </a:r>
              <a:r>
                <a:rPr lang="ru-RU" sz="2100">
                  <a:latin typeface="Times New Roman"/>
                  <a:cs typeface="Times New Roman"/>
                </a:rPr>
                <a:t> (Е.В. Фешина, Л.Г. Комарова, Ветошкина Ю.А., Т.С. Лусс);</a:t>
              </a:r>
              <a:endParaRPr/>
            </a:p>
            <a:p>
              <a:pPr algn="just">
                <a:defRPr/>
              </a:pPr>
              <a:r>
                <a:rPr lang="ru-RU" sz="2100">
                  <a:latin typeface="Times New Roman"/>
                  <a:cs typeface="Times New Roman"/>
                </a:rPr>
                <a:t>-Урок РФ;</a:t>
              </a:r>
              <a:endParaRPr/>
            </a:p>
            <a:p>
              <a:pPr algn="just">
                <a:defRPr/>
              </a:pPr>
              <a:r>
                <a:rPr lang="ru-RU" sz="2100">
                  <a:latin typeface="Times New Roman"/>
                  <a:cs typeface="Times New Roman"/>
                </a:rPr>
                <a:t>-Институт образовательных технологий;</a:t>
              </a:r>
              <a:endParaRPr/>
            </a:p>
            <a:p>
              <a:pPr algn="just">
                <a:defRPr/>
              </a:pPr>
              <a:r>
                <a:rPr lang="ru-RU" sz="2100">
                  <a:latin typeface="Times New Roman"/>
                  <a:cs typeface="Times New Roman"/>
                </a:rPr>
                <a:t>-Анкетирование родителей</a:t>
              </a:r>
              <a:endParaRPr/>
            </a:p>
          </p:txBody>
        </p:sp>
      </p:gr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2"/>
          <a:stretch/>
        </p:blipFill>
        <p:spPr bwMode="auto">
          <a:xfrm>
            <a:off x="33940" y="0"/>
            <a:ext cx="12158060" cy="6861047"/>
          </a:xfrm>
          <a:prstGeom prst="rect">
            <a:avLst/>
          </a:prstGeom>
        </p:spPr>
      </p:pic>
      <p:sp>
        <p:nvSpPr>
          <p:cNvPr id="1444631343" name="Заголовок 1"/>
          <p:cNvSpPr>
            <a:spLocks noGrp="1"/>
          </p:cNvSpPr>
          <p:nvPr>
            <p:ph type="title"/>
          </p:nvPr>
        </p:nvSpPr>
        <p:spPr bwMode="auto">
          <a:xfrm>
            <a:off x="1546411" y="207329"/>
            <a:ext cx="10515600" cy="722499"/>
          </a:xfrm>
        </p:spPr>
        <p:txBody>
          <a:bodyPr>
            <a:normAutofit/>
          </a:bodyPr>
          <a:lstStyle/>
          <a:p>
            <a:pPr algn="ctr">
              <a:defRPr/>
            </a:pPr>
            <a:r>
              <a:rPr sz="2400" b="1">
                <a:latin typeface="Times New Roman"/>
                <a:cs typeface="Times New Roman"/>
              </a:rPr>
              <a:t>Актуальность личного вклада педагога в развитие образования</a:t>
            </a:r>
            <a:endParaRPr/>
          </a:p>
        </p:txBody>
      </p:sp>
      <p:sp>
        <p:nvSpPr>
          <p:cNvPr id="1429256999" name="Объект 2"/>
          <p:cNvSpPr>
            <a:spLocks noGrp="1"/>
          </p:cNvSpPr>
          <p:nvPr>
            <p:ph idx="1"/>
          </p:nvPr>
        </p:nvSpPr>
        <p:spPr bwMode="auto">
          <a:xfrm>
            <a:off x="1851211" y="956049"/>
            <a:ext cx="9865660" cy="5202703"/>
          </a:xfrm>
        </p:spPr>
        <p:txBody>
          <a:bodyPr/>
          <a:lstStyle/>
          <a:p>
            <a:pPr marL="0" indent="0">
              <a:buNone/>
              <a:defRPr/>
            </a:pPr>
            <a:endParaRPr/>
          </a:p>
        </p:txBody>
      </p:sp>
      <p:sp>
        <p:nvSpPr>
          <p:cNvPr id="2" name="Скругленный прямоугольник 1"/>
          <p:cNvSpPr/>
          <p:nvPr/>
        </p:nvSpPr>
        <p:spPr bwMode="auto">
          <a:xfrm>
            <a:off x="1766048" y="795358"/>
            <a:ext cx="4069976" cy="3023607"/>
          </a:xfrm>
          <a:prstGeom prst="roundRect">
            <a:avLst>
              <a:gd name="adj" fmla="val 16667"/>
            </a:avLst>
          </a:prstGeom>
          <a:blipFill>
            <a:blip r:embed="rId3"/>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3" name="TextBox 2"/>
          <p:cNvSpPr txBox="1"/>
          <p:nvPr/>
        </p:nvSpPr>
        <p:spPr bwMode="auto">
          <a:xfrm>
            <a:off x="1766048" y="881773"/>
            <a:ext cx="4069976" cy="2631490"/>
          </a:xfrm>
          <a:prstGeom prst="rect">
            <a:avLst/>
          </a:prstGeom>
          <a:noFill/>
        </p:spPr>
        <p:txBody>
          <a:bodyPr wrap="square" rtlCol="0">
            <a:spAutoFit/>
          </a:bodyPr>
          <a:lstStyle/>
          <a:p>
            <a:pPr indent="457200" algn="just">
              <a:defRPr/>
            </a:pPr>
            <a:r>
              <a:rPr lang="ru-RU" sz="1500" i="1" u="sng">
                <a:latin typeface="Times New Roman"/>
                <a:cs typeface="Times New Roman"/>
              </a:rPr>
              <a:t>Познавательная деятельность </a:t>
            </a:r>
            <a:r>
              <a:rPr lang="ru-RU" sz="1500">
                <a:latin typeface="Times New Roman"/>
                <a:cs typeface="Times New Roman"/>
              </a:rPr>
              <a:t>– это активная деятельность по приобретению и использованию знаний. Главная цель познавательной деятельности – формирование потребности и способности активно мыслить, преодолевать трудности при решении разнообразных умственных задач.</a:t>
            </a:r>
            <a:endParaRPr/>
          </a:p>
          <a:p>
            <a:pPr indent="457200" algn="just">
              <a:defRPr/>
            </a:pPr>
            <a:r>
              <a:rPr lang="ru-RU" sz="1500">
                <a:latin typeface="Times New Roman"/>
                <a:cs typeface="Times New Roman"/>
              </a:rPr>
              <a:t>Познавательное развитие дошкольника осуществляется в разных видах деятельности, но ведущее место среди них занимает познавательно- исследовательская. (ФГОС ДО)</a:t>
            </a:r>
            <a:endParaRPr/>
          </a:p>
        </p:txBody>
      </p:sp>
      <p:sp>
        <p:nvSpPr>
          <p:cNvPr id="8" name="Скругленный прямоугольник 7"/>
          <p:cNvSpPr/>
          <p:nvPr/>
        </p:nvSpPr>
        <p:spPr bwMode="auto">
          <a:xfrm>
            <a:off x="7691719" y="795358"/>
            <a:ext cx="4069976" cy="3023607"/>
          </a:xfrm>
          <a:prstGeom prst="roundRect">
            <a:avLst>
              <a:gd name="adj" fmla="val 16667"/>
            </a:avLst>
          </a:prstGeom>
          <a:blipFill>
            <a:blip r:embed="rId3"/>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4" name="TextBox 3"/>
          <p:cNvSpPr txBox="1"/>
          <p:nvPr/>
        </p:nvSpPr>
        <p:spPr bwMode="auto">
          <a:xfrm>
            <a:off x="7781367" y="1004047"/>
            <a:ext cx="3980328" cy="2308324"/>
          </a:xfrm>
          <a:prstGeom prst="rect">
            <a:avLst/>
          </a:prstGeom>
          <a:noFill/>
        </p:spPr>
        <p:txBody>
          <a:bodyPr wrap="square" rtlCol="0">
            <a:spAutoFit/>
          </a:bodyPr>
          <a:lstStyle/>
          <a:p>
            <a:pPr indent="457200" algn="just">
              <a:defRPr/>
            </a:pPr>
            <a:r>
              <a:rPr lang="ru-RU" sz="1600">
                <a:latin typeface="Times New Roman"/>
                <a:cs typeface="Times New Roman"/>
              </a:rPr>
              <a:t>Старшие дошкольники с ЗПР отличаются недостаточной познавательной активность, нередко в сочетании с быстрой утомляемостью и истощаемостью. Так же они отличаются пониженной, по сравнению с возрастной нормой, умственной работоспособностью, особенно при усложнении деятельности (ФАОП ДО)</a:t>
            </a:r>
            <a:endParaRPr/>
          </a:p>
        </p:txBody>
      </p:sp>
      <p:pic>
        <p:nvPicPr>
          <p:cNvPr id="1026" name="Picture 2" descr="https://xn--80aakcbevmvw9p.xn--p1ai/wp-content/uploads/2022/09/%D1%84%D0%B3%D0%BE%D1%81-%D0%B4%D0%BE%D1%88%D0%BA%D0%BE%D0%BB%D1%8C%D0%BD%D0%BE%D0%B3%D0%BE-%D0%BE%D0%B1%D1%80%D0%B0%D0%B7%D0%BE%D0%B2%D0%B0%D0%BD%D0%B8%D1%8F.jpg"/>
          <p:cNvPicPr>
            <a:picLocks noChangeAspect="1" noChangeArrowheads="1"/>
          </p:cNvPicPr>
          <p:nvPr/>
        </p:nvPicPr>
        <p:blipFill>
          <a:blip r:embed="rId4"/>
          <a:stretch/>
        </p:blipFill>
        <p:spPr bwMode="auto">
          <a:xfrm>
            <a:off x="5836024" y="795358"/>
            <a:ext cx="1578749" cy="1326680"/>
          </a:xfrm>
          <a:prstGeom prst="rect">
            <a:avLst/>
          </a:prstGeom>
          <a:ln>
            <a:noFill/>
          </a:ln>
          <a:effectLst>
            <a:outerShdw blurRad="292100" dist="139700" dir="2700000" algn="tl" rotWithShape="0">
              <a:srgbClr val="333333">
                <a:alpha val="65000"/>
              </a:srgbClr>
            </a:outerShdw>
          </a:effectLst>
        </p:spPr>
      </p:pic>
      <p:pic>
        <p:nvPicPr>
          <p:cNvPr id="1028" name="Picture 4" descr="https://basket-12.wbbasket.ru/vol1804/part180450/180450487/images/big/1.jpg"/>
          <p:cNvPicPr>
            <a:picLocks noChangeAspect="1" noChangeArrowheads="1"/>
          </p:cNvPicPr>
          <p:nvPr/>
        </p:nvPicPr>
        <p:blipFill>
          <a:blip r:embed="rId5"/>
          <a:stretch/>
        </p:blipFill>
        <p:spPr bwMode="auto">
          <a:xfrm>
            <a:off x="6569985" y="2197518"/>
            <a:ext cx="1121734" cy="1486177"/>
          </a:xfrm>
          <a:prstGeom prst="rect">
            <a:avLst/>
          </a:prstGeom>
          <a:ln>
            <a:noFill/>
          </a:ln>
          <a:effectLst>
            <a:outerShdw blurRad="292100" dist="139700" dir="2700000" algn="tl" rotWithShape="0">
              <a:srgbClr val="333333">
                <a:alpha val="65000"/>
              </a:srgbClr>
            </a:outerShdw>
          </a:effectLst>
        </p:spPr>
      </p:pic>
      <p:sp>
        <p:nvSpPr>
          <p:cNvPr id="12" name="Скругленный прямоугольник 11"/>
          <p:cNvSpPr/>
          <p:nvPr/>
        </p:nvSpPr>
        <p:spPr bwMode="auto">
          <a:xfrm>
            <a:off x="1769128" y="3818965"/>
            <a:ext cx="9995646" cy="1397657"/>
          </a:xfrm>
          <a:prstGeom prst="roundRect">
            <a:avLst>
              <a:gd name="adj" fmla="val 16667"/>
            </a:avLst>
          </a:prstGeom>
          <a:blipFill>
            <a:blip r:embed="rId6"/>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6" name="TextBox 5"/>
          <p:cNvSpPr txBox="1"/>
          <p:nvPr/>
        </p:nvSpPr>
        <p:spPr bwMode="auto">
          <a:xfrm>
            <a:off x="1895055" y="3818965"/>
            <a:ext cx="9743794" cy="1323439"/>
          </a:xfrm>
          <a:prstGeom prst="rect">
            <a:avLst/>
          </a:prstGeom>
          <a:noFill/>
        </p:spPr>
        <p:txBody>
          <a:bodyPr wrap="square" rtlCol="0">
            <a:spAutoFit/>
          </a:bodyPr>
          <a:lstStyle/>
          <a:p>
            <a:pPr algn="just">
              <a:defRPr/>
            </a:pPr>
            <a:r>
              <a:rPr lang="ru-RU" sz="1600">
                <a:latin typeface="Times New Roman"/>
                <a:cs typeface="Times New Roman"/>
              </a:rPr>
              <a:t>-Создание благоприятных условий для всестороннего развития и образования детей с ЗПР в соответствии с их возрастными, индивидуально-типологическими особенностями и особыми образовательными потребностями;</a:t>
            </a:r>
            <a:endParaRPr/>
          </a:p>
          <a:p>
            <a:pPr algn="just">
              <a:defRPr/>
            </a:pPr>
            <a:r>
              <a:rPr lang="ru-RU" sz="1600">
                <a:latin typeface="Times New Roman"/>
                <a:cs typeface="Times New Roman"/>
              </a:rPr>
              <a:t>-Объединение обучения и воспитания в целостный образовательный процесс;</a:t>
            </a:r>
            <a:endParaRPr/>
          </a:p>
          <a:p>
            <a:pPr algn="just">
              <a:defRPr/>
            </a:pPr>
            <a:r>
              <a:rPr lang="ru-RU" sz="1600">
                <a:latin typeface="Times New Roman"/>
                <a:cs typeface="Times New Roman"/>
              </a:rPr>
              <a:t>-Взаимодействие с семьей для обеспечения полноценного развития детей с ЗПР;</a:t>
            </a:r>
            <a:endParaRPr/>
          </a:p>
        </p:txBody>
      </p:sp>
      <p:sp>
        <p:nvSpPr>
          <p:cNvPr id="14" name="Скругленный прямоугольник 13"/>
          <p:cNvSpPr/>
          <p:nvPr/>
        </p:nvSpPr>
        <p:spPr bwMode="auto">
          <a:xfrm>
            <a:off x="1769128" y="5327900"/>
            <a:ext cx="9995646" cy="1297018"/>
          </a:xfrm>
          <a:prstGeom prst="roundRect">
            <a:avLst>
              <a:gd name="adj" fmla="val 16667"/>
            </a:avLst>
          </a:prstGeom>
          <a:blipFill>
            <a:blip r:embed="rId7"/>
            <a:tile algn="tl" flip="none" sx="100000" sy="100000" tx="0" ty="0"/>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sp>
        <p:nvSpPr>
          <p:cNvPr id="7" name="TextBox 6"/>
          <p:cNvSpPr txBox="1"/>
          <p:nvPr/>
        </p:nvSpPr>
        <p:spPr bwMode="auto">
          <a:xfrm>
            <a:off x="1895056" y="5327900"/>
            <a:ext cx="9743793" cy="1600438"/>
          </a:xfrm>
          <a:prstGeom prst="rect">
            <a:avLst/>
          </a:prstGeom>
          <a:noFill/>
        </p:spPr>
        <p:txBody>
          <a:bodyPr wrap="square" rtlCol="0">
            <a:spAutoFit/>
          </a:bodyPr>
          <a:lstStyle/>
          <a:p>
            <a:pPr algn="just">
              <a:defRPr/>
            </a:pPr>
            <a:r>
              <a:rPr lang="ru-RU" sz="1600" b="1">
                <a:latin typeface="Times New Roman"/>
                <a:cs typeface="Times New Roman"/>
              </a:rPr>
              <a:t>Затруднения в педагогической деятельности: </a:t>
            </a:r>
            <a:r>
              <a:rPr lang="ru-RU" sz="1600">
                <a:latin typeface="Times New Roman"/>
                <a:cs typeface="Times New Roman"/>
              </a:rPr>
              <a:t>противоречия между имеющимися рекомендациями по построению коррекционно-развивающего образовательного процесса познавательной активности и недостаточным использованием возможностей для его реализации.</a:t>
            </a:r>
            <a:endParaRPr/>
          </a:p>
          <a:p>
            <a:pPr algn="just">
              <a:defRPr/>
            </a:pPr>
            <a:r>
              <a:rPr lang="ru-RU" sz="1600" b="1">
                <a:latin typeface="Times New Roman"/>
                <a:cs typeface="Times New Roman"/>
              </a:rPr>
              <a:t>Пути решения проблемы:  </a:t>
            </a:r>
            <a:r>
              <a:rPr lang="ru-RU" sz="1600">
                <a:latin typeface="Times New Roman"/>
                <a:cs typeface="Times New Roman"/>
              </a:rPr>
              <a:t>подбор и использования наиболее эффективных, современных форм и методов развития познавательной активности дошкольников с ЗПР.</a:t>
            </a:r>
            <a:endParaRPr/>
          </a:p>
          <a:p>
            <a:pP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2"/>
          <a:stretch/>
        </p:blipFill>
        <p:spPr bwMode="auto">
          <a:xfrm>
            <a:off x="33940" y="0"/>
            <a:ext cx="12158060" cy="6861047"/>
          </a:xfrm>
          <a:prstGeom prst="rect">
            <a:avLst/>
          </a:prstGeom>
        </p:spPr>
      </p:pic>
      <p:sp>
        <p:nvSpPr>
          <p:cNvPr id="719157594" name="Заголовок 1"/>
          <p:cNvSpPr>
            <a:spLocks noGrp="1"/>
          </p:cNvSpPr>
          <p:nvPr>
            <p:ph type="title"/>
          </p:nvPr>
        </p:nvSpPr>
        <p:spPr bwMode="auto">
          <a:xfrm>
            <a:off x="1775012" y="0"/>
            <a:ext cx="10098702" cy="1325562"/>
          </a:xfrm>
        </p:spPr>
        <p:txBody>
          <a:bodyPr vertOverflow="overflow" horzOverflow="overflow" vert="horz" wrap="square" lIns="91440" tIns="45720" rIns="91440" bIns="45720" numCol="1" spcCol="0" rtlCol="0" fromWordArt="0" anchor="ctr" anchorCtr="0" forceAA="0" compatLnSpc="0">
            <a:normAutofit/>
          </a:bodyPr>
          <a:lstStyle/>
          <a:p>
            <a:pPr algn="ctr">
              <a:defRPr/>
            </a:pPr>
            <a:r>
              <a:rPr sz="2800" b="1">
                <a:latin typeface="Times New Roman"/>
                <a:cs typeface="Times New Roman"/>
              </a:rPr>
              <a:t>Теоретические обоснования личного вклада педагога в развитие образования</a:t>
            </a:r>
            <a:endParaRPr b="1"/>
          </a:p>
        </p:txBody>
      </p:sp>
      <p:sp>
        <p:nvSpPr>
          <p:cNvPr id="1690886124" name="Объект 2"/>
          <p:cNvSpPr>
            <a:spLocks noGrp="1"/>
          </p:cNvSpPr>
          <p:nvPr>
            <p:ph idx="1"/>
          </p:nvPr>
        </p:nvSpPr>
        <p:spPr bwMode="auto">
          <a:xfrm>
            <a:off x="1859738" y="1004047"/>
            <a:ext cx="9901955" cy="5450541"/>
          </a:xfrm>
        </p:spPr>
        <p:txBody>
          <a:bodyPr>
            <a:noAutofit/>
          </a:bodyPr>
          <a:lstStyle/>
          <a:p>
            <a:pPr marL="0" indent="457200" algn="just">
              <a:lnSpc>
                <a:spcPct val="100000"/>
              </a:lnSpc>
              <a:spcBef>
                <a:spcPts val="0"/>
              </a:spcBef>
              <a:buNone/>
              <a:defRPr/>
            </a:pPr>
            <a:r>
              <a:rPr lang="ru-RU" sz="1600">
                <a:latin typeface="Times New Roman"/>
                <a:cs typeface="Times New Roman"/>
              </a:rPr>
              <a:t>В известных на сегодняшний день научных трудах по педагогике и психологии понятие «познавательная активность» встречается во многих проблемных вопросах. В. Н. Аксюченко, А. П. Архипов, Д. П. Барам В. К. Котырло, Т. В. Дуткевич, З. Ф. Чехлова, Ю.К. Бабанского, И.Я. Лернер, Т.И. Шамовой, Т.А. Борисова, Н.П. Щербо. </a:t>
            </a:r>
            <a:endParaRPr/>
          </a:p>
          <a:p>
            <a:pPr marL="0" indent="457200" algn="just">
              <a:lnSpc>
                <a:spcPct val="100000"/>
              </a:lnSpc>
              <a:spcBef>
                <a:spcPts val="0"/>
              </a:spcBef>
              <a:buNone/>
              <a:defRPr/>
            </a:pPr>
            <a:r>
              <a:rPr lang="ru-RU" sz="1600">
                <a:latin typeface="Times New Roman"/>
                <a:cs typeface="Times New Roman"/>
              </a:rPr>
              <a:t>Вопросами познавательной активности занимались исследователи О. В. Афанасьева, Н. Н. Поддьяков, А. И. Савенков, А. Е. Чистякова. Ученые отмечают основную особенность познавательной деятельности: «Ребенок познает объект в ходе практической деятельности с ним… А овладение способами практического взаимодействия с окружающей средой обеспечивает мировидения ребенка». По мнению Н. Е. Вераксы, Т. С. Комаровой, М. А. Васильевой: </a:t>
            </a:r>
            <a:r>
              <a:rPr lang="ru-RU" sz="1600" i="1">
                <a:latin typeface="Times New Roman"/>
                <a:cs typeface="Times New Roman"/>
              </a:rPr>
              <a:t>«Познавательная активность – это когда дети преобразуют объекты с целью выявления их скрытых существенных связей с явлениями природы. В дошкольном возрасте такие пробующие действия существенно изменяются и превращаются в сложные формы поисковой деятельности».</a:t>
            </a:r>
            <a:endParaRPr/>
          </a:p>
          <a:p>
            <a:pPr marL="0" indent="457200" algn="just">
              <a:lnSpc>
                <a:spcPct val="100000"/>
              </a:lnSpc>
              <a:spcBef>
                <a:spcPts val="0"/>
              </a:spcBef>
              <a:buNone/>
              <a:defRPr/>
            </a:pPr>
            <a:r>
              <a:rPr lang="ru-RU" sz="1600">
                <a:latin typeface="Times New Roman"/>
                <a:cs typeface="Times New Roman"/>
              </a:rPr>
              <a:t>В исследованиях Т.В. Егоровой отмечается, что: </a:t>
            </a:r>
            <a:r>
              <a:rPr lang="ru-RU" sz="1600" i="1">
                <a:latin typeface="Times New Roman"/>
                <a:cs typeface="Times New Roman"/>
              </a:rPr>
              <a:t>«…одной из основных причин недостаточной продуктивности непроизвольной памяти у детей с ЗПР является снижение их познавательной активности.</a:t>
            </a:r>
            <a:endParaRPr/>
          </a:p>
          <a:p>
            <a:pPr marL="0" indent="457200" algn="just">
              <a:lnSpc>
                <a:spcPct val="100000"/>
              </a:lnSpc>
              <a:spcBef>
                <a:spcPts val="0"/>
              </a:spcBef>
              <a:buNone/>
              <a:defRPr/>
            </a:pPr>
            <a:r>
              <a:rPr lang="ru-RU" sz="1600">
                <a:latin typeface="Times New Roman"/>
                <a:cs typeface="Times New Roman"/>
              </a:rPr>
              <a:t>Большинство </a:t>
            </a:r>
            <a:r>
              <a:rPr lang="ru-RU" sz="1600" i="1">
                <a:latin typeface="Times New Roman"/>
                <a:cs typeface="Times New Roman"/>
              </a:rPr>
              <a:t>игр с конструктором</a:t>
            </a:r>
            <a:r>
              <a:rPr lang="ru-RU" sz="1600">
                <a:latin typeface="Times New Roman"/>
                <a:cs typeface="Times New Roman"/>
              </a:rPr>
              <a:t> не исчерпывается предлагаемыми заданиями, а позволяет детям составлять новые варианты заданий и придумывать новые игры с конструктором, т. е. заниматься творческой деятельностью. Так моделирование из легоконструкторов позволяет разрешить сразу несколько проблем, связанных с развитием творческих способностей, воображения, познавательной активности.</a:t>
            </a:r>
            <a:endParaRPr/>
          </a:p>
          <a:p>
            <a:pPr marL="0" indent="457200" algn="just">
              <a:lnSpc>
                <a:spcPct val="100000"/>
              </a:lnSpc>
              <a:spcBef>
                <a:spcPts val="0"/>
              </a:spcBef>
              <a:buNone/>
              <a:defRPr/>
            </a:pPr>
            <a:r>
              <a:rPr lang="ru-RU" sz="1600">
                <a:latin typeface="Times New Roman"/>
                <a:cs typeface="Times New Roman"/>
              </a:rPr>
              <a:t>LEGO – одна из самых известных и распространённых педагогических систем, широкая использующая трёхмерные модели реального мира и предметно-игровую среду обучения и развития ребёнка.</a:t>
            </a:r>
            <a:endParaRPr/>
          </a:p>
          <a:p>
            <a:pPr marL="0" indent="457200" algn="just">
              <a:lnSpc>
                <a:spcPct val="100000"/>
              </a:lnSpc>
              <a:spcBef>
                <a:spcPts val="0"/>
              </a:spcBef>
              <a:buNone/>
              <a:defRPr/>
            </a:pPr>
            <a:r>
              <a:rPr lang="ru-RU" sz="1600">
                <a:latin typeface="Times New Roman"/>
                <a:cs typeface="Times New Roman"/>
              </a:rPr>
              <a:t>Ученые считают, что Lego-игры способствуют интеллектуальному развитию, то есть развитию внимания, памяти, умению находить и определять закономерности, сгруппировывать и классифицировать используемый материал. </a:t>
            </a:r>
            <a:endParaRPr sz="1600">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2"/>
          <a:stretch/>
        </p:blipFill>
        <p:spPr bwMode="auto">
          <a:xfrm>
            <a:off x="33940" y="0"/>
            <a:ext cx="12158060" cy="6861047"/>
          </a:xfrm>
          <a:prstGeom prst="rect">
            <a:avLst/>
          </a:prstGeom>
        </p:spPr>
      </p:pic>
      <p:sp>
        <p:nvSpPr>
          <p:cNvPr id="1966205618" name="Заголовок 1"/>
          <p:cNvSpPr>
            <a:spLocks noGrp="1"/>
          </p:cNvSpPr>
          <p:nvPr>
            <p:ph type="ctrTitle"/>
          </p:nvPr>
        </p:nvSpPr>
        <p:spPr bwMode="auto">
          <a:xfrm>
            <a:off x="1965493" y="669162"/>
            <a:ext cx="9734872" cy="1452965"/>
          </a:xfrm>
        </p:spPr>
        <p:txBody>
          <a:bodyPr vertOverflow="overflow" horzOverflow="overflow" vert="horz" wrap="square" lIns="91440" tIns="45720" rIns="91440" bIns="45720" numCol="1" spcCol="0" rtlCol="0" fromWordArt="0" anchor="b" anchorCtr="0" forceAA="0" compatLnSpc="0">
            <a:noAutofit/>
          </a:bodyPr>
          <a:lstStyle>
            <a:lvl1pPr algn="ctr">
              <a:defRPr sz="6000"/>
            </a:lvl1pPr>
          </a:lstStyle>
          <a:p>
            <a:pPr algn="just">
              <a:defRPr/>
            </a:pPr>
            <a:r>
              <a:rPr sz="3200" b="1" u="sng">
                <a:latin typeface="Times New Roman"/>
                <a:cs typeface="Times New Roman"/>
              </a:rPr>
              <a:t>Цель:</a:t>
            </a:r>
            <a:r>
              <a:rPr sz="3200" b="0">
                <a:latin typeface="Times New Roman"/>
                <a:cs typeface="Times New Roman"/>
              </a:rPr>
              <a:t> </a:t>
            </a:r>
            <a:r>
              <a:rPr sz="3200" b="0" i="0" u="none">
                <a:solidFill>
                  <a:srgbClr val="111111"/>
                </a:solidFill>
                <a:latin typeface="Times New Roman"/>
                <a:ea typeface="Arial"/>
                <a:cs typeface="Times New Roman"/>
              </a:rPr>
              <a:t> создание условий для формирования познавательных способностей дошкольников с ЗПР средствами конструктивно-игровой технологии </a:t>
            </a:r>
            <a:r>
              <a:rPr sz="3200" b="0" i="1" u="none">
                <a:solidFill>
                  <a:srgbClr val="111111"/>
                </a:solidFill>
                <a:latin typeface="Times New Roman"/>
                <a:ea typeface="Arial"/>
                <a:cs typeface="Times New Roman"/>
              </a:rPr>
              <a:t>«LEGO»</a:t>
            </a:r>
            <a:r>
              <a:rPr sz="3200" b="0" i="0" u="none">
                <a:solidFill>
                  <a:srgbClr val="111111"/>
                </a:solidFill>
                <a:latin typeface="Times New Roman"/>
                <a:ea typeface="Arial"/>
                <a:cs typeface="Times New Roman"/>
              </a:rPr>
              <a:t>.</a:t>
            </a:r>
            <a:endParaRPr sz="3200" b="0">
              <a:latin typeface="Times New Roman"/>
              <a:cs typeface="Times New Roman"/>
            </a:endParaRPr>
          </a:p>
        </p:txBody>
      </p:sp>
      <p:sp>
        <p:nvSpPr>
          <p:cNvPr id="2136648681" name="Подзаголовок 2"/>
          <p:cNvSpPr>
            <a:spLocks noGrp="1"/>
          </p:cNvSpPr>
          <p:nvPr>
            <p:ph type="subTitle" idx="1"/>
          </p:nvPr>
        </p:nvSpPr>
        <p:spPr bwMode="auto">
          <a:xfrm>
            <a:off x="1924277" y="2132954"/>
            <a:ext cx="9846382" cy="3600127"/>
          </a:xfrm>
        </p:spPr>
        <p:txBody>
          <a:bodyPr vertOverflow="overflow" horzOverflow="overflow" vert="horz" wrap="square" lIns="91440" tIns="45720" rIns="91440" bIns="45720" numCol="1" spcCol="0" rtlCol="0" fromWordArt="0" anchor="t" anchorCtr="0" forceAA="0" compatLnSpc="0">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just">
              <a:defRPr/>
            </a:pPr>
            <a:r>
              <a:rPr b="1" u="sng">
                <a:latin typeface="Times New Roman"/>
                <a:cs typeface="Times New Roman"/>
              </a:rPr>
              <a:t>Задачи:</a:t>
            </a:r>
            <a:endParaRPr/>
          </a:p>
          <a:p>
            <a:pPr algn="just">
              <a:defRPr/>
            </a:pPr>
            <a:r>
              <a:rPr>
                <a:latin typeface="Times New Roman"/>
                <a:cs typeface="Times New Roman"/>
              </a:rPr>
              <a:t>1)</a:t>
            </a:r>
            <a:r>
              <a:rPr b="0" i="0" u="none">
                <a:solidFill>
                  <a:srgbClr val="000000"/>
                </a:solidFill>
                <a:latin typeface="Times New Roman"/>
                <a:ea typeface="Times New Roman"/>
                <a:cs typeface="Times New Roman"/>
              </a:rPr>
              <a:t>Исследовать состояние познавательных способностей у детей  старшего дошкольного возраста с ЗПР старшей группы №4;</a:t>
            </a:r>
            <a:endParaRPr b="0" i="0" u="none">
              <a:solidFill>
                <a:srgbClr val="000000"/>
              </a:solidFill>
              <a:latin typeface="Times New Roman"/>
              <a:cs typeface="Times New Roman"/>
            </a:endParaRPr>
          </a:p>
          <a:p>
            <a:pPr algn="just">
              <a:defRPr/>
            </a:pPr>
            <a:r>
              <a:rPr b="0" i="0" u="none">
                <a:solidFill>
                  <a:srgbClr val="000000"/>
                </a:solidFill>
                <a:latin typeface="Times New Roman"/>
                <a:ea typeface="Times New Roman"/>
                <a:cs typeface="Times New Roman"/>
              </a:rPr>
              <a:t>2)Определить содержание коррекционно-развивающей работы по  развитию познавательных способностей детей старшего дошкольного  возраста с ЗПР.</a:t>
            </a:r>
            <a:endParaRPr b="0" i="0" u="none">
              <a:solidFill>
                <a:srgbClr val="000000"/>
              </a:solidFill>
              <a:latin typeface="Times New Roman"/>
              <a:cs typeface="Times New Roman"/>
            </a:endParaRPr>
          </a:p>
          <a:p>
            <a:pPr algn="just">
              <a:defRPr/>
            </a:pPr>
            <a:r>
              <a:rPr b="0" i="0" u="none">
                <a:solidFill>
                  <a:srgbClr val="000000"/>
                </a:solidFill>
                <a:latin typeface="Times New Roman"/>
                <a:ea typeface="Times New Roman"/>
                <a:cs typeface="Times New Roman"/>
              </a:rPr>
              <a:t>3)Разработать комплекс занятий, дидактических игр по формированию познавательных способностей у дошкольников с ЗПР с помощью </a:t>
            </a:r>
            <a:r>
              <a:rPr lang="en-US" b="0" i="0" u="none">
                <a:solidFill>
                  <a:srgbClr val="000000"/>
                </a:solidFill>
                <a:latin typeface="Times New Roman"/>
                <a:ea typeface="Times New Roman"/>
                <a:cs typeface="Times New Roman"/>
              </a:rPr>
              <a:t>LEGO- </a:t>
            </a:r>
            <a:r>
              <a:rPr lang="ru-RU" b="0" i="0" u="none">
                <a:solidFill>
                  <a:srgbClr val="000000"/>
                </a:solidFill>
                <a:latin typeface="Times New Roman"/>
                <a:ea typeface="Times New Roman"/>
                <a:cs typeface="Times New Roman"/>
              </a:rPr>
              <a:t>конструирования;</a:t>
            </a:r>
            <a:endParaRPr b="0" i="0" u="none">
              <a:solidFill>
                <a:srgbClr val="000000"/>
              </a:solidFill>
              <a:latin typeface="Times New Roman"/>
              <a:cs typeface="Times New Roman"/>
            </a:endParaRPr>
          </a:p>
          <a:p>
            <a:pPr algn="just">
              <a:defRPr/>
            </a:pPr>
            <a:r>
              <a:rPr lang="ru-RU" b="0" i="0" u="none">
                <a:solidFill>
                  <a:srgbClr val="000000"/>
                </a:solidFill>
                <a:latin typeface="Times New Roman"/>
                <a:ea typeface="Times New Roman"/>
                <a:cs typeface="Times New Roman"/>
              </a:rPr>
              <a:t>4) Разработать методические рекомендации по использованию </a:t>
            </a:r>
            <a:r>
              <a:rPr lang="en-US" b="0" i="0" u="none">
                <a:solidFill>
                  <a:srgbClr val="000000"/>
                </a:solidFill>
                <a:latin typeface="Times New Roman"/>
                <a:ea typeface="Times New Roman"/>
                <a:cs typeface="Times New Roman"/>
              </a:rPr>
              <a:t>LEGO</a:t>
            </a:r>
            <a:r>
              <a:rPr lang="ru-RU" b="0" i="0" u="none">
                <a:solidFill>
                  <a:srgbClr val="000000"/>
                </a:solidFill>
                <a:latin typeface="Times New Roman"/>
                <a:ea typeface="Times New Roman"/>
                <a:cs typeface="Times New Roman"/>
              </a:rPr>
              <a:t>- конструированию для развития познавательных способностей детей с ЗПР.</a:t>
            </a:r>
            <a:endParaRPr b="0" i="0" u="none">
              <a:solidFill>
                <a:srgbClr val="000000"/>
              </a:solidFill>
              <a:latin typeface="Times New Roman"/>
              <a:cs typeface="Times New Roman"/>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2"/>
          <a:stretch/>
        </p:blipFill>
        <p:spPr bwMode="auto">
          <a:xfrm>
            <a:off x="33940" y="-3047"/>
            <a:ext cx="12158060" cy="6861047"/>
          </a:xfrm>
          <a:prstGeom prst="rect">
            <a:avLst/>
          </a:prstGeom>
        </p:spPr>
      </p:pic>
      <p:sp>
        <p:nvSpPr>
          <p:cNvPr id="859602311" name="Заголовок 1"/>
          <p:cNvSpPr>
            <a:spLocks noGrp="1"/>
          </p:cNvSpPr>
          <p:nvPr>
            <p:ph type="title"/>
          </p:nvPr>
        </p:nvSpPr>
        <p:spPr bwMode="auto">
          <a:xfrm>
            <a:off x="1456764" y="304799"/>
            <a:ext cx="10515600" cy="874901"/>
          </a:xfrm>
        </p:spPr>
        <p:txBody>
          <a:bodyPr/>
          <a:lstStyle/>
          <a:p>
            <a:pPr algn="ctr">
              <a:defRPr/>
            </a:pPr>
            <a:r>
              <a:rPr lang="ru-RU">
                <a:latin typeface="Times New Roman"/>
                <a:cs typeface="Times New Roman"/>
              </a:rPr>
              <a:t>Ведущая педагогическая идея</a:t>
            </a:r>
            <a:endParaRPr>
              <a:latin typeface="Times New Roman"/>
              <a:cs typeface="Times New Roman"/>
            </a:endParaRPr>
          </a:p>
        </p:txBody>
      </p:sp>
      <p:sp>
        <p:nvSpPr>
          <p:cNvPr id="367423986" name="Объект 2"/>
          <p:cNvSpPr>
            <a:spLocks noGrp="1"/>
          </p:cNvSpPr>
          <p:nvPr>
            <p:ph idx="1"/>
          </p:nvPr>
        </p:nvSpPr>
        <p:spPr bwMode="auto">
          <a:xfrm>
            <a:off x="1789806" y="1050899"/>
            <a:ext cx="9962923" cy="2642560"/>
          </a:xfrm>
        </p:spPr>
        <p:txBody>
          <a:bodyPr>
            <a:normAutofit lnSpcReduction="10000"/>
          </a:bodyPr>
          <a:lstStyle/>
          <a:p>
            <a:pPr marL="0" indent="0" algn="just">
              <a:buFont typeface="Arial"/>
              <a:buNone/>
              <a:defRPr/>
            </a:pPr>
            <a:r>
              <a:rPr sz="2800" b="0" i="0" u="none">
                <a:solidFill>
                  <a:srgbClr val="000000"/>
                </a:solidFill>
                <a:latin typeface="Times New Roman"/>
                <a:ea typeface="Arial"/>
                <a:cs typeface="Times New Roman"/>
              </a:rPr>
              <a:t>Lego конструирование  способствует развитию </a:t>
            </a:r>
            <a:r>
              <a:rPr lang="ru-RU" sz="2800" b="0" i="0" u="none" strike="noStrike" cap="none" spc="0">
                <a:solidFill>
                  <a:srgbClr val="000000"/>
                </a:solidFill>
                <a:latin typeface="Times New Roman"/>
                <a:cs typeface="Times New Roman"/>
              </a:rPr>
              <a:t> познавательной деятельности,</a:t>
            </a:r>
            <a:r>
              <a:rPr sz="2800" b="0" i="0" u="none">
                <a:solidFill>
                  <a:srgbClr val="000000"/>
                </a:solidFill>
                <a:latin typeface="Times New Roman"/>
                <a:ea typeface="Arial"/>
                <a:cs typeface="Times New Roman"/>
              </a:rPr>
              <a:t> развивает пространственное мышление, мелкую моторику,  способность решать проблемы и социальные навыки посредством совместной игры. Оно также стимулирует воображение и когнитивное развитие, одновременно развивая терпение и настойчивость.</a:t>
            </a:r>
            <a:br>
              <a:rPr sz="1000" b="0" i="0" u="none">
                <a:solidFill>
                  <a:srgbClr val="000000"/>
                </a:solidFill>
                <a:latin typeface="Arial"/>
                <a:ea typeface="Arial"/>
                <a:cs typeface="Arial"/>
              </a:rPr>
            </a:br>
            <a:endParaRPr/>
          </a:p>
        </p:txBody>
      </p:sp>
      <p:pic>
        <p:nvPicPr>
          <p:cNvPr id="2050" name="Picture 2" descr="https://sun9-21.userapi.com/impg/UCbo51geyKTGDpnft5xs4rUaWSvt5K3M2gD1hQ/EmZGtPk8SYQ.jpg?size=2560x1920&amp;quality=95&amp;sign=e3adfcbef9d71e736cd729835bdc2aec&amp;type=album"/>
          <p:cNvPicPr>
            <a:picLocks noChangeAspect="1" noChangeArrowheads="1"/>
          </p:cNvPicPr>
          <p:nvPr/>
        </p:nvPicPr>
        <p:blipFill>
          <a:blip r:embed="rId3"/>
          <a:stretch/>
        </p:blipFill>
        <p:spPr bwMode="auto">
          <a:xfrm>
            <a:off x="2019299" y="3823588"/>
            <a:ext cx="3150573" cy="2362930"/>
          </a:xfrm>
          <a:prstGeom prst="rect">
            <a:avLst/>
          </a:prstGeom>
          <a:noFill/>
        </p:spPr>
      </p:pic>
      <p:pic>
        <p:nvPicPr>
          <p:cNvPr id="2052" name="Picture 4" descr="https://sun9-3.userapi.com/impg/c8FIxSeK_5-vunvHl_Yox1xiTw4WKShf_uA_sg/OGQHm_cfx98.jpg?size=2560x1920&amp;quality=95&amp;sign=b78f2db04b56696645bf7a55a4c7d17a&amp;type=album"/>
          <p:cNvPicPr>
            <a:picLocks noChangeAspect="1" noChangeArrowheads="1"/>
          </p:cNvPicPr>
          <p:nvPr/>
        </p:nvPicPr>
        <p:blipFill>
          <a:blip r:embed="rId4"/>
          <a:stretch/>
        </p:blipFill>
        <p:spPr bwMode="auto">
          <a:xfrm>
            <a:off x="8820150" y="4069587"/>
            <a:ext cx="2822574" cy="2116931"/>
          </a:xfrm>
          <a:prstGeom prst="rect">
            <a:avLst/>
          </a:prstGeom>
          <a:noFill/>
        </p:spPr>
      </p:pic>
      <p:pic>
        <p:nvPicPr>
          <p:cNvPr id="2054" name="Picture 6" descr="https://sun9-9.userapi.com/impg/gis3ybVFYF7v386lvABmZvRi3gdqHN1pibOONg/8H9Ame4aPVM.jpg?size=1620x2160&amp;quality=95&amp;sign=c36d584ec6951a58375030db5073f71f&amp;type=album"/>
          <p:cNvPicPr>
            <a:picLocks noChangeAspect="1" noChangeArrowheads="1"/>
          </p:cNvPicPr>
          <p:nvPr/>
        </p:nvPicPr>
        <p:blipFill>
          <a:blip r:embed="rId5"/>
          <a:stretch/>
        </p:blipFill>
        <p:spPr bwMode="auto">
          <a:xfrm>
            <a:off x="5861800" y="3566778"/>
            <a:ext cx="2157413" cy="28765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2"/>
          <a:stretch/>
        </p:blipFill>
        <p:spPr bwMode="auto">
          <a:xfrm>
            <a:off x="33940" y="-3047"/>
            <a:ext cx="12158060" cy="6861047"/>
          </a:xfrm>
          <a:prstGeom prst="rect">
            <a:avLst/>
          </a:prstGeom>
        </p:spPr>
      </p:pic>
      <p:sp>
        <p:nvSpPr>
          <p:cNvPr id="796239093" name="Заголовок 1"/>
          <p:cNvSpPr>
            <a:spLocks noGrp="1"/>
          </p:cNvSpPr>
          <p:nvPr>
            <p:ph type="title"/>
          </p:nvPr>
        </p:nvSpPr>
        <p:spPr bwMode="auto">
          <a:xfrm>
            <a:off x="1591235" y="304800"/>
            <a:ext cx="10515600" cy="982475"/>
          </a:xfrm>
        </p:spPr>
        <p:txBody>
          <a:bodyPr vertOverflow="overflow" horzOverflow="overflow" vert="horz" wrap="square" lIns="91440" tIns="45720" rIns="91440" bIns="45720" numCol="1" spcCol="0" rtlCol="0" fromWordArt="0" anchor="ctr" anchorCtr="0" forceAA="0" compatLnSpc="0">
            <a:normAutofit fontScale="90000"/>
          </a:bodyPr>
          <a:lstStyle/>
          <a:p>
            <a:pPr algn="ctr">
              <a:defRPr/>
            </a:pPr>
            <a:r>
              <a:rPr>
                <a:latin typeface="Times New Roman"/>
                <a:cs typeface="Times New Roman"/>
              </a:rPr>
              <a:t>Деятельностный аспект личного вклада педагога в развитие образования</a:t>
            </a:r>
            <a:endParaRPr/>
          </a:p>
        </p:txBody>
      </p:sp>
      <p:graphicFrame>
        <p:nvGraphicFramePr>
          <p:cNvPr id="3" name="Схема 2"/>
          <p:cNvGraphicFramePr>
            <a:graphicFrameLocks xmlns:a="http://schemas.openxmlformats.org/drawingml/2006/main"/>
          </p:cNvGraphicFramePr>
          <p:nvPr/>
        </p:nvGraphicFramePr>
        <p:xfrm>
          <a:off x="1736164" y="1221690"/>
          <a:ext cx="10079318" cy="5286686"/>
          <a:chOff x="0" y="0"/>
          <a:chExt cx="10079318" cy="5286686"/>
        </p:xfrm>
        <a:graphic>
          <a:graphicData uri="http://schemas.openxmlformats.org/drawingml/2006/diagram">
            <dgm:relIds xmlns:dgm="http://schemas.openxmlformats.org/drawingml/2006/diagram" xmlns:r="http://schemas.openxmlformats.org/officeDocument/2006/relationships" r:dm="rId3" r:lo="rId6" r:qs="rId7" r:cs="rId5"/>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5" name="Рисунок 4"/>
          <p:cNvPicPr>
            <a:picLocks noChangeAspect="1"/>
          </p:cNvPicPr>
          <p:nvPr/>
        </p:nvPicPr>
        <p:blipFill>
          <a:blip r:embed="rId2"/>
          <a:stretch/>
        </p:blipFill>
        <p:spPr bwMode="auto">
          <a:xfrm>
            <a:off x="33940" y="-3048"/>
            <a:ext cx="12158060" cy="6861047"/>
          </a:xfrm>
          <a:prstGeom prst="rect">
            <a:avLst/>
          </a:prstGeom>
        </p:spPr>
      </p:pic>
      <p:sp>
        <p:nvSpPr>
          <p:cNvPr id="1091723603" name="Заголовок 1"/>
          <p:cNvSpPr>
            <a:spLocks noGrp="1"/>
          </p:cNvSpPr>
          <p:nvPr>
            <p:ph type="title"/>
          </p:nvPr>
        </p:nvSpPr>
        <p:spPr bwMode="auto">
          <a:xfrm>
            <a:off x="1409700" y="593725"/>
            <a:ext cx="10515600" cy="930275"/>
          </a:xfrm>
        </p:spPr>
        <p:txBody>
          <a:bodyPr vertOverflow="overflow" horzOverflow="overflow" vert="horz" wrap="square" lIns="91440" tIns="45720" rIns="91440" bIns="45720" numCol="1" spcCol="0" rtlCol="0" fromWordArt="0" anchor="ctr" anchorCtr="0" forceAA="0" compatLnSpc="0">
            <a:normAutofit fontScale="90000"/>
          </a:bodyPr>
          <a:lstStyle/>
          <a:p>
            <a:pPr algn="ctr">
              <a:defRPr/>
            </a:pPr>
            <a:r>
              <a:rPr lang="ru-RU" sz="4400" b="0" i="0" u="none" strike="noStrike" cap="none" spc="0">
                <a:solidFill>
                  <a:schemeClr val="tx1"/>
                </a:solidFill>
                <a:latin typeface="Times New Roman"/>
                <a:cs typeface="Times New Roman"/>
              </a:rPr>
              <a:t>Деятельностный</a:t>
            </a:r>
            <a:r>
              <a:rPr lang="ru-RU" sz="4400" b="0" i="0" u="none" strike="noStrike" cap="none" spc="0">
                <a:solidFill>
                  <a:schemeClr val="tx1"/>
                </a:solidFill>
                <a:latin typeface="Times New Roman"/>
                <a:cs typeface="Times New Roman"/>
              </a:rPr>
              <a:t> аспект личного вклада педагога в развитие образования</a:t>
            </a:r>
            <a:endParaRPr sz="4400">
              <a:latin typeface="Times New Roman"/>
              <a:cs typeface="Times New Roman"/>
            </a:endParaRPr>
          </a:p>
          <a:p>
            <a:pPr>
              <a:defRPr/>
            </a:pPr>
            <a:endParaRPr/>
          </a:p>
        </p:txBody>
      </p:sp>
      <p:graphicFrame>
        <p:nvGraphicFramePr>
          <p:cNvPr id="805293029" name="Диаграмма 805293028"/>
          <p:cNvGraphicFramePr>
            <a:graphicFrameLocks xmlns:a="http://schemas.openxmlformats.org/drawingml/2006/main"/>
          </p:cNvGraphicFramePr>
          <p:nvPr/>
        </p:nvGraphicFramePr>
        <p:xfrm>
          <a:off x="1987372" y="1441063"/>
          <a:ext cx="9605720" cy="4935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Office Theme">
  <a:themeElements>
    <a:clrScheme name="New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Arial"/>
        <a:ea typeface="Arial"/>
        <a:cs typeface="Arial"/>
      </a:majorFont>
      <a:minorFont>
        <a:latin typeface="Aria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Р7-Офис/7.3.0.0</Application>
  <DocSecurity>0</DocSecurity>
  <PresentationFormat>Произвольный</PresentationFormat>
  <Paragraphs>0</Paragraphs>
  <Slides>23</Slides>
  <Notes>23</Notes>
  <HiddenSlides>0</HiddenSlides>
  <MMClips>2</MMClips>
  <ScaleCrop>0</ScaleCrop>
  <HeadingPairs>
    <vt:vector size="4" baseType="variant">
      <vt:variant>
        <vt:lpstr>Theme</vt:lpstr>
      </vt:variant>
      <vt:variant>
        <vt:i4>1</vt:i4>
      </vt:variant>
      <vt:variant>
        <vt:lpstr>Slide Titles</vt:lpstr>
      </vt:variant>
      <vt:variant>
        <vt:i4>23</vt:i4>
      </vt:variant>
    </vt:vector>
  </HeadingPairs>
  <TitlesOfParts>
    <vt:vector size="24"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практических достижений профессиональной деятельности педагогического работника</dc:title>
  <dc:subject/>
  <dc:creator/>
  <cp:keywords/>
  <dc:description/>
  <dc:identifier/>
  <dc:language/>
  <cp:lastModifiedBy/>
  <cp:revision>55</cp:revision>
  <dcterms:created xsi:type="dcterms:W3CDTF">2012-12-03T06:56:55Z</dcterms:created>
  <dcterms:modified xsi:type="dcterms:W3CDTF">2024-03-29T06:34:29Z</dcterms:modified>
  <cp:category/>
  <cp:contentStatus/>
  <cp:version/>
</cp:coreProperties>
</file>