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48"/>
  </p:notesMasterIdLst>
  <p:handoutMasterIdLst>
    <p:handoutMasterId r:id="rId49"/>
  </p:handoutMasterIdLst>
  <p:sldIdLst>
    <p:sldId id="1975" r:id="rId2"/>
    <p:sldId id="1976" r:id="rId3"/>
    <p:sldId id="1857" r:id="rId4"/>
    <p:sldId id="1977" r:id="rId5"/>
    <p:sldId id="1912" r:id="rId6"/>
    <p:sldId id="1913" r:id="rId7"/>
    <p:sldId id="1914" r:id="rId8"/>
    <p:sldId id="1978" r:id="rId9"/>
    <p:sldId id="1966" r:id="rId10"/>
    <p:sldId id="1967" r:id="rId11"/>
    <p:sldId id="1979" r:id="rId12"/>
    <p:sldId id="1968" r:id="rId13"/>
    <p:sldId id="1919" r:id="rId14"/>
    <p:sldId id="1969" r:id="rId15"/>
    <p:sldId id="1920" r:id="rId16"/>
    <p:sldId id="1970" r:id="rId17"/>
    <p:sldId id="1980" r:id="rId18"/>
    <p:sldId id="1981" r:id="rId19"/>
    <p:sldId id="1924" r:id="rId20"/>
    <p:sldId id="1927" r:id="rId21"/>
    <p:sldId id="1926" r:id="rId22"/>
    <p:sldId id="1971" r:id="rId23"/>
    <p:sldId id="1972" r:id="rId24"/>
    <p:sldId id="1930" r:id="rId25"/>
    <p:sldId id="1931" r:id="rId26"/>
    <p:sldId id="1973" r:id="rId27"/>
    <p:sldId id="1982" r:id="rId28"/>
    <p:sldId id="1935" r:id="rId29"/>
    <p:sldId id="1936" r:id="rId30"/>
    <p:sldId id="1937" r:id="rId31"/>
    <p:sldId id="1938" r:id="rId32"/>
    <p:sldId id="1939" r:id="rId33"/>
    <p:sldId id="1940" r:id="rId34"/>
    <p:sldId id="1941" r:id="rId35"/>
    <p:sldId id="1983" r:id="rId36"/>
    <p:sldId id="1943" r:id="rId37"/>
    <p:sldId id="1984" r:id="rId38"/>
    <p:sldId id="1952" r:id="rId39"/>
    <p:sldId id="1974" r:id="rId40"/>
    <p:sldId id="1955" r:id="rId41"/>
    <p:sldId id="1985" r:id="rId42"/>
    <p:sldId id="1958" r:id="rId43"/>
    <p:sldId id="1959" r:id="rId44"/>
    <p:sldId id="1960" r:id="rId45"/>
    <p:sldId id="1987" r:id="rId46"/>
    <p:sldId id="1986" r:id="rId47"/>
  </p:sldIdLst>
  <p:sldSz cx="24382413" cy="13716000"/>
  <p:notesSz cx="6858000" cy="9144000"/>
  <p:defaultTextStyle>
    <a:defPPr>
      <a:defRPr lang="ru-RU"/>
    </a:defPPr>
    <a:lvl1pPr marL="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9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59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893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189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485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784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080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378" algn="l" defTabSz="182859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97071F00-80CE-4426-806C-9E03D65E08BC}">
          <p14:sldIdLst>
            <p14:sldId id="1975"/>
            <p14:sldId id="1976"/>
            <p14:sldId id="1857"/>
            <p14:sldId id="1977"/>
            <p14:sldId id="1912"/>
            <p14:sldId id="1913"/>
            <p14:sldId id="1914"/>
            <p14:sldId id="1978"/>
            <p14:sldId id="1966"/>
            <p14:sldId id="1967"/>
            <p14:sldId id="1979"/>
            <p14:sldId id="1968"/>
            <p14:sldId id="1919"/>
            <p14:sldId id="1969"/>
            <p14:sldId id="1920"/>
            <p14:sldId id="1970"/>
            <p14:sldId id="1980"/>
            <p14:sldId id="1981"/>
            <p14:sldId id="1924"/>
            <p14:sldId id="1927"/>
            <p14:sldId id="1926"/>
            <p14:sldId id="1971"/>
            <p14:sldId id="1972"/>
            <p14:sldId id="1930"/>
            <p14:sldId id="1931"/>
            <p14:sldId id="1973"/>
            <p14:sldId id="1982"/>
            <p14:sldId id="1935"/>
            <p14:sldId id="1936"/>
            <p14:sldId id="1937"/>
            <p14:sldId id="1938"/>
            <p14:sldId id="1939"/>
            <p14:sldId id="1940"/>
            <p14:sldId id="1941"/>
            <p14:sldId id="1983"/>
            <p14:sldId id="1943"/>
            <p14:sldId id="1984"/>
            <p14:sldId id="1952"/>
            <p14:sldId id="1974"/>
            <p14:sldId id="1955"/>
            <p14:sldId id="1985"/>
            <p14:sldId id="1958"/>
            <p14:sldId id="1959"/>
            <p14:sldId id="1960"/>
            <p14:sldId id="1987"/>
            <p14:sldId id="19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Zhuravlova" initials="" lastIdx="10" clrIdx="0"/>
  <p:cmAuthor id="1" name="tat.gratcheva@live.com" initials="t" lastIdx="8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DFC"/>
    <a:srgbClr val="0077FF"/>
    <a:srgbClr val="A615FF"/>
    <a:srgbClr val="1754AA"/>
    <a:srgbClr val="00B700"/>
    <a:srgbClr val="317777"/>
    <a:srgbClr val="0D52A9"/>
    <a:srgbClr val="B8181B"/>
    <a:srgbClr val="731982"/>
    <a:srgbClr val="00B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2" autoAdjust="0"/>
    <p:restoredTop sz="85319" autoAdjust="0"/>
  </p:normalViewPr>
  <p:slideViewPr>
    <p:cSldViewPr snapToGrid="0">
      <p:cViewPr varScale="1">
        <p:scale>
          <a:sx n="43" d="100"/>
          <a:sy n="43" d="100"/>
        </p:scale>
        <p:origin x="1384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60" d="100"/>
          <a:sy n="160" d="100"/>
        </p:scale>
        <p:origin x="2016" y="168"/>
      </p:cViewPr>
      <p:guideLst/>
    </p:cSldViewPr>
  </p:notesViewPr>
  <p:gridSpacing cx="381600" cy="381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5C60-F37A-814E-99F6-3C775637DBC0}" type="datetimeFigureOut">
              <a:rPr lang="ru-RU" smtClean="0"/>
              <a:t>30.09.19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BC657-1F7B-DB4E-9001-D45F13547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8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A324-014D-41B7-8E83-ECE8F197A959}" type="datetimeFigureOut">
              <a:rPr lang="ru-RU" smtClean="0"/>
              <a:t>30.09.19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97F6-5F69-4798-869B-9B0266F8F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день! Меня зовут Андрей Фомичев, я руковожу разработкой систем хранения и обработки данных в Яндексе, в том числе </a:t>
            </a:r>
            <a:r>
              <a:rPr lang="en-US" dirty="0"/>
              <a:t>YDB.</a:t>
            </a:r>
            <a:endParaRPr lang="ru-RU" dirty="0"/>
          </a:p>
          <a:p>
            <a:r>
              <a:rPr lang="ru-RU" dirty="0"/>
              <a:t>Спасибо вам, что после </a:t>
            </a:r>
            <a:r>
              <a:rPr lang="en-US" dirty="0" err="1"/>
              <a:t>KeyNote</a:t>
            </a:r>
            <a:r>
              <a:rPr lang="en-US" dirty="0"/>
              <a:t> </a:t>
            </a:r>
            <a:r>
              <a:rPr lang="ru-RU" dirty="0"/>
              <a:t>вы собрались в этом зале послушать про запуск нового </a:t>
            </a:r>
            <a:r>
              <a:rPr lang="ru-RU" dirty="0" err="1"/>
              <a:t>севиса</a:t>
            </a:r>
            <a:r>
              <a:rPr lang="ru-RU" dirty="0"/>
              <a:t> </a:t>
            </a:r>
            <a:r>
              <a:rPr lang="ru-RU" dirty="0" err="1"/>
              <a:t>Яндекс.Облака</a:t>
            </a:r>
            <a:r>
              <a:rPr lang="ru-RU" dirty="0"/>
              <a:t>.</a:t>
            </a:r>
          </a:p>
          <a:p>
            <a:r>
              <a:rPr lang="ru-RU" dirty="0"/>
              <a:t>Мой доклад длится 40 минут, после него будет 5-ти минутная сессия вопросов и ответов. Для более емких вопросов и для знакомства с </a:t>
            </a:r>
            <a:r>
              <a:rPr lang="en-US" dirty="0"/>
              <a:t>Yandex Database </a:t>
            </a:r>
            <a:r>
              <a:rPr lang="ru-RU" dirty="0"/>
              <a:t>я приглашаю Вас в нашу </a:t>
            </a:r>
            <a:r>
              <a:rPr lang="ru-RU" dirty="0" err="1"/>
              <a:t>демозону</a:t>
            </a:r>
            <a:r>
              <a:rPr lang="ru-RU" dirty="0"/>
              <a:t>, на стенд </a:t>
            </a:r>
            <a:r>
              <a:rPr lang="en-US" dirty="0"/>
              <a:t>YDB </a:t>
            </a:r>
            <a:r>
              <a:rPr lang="ru-RU" dirty="0"/>
              <a:t>в течении дня.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10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бы вы как глава компании, бизнеса, не хотели бы слышать? «Мы уперлись в базу, шеф».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0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Давным-давно я читал книгу </a:t>
            </a:r>
            <a:r>
              <a:rPr lang="en-US" dirty="0"/>
              <a:t>Inside Windows NT.</a:t>
            </a:r>
          </a:p>
          <a:p>
            <a:r>
              <a:rPr lang="ru-RU" dirty="0"/>
              <a:t>Дейв </a:t>
            </a:r>
            <a:r>
              <a:rPr lang="ru-RU" dirty="0" err="1"/>
              <a:t>Катлер</a:t>
            </a:r>
            <a:r>
              <a:rPr lang="ru-RU" dirty="0"/>
              <a:t> (</a:t>
            </a:r>
            <a:r>
              <a:rPr lang="en-US" dirty="0"/>
              <a:t>https://</a:t>
            </a:r>
            <a:r>
              <a:rPr lang="en-US" dirty="0" err="1"/>
              <a:t>pikabu.ru</a:t>
            </a:r>
            <a:r>
              <a:rPr lang="en-US" dirty="0"/>
              <a:t>/story/kto_sozdal_microsoft_windows_3905046</a:t>
            </a:r>
            <a:r>
              <a:rPr lang="ru-RU" dirty="0"/>
              <a:t>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3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это в контексте Поиска и </a:t>
            </a:r>
            <a:r>
              <a:rPr lang="ru-RU" dirty="0" err="1"/>
              <a:t>Роботной</a:t>
            </a:r>
            <a:r>
              <a:rPr lang="ru-RU" dirty="0"/>
              <a:t> базы (базы </a:t>
            </a:r>
            <a:r>
              <a:rPr lang="en-US" dirty="0"/>
              <a:t>Web Crawler</a:t>
            </a:r>
            <a:r>
              <a:rPr lang="ru-RU" dirty="0"/>
              <a:t>).</a:t>
            </a:r>
          </a:p>
          <a:p>
            <a:r>
              <a:rPr lang="ru-RU" dirty="0" err="1"/>
              <a:t>Решардинг</a:t>
            </a:r>
            <a:r>
              <a:rPr lang="ru-RU" dirty="0"/>
              <a:t> данных – готовились за несколько месяцев. Приходилось дописывать программу, ибо старая версия этой программы устаревала: появлялись новые таблицы, новые связи между записями.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мы ее запустили и чуть-чуть поработали, зашли на сайт </a:t>
            </a:r>
            <a:r>
              <a:rPr lang="en-US" dirty="0"/>
              <a:t>Cassandra, </a:t>
            </a:r>
            <a:r>
              <a:rPr lang="ru-RU" dirty="0"/>
              <a:t>наша инсталляция в 600 машин была больше публично известной инсталляции </a:t>
            </a:r>
            <a:r>
              <a:rPr lang="en-US" dirty="0"/>
              <a:t>Cassandra.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5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вы используете </a:t>
            </a:r>
            <a:r>
              <a:rPr lang="en-US" dirty="0"/>
              <a:t>Eventual Consistent </a:t>
            </a:r>
            <a:r>
              <a:rPr lang="ru-RU" dirty="0"/>
              <a:t>систему, то за это платит разработчик. Сложность должна где-то вылезти.</a:t>
            </a:r>
            <a:endParaRPr lang="en-US" dirty="0"/>
          </a:p>
          <a:p>
            <a:r>
              <a:rPr lang="ru-RU" dirty="0"/>
              <a:t>Практика: мы сами столкнулись с проблемой </a:t>
            </a:r>
            <a:r>
              <a:rPr lang="en-US" dirty="0"/>
              <a:t>Eventual Cons, </a:t>
            </a:r>
            <a:r>
              <a:rPr lang="ru-RU" dirty="0"/>
              <a:t>сами платили за спецэффекты работы с такой системой.</a:t>
            </a:r>
          </a:p>
          <a:p>
            <a:r>
              <a:rPr lang="ru-RU" dirty="0"/>
              <a:t>Согласованность данных – это хорошо, так как всем надо быстро и дешево, то получалось специфически.</a:t>
            </a:r>
          </a:p>
          <a:p>
            <a:r>
              <a:rPr lang="ru-RU" dirty="0"/>
              <a:t>Пример: </a:t>
            </a:r>
            <a:r>
              <a:rPr lang="en-US" dirty="0" err="1"/>
              <a:t>www.yandex.ru</a:t>
            </a:r>
            <a:endParaRPr lang="ru-RU" dirty="0"/>
          </a:p>
          <a:p>
            <a:r>
              <a:rPr lang="ru-RU" dirty="0"/>
              <a:t>У </a:t>
            </a:r>
            <a:r>
              <a:rPr lang="en-US" dirty="0" err="1"/>
              <a:t>KiWi</a:t>
            </a:r>
            <a:r>
              <a:rPr lang="en-US" dirty="0"/>
              <a:t> </a:t>
            </a:r>
            <a:r>
              <a:rPr lang="ru-RU" dirty="0"/>
              <a:t>не было </a:t>
            </a:r>
            <a:r>
              <a:rPr lang="en-US" dirty="0"/>
              <a:t>downtime </a:t>
            </a:r>
            <a:r>
              <a:rPr lang="ru-RU" dirty="0"/>
              <a:t>в </a:t>
            </a:r>
            <a:r>
              <a:rPr lang="ru-RU" dirty="0" err="1"/>
              <a:t>проде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38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Вокруг нас было несколько разнообразных задач </a:t>
            </a:r>
            <a:r>
              <a:rPr lang="en-US" dirty="0"/>
              <a:t>[</a:t>
            </a:r>
            <a:r>
              <a:rPr lang="ru-RU" dirty="0"/>
              <a:t>перечислить</a:t>
            </a:r>
            <a:r>
              <a:rPr lang="en-US" dirty="0"/>
              <a:t>]</a:t>
            </a:r>
            <a:r>
              <a:rPr lang="ru-RU" dirty="0"/>
              <a:t>. И мы знали, что в Яндексе с течением времени будут появляться все новые и новые задачи.</a:t>
            </a:r>
          </a:p>
          <a:p>
            <a:r>
              <a:rPr lang="ru-RU" dirty="0"/>
              <a:t>Решили сделать платформу, на основе которой могли бы решить все эти задачи.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раз и навсегда решим эти задачи </a:t>
            </a:r>
            <a:r>
              <a:rPr lang="en-US" dirty="0"/>
              <a:t>[</a:t>
            </a:r>
            <a:r>
              <a:rPr lang="ru-RU" dirty="0"/>
              <a:t>перечислить задачи</a:t>
            </a:r>
            <a:r>
              <a:rPr lang="en-US" dirty="0"/>
              <a:t>]</a:t>
            </a:r>
            <a:r>
              <a:rPr lang="ru-RU" dirty="0"/>
              <a:t>.</a:t>
            </a:r>
          </a:p>
          <a:p>
            <a:r>
              <a:rPr lang="ru-RU" dirty="0"/>
              <a:t>И это получилось. До этого разные системы каждая сама по себе решала одинаковые задачи – например, репликацию данных. И часто делала это не особо хорошо.</a:t>
            </a:r>
          </a:p>
          <a:p>
            <a:r>
              <a:rPr lang="ru-RU" dirty="0"/>
              <a:t>Мы не просто решали эти задачи – мы делали это хорошо, считали пересылки (</a:t>
            </a:r>
            <a:r>
              <a:rPr lang="ru-RU" dirty="0" err="1"/>
              <a:t>хопы</a:t>
            </a:r>
            <a:r>
              <a:rPr lang="ru-RU" dirty="0"/>
              <a:t>), приближались и достигали теоретических максимумов.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35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еще у нас была мечта. Сделать удобное, отказоустойчивое и масштабируемое решение для интерактивных приложений.</a:t>
            </a:r>
          </a:p>
          <a:p>
            <a:r>
              <a:rPr lang="ru-RU" dirty="0"/>
              <a:t>Которые должны отвечать за миллисекунды, чтобы пользователю было комфортно, работать 24</a:t>
            </a:r>
            <a:r>
              <a:rPr lang="en-US" dirty="0"/>
              <a:t>x7, </a:t>
            </a:r>
            <a:r>
              <a:rPr lang="ru-RU" dirty="0"/>
              <a:t>365 дней в году.</a:t>
            </a:r>
          </a:p>
          <a:p>
            <a:r>
              <a:rPr lang="ru-RU" dirty="0"/>
              <a:t>Примеры таких приложений на экране, да вы и сами может придумать несколько – это все </a:t>
            </a:r>
            <a:r>
              <a:rPr lang="en-US" dirty="0"/>
              <a:t>Internet Scale </a:t>
            </a:r>
            <a:r>
              <a:rPr lang="ru-RU" dirty="0"/>
              <a:t>приложения.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30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34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YDB </a:t>
            </a:r>
            <a:r>
              <a:rPr lang="ru-RU" dirty="0"/>
              <a:t>представляет пользователю более чем привычные абстракции. В первую очередь – это абстракция таблицы.</a:t>
            </a:r>
          </a:p>
          <a:p>
            <a:r>
              <a:rPr lang="ru-RU" dirty="0"/>
              <a:t>Таблица представляет собой набор строк, удовлетворяющих схеме данных. Строка содержит значения колонок определенных типов. Некоторые из этих колонок должны составлять </a:t>
            </a:r>
            <a:r>
              <a:rPr lang="en-US" dirty="0"/>
              <a:t>Primary key, </a:t>
            </a:r>
            <a:r>
              <a:rPr lang="ru-RU" dirty="0"/>
              <a:t>который уникален в рамках таблицы.</a:t>
            </a:r>
          </a:p>
          <a:p>
            <a:r>
              <a:rPr lang="ru-RU" dirty="0"/>
              <a:t>Таблица </a:t>
            </a:r>
            <a:r>
              <a:rPr lang="ru-RU" dirty="0" err="1"/>
              <a:t>шардируется</a:t>
            </a:r>
            <a:r>
              <a:rPr lang="ru-RU" dirty="0"/>
              <a:t> горизонтально.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1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искренне рад, что мне выпала честь рассказать Вам про запуск сервиса </a:t>
            </a:r>
            <a:r>
              <a:rPr lang="en-US" dirty="0"/>
              <a:t>Yandex Database </a:t>
            </a:r>
            <a:r>
              <a:rPr lang="ru-RU" dirty="0"/>
              <a:t>в </a:t>
            </a:r>
            <a:r>
              <a:rPr lang="en-US" dirty="0"/>
              <a:t>Preview. </a:t>
            </a:r>
            <a:r>
              <a:rPr lang="ru-RU" dirty="0"/>
              <a:t>И я делаю это на таком прекрасном событии как </a:t>
            </a:r>
            <a:r>
              <a:rPr lang="en-US" dirty="0"/>
              <a:t>Yandex Scale. </a:t>
            </a:r>
            <a:r>
              <a:rPr lang="ru-RU" dirty="0"/>
              <a:t>И в такой торжественной атмосфере.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34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базе данных могут существовать множество таблиц, упорядоченных в иерархию по аналогии с иерархией файловой системы.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3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Чуть глубже коснусь основных свойств </a:t>
            </a:r>
            <a:r>
              <a:rPr lang="en-US" dirty="0"/>
              <a:t>YDB.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60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Основное предназначение </a:t>
            </a:r>
            <a:r>
              <a:rPr lang="en-US" dirty="0"/>
              <a:t>YDB </a:t>
            </a:r>
            <a:r>
              <a:rPr lang="ru-RU" dirty="0"/>
              <a:t>сейчас – интерактивные приложения. </a:t>
            </a:r>
            <a:r>
              <a:rPr lang="en-US" dirty="0"/>
              <a:t>OLTP – [</a:t>
            </a:r>
            <a:r>
              <a:rPr lang="ru-RU" dirty="0"/>
              <a:t>расшифровать</a:t>
            </a:r>
            <a:r>
              <a:rPr lang="en-US" dirty="0"/>
              <a:t>]</a:t>
            </a:r>
            <a:r>
              <a:rPr lang="ru-RU" dirty="0"/>
              <a:t>. Работа над аналитикой ведется, тогда </a:t>
            </a:r>
            <a:r>
              <a:rPr lang="en-US" dirty="0"/>
              <a:t>YDB </a:t>
            </a:r>
            <a:r>
              <a:rPr lang="ru-RU" dirty="0"/>
              <a:t>станет </a:t>
            </a:r>
            <a:r>
              <a:rPr lang="en-US" dirty="0"/>
              <a:t>HTAP </a:t>
            </a:r>
            <a:r>
              <a:rPr lang="ru-RU" dirty="0"/>
              <a:t>базой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50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Технологии Яндекса: </a:t>
            </a:r>
            <a:r>
              <a:rPr lang="en-US" dirty="0"/>
              <a:t>YQL </a:t>
            </a:r>
            <a:r>
              <a:rPr lang="ru-RU" dirty="0"/>
              <a:t>используется внутри для </a:t>
            </a:r>
            <a:r>
              <a:rPr lang="en-US" dirty="0"/>
              <a:t>MapReduce.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11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Конструкции для работы с данными</a:t>
            </a:r>
          </a:p>
          <a:p>
            <a:r>
              <a:rPr lang="ru-RU" dirty="0"/>
              <a:t>Конструкции для работы со структурой данных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58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Развитые </a:t>
            </a:r>
            <a:r>
              <a:rPr lang="en-US" dirty="0"/>
              <a:t>SDK, </a:t>
            </a:r>
            <a:r>
              <a:rPr lang="ru-RU" dirty="0"/>
              <a:t>которыми мы пользуемся сами.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95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я постараюсь коротко погрузить вас в мир внутренностей </a:t>
            </a:r>
            <a:r>
              <a:rPr lang="en-US" dirty="0"/>
              <a:t>YDB, </a:t>
            </a:r>
            <a:r>
              <a:rPr lang="ru-RU" dirty="0"/>
              <a:t>расскажу какие фундаментальные задачи были нами решены.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49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YDB </a:t>
            </a:r>
            <a:r>
              <a:rPr lang="ru-RU" dirty="0"/>
              <a:t>реализована как стек технологий, с четкими интерфейсами и ответственностью на каждом уровне. Это позволило нам подключаться на разных уровнях для решения специфических задач, например для создания </a:t>
            </a:r>
            <a:r>
              <a:rPr lang="en-US" dirty="0"/>
              <a:t>NBS </a:t>
            </a:r>
            <a:r>
              <a:rPr lang="ru-RU" dirty="0"/>
              <a:t>(сетевых дисков).</a:t>
            </a:r>
          </a:p>
          <a:p>
            <a:r>
              <a:rPr lang="ru-RU" dirty="0"/>
              <a:t>Дальше я пройдусь по каждому уровню.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6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67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Tablets </a:t>
            </a:r>
            <a:r>
              <a:rPr lang="ru-RU" dirty="0"/>
              <a:t>используются как для хранения данных пользователя, так и для системных нужд, например для реестра схемы (</a:t>
            </a:r>
            <a:r>
              <a:rPr lang="en-US" dirty="0"/>
              <a:t>Scheme Shard</a:t>
            </a:r>
            <a:r>
              <a:rPr lang="ru-RU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7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считаем предоставление доступа к </a:t>
            </a:r>
            <a:r>
              <a:rPr lang="en-US" dirty="0"/>
              <a:t>YDB </a:t>
            </a:r>
            <a:r>
              <a:rPr lang="ru-RU" dirty="0"/>
              <a:t>важным событием, и поэтому ему посвящены сразу 2 доклада:</a:t>
            </a:r>
          </a:p>
          <a:p>
            <a:pPr marL="228600" indent="-228600">
              <a:buAutoNum type="arabicPeriod"/>
            </a:pPr>
            <a:r>
              <a:rPr lang="ru-RU" dirty="0"/>
              <a:t>Сперва я расскажу вам что такое </a:t>
            </a:r>
            <a:r>
              <a:rPr lang="en-US" dirty="0"/>
              <a:t>YDB</a:t>
            </a:r>
            <a:r>
              <a:rPr lang="ru-RU" dirty="0"/>
              <a:t>, как мы ее разрабатывали и почему она может быть полезна именно вам</a:t>
            </a:r>
          </a:p>
          <a:p>
            <a:pPr marL="228600" indent="-228600">
              <a:buAutoNum type="arabicPeriod"/>
            </a:pPr>
            <a:r>
              <a:rPr lang="ru-RU" dirty="0"/>
              <a:t>Во втором докладе мой коллега Александр </a:t>
            </a:r>
            <a:r>
              <a:rPr lang="ru-RU" dirty="0" err="1"/>
              <a:t>Чубинский</a:t>
            </a:r>
            <a:r>
              <a:rPr lang="ru-RU" dirty="0"/>
              <a:t> позовет на сцену текущих пользователей </a:t>
            </a:r>
            <a:r>
              <a:rPr lang="en-US" dirty="0"/>
              <a:t>YDB, </a:t>
            </a:r>
            <a:r>
              <a:rPr lang="ru-RU" dirty="0"/>
              <a:t>чтобы они от первого лица поделились с вами своими сценариями использования </a:t>
            </a:r>
            <a:r>
              <a:rPr lang="en-US" dirty="0"/>
              <a:t>Yandex Database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46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Поверх отказоустойчивых сущностей (таблеток) мы реализуем распределенные транзакции, чтобы данные в таблетках можно было менять согласованно.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08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Tablets </a:t>
            </a:r>
            <a:r>
              <a:rPr lang="ru-RU" dirty="0"/>
              <a:t>обеспечивают </a:t>
            </a:r>
            <a:r>
              <a:rPr lang="en-US" dirty="0"/>
              <a:t>row level atomicity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00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YDB</a:t>
            </a:r>
            <a:r>
              <a:rPr lang="ru-RU" dirty="0"/>
              <a:t> широко используется внутри Яндекса</a:t>
            </a:r>
            <a:r>
              <a:rPr lang="en-US" dirty="0"/>
              <a:t> </a:t>
            </a:r>
            <a:r>
              <a:rPr lang="ru-RU" dirty="0"/>
              <a:t>на протяжении многих лет</a:t>
            </a:r>
            <a:r>
              <a:rPr lang="en-US" dirty="0"/>
              <a:t>. </a:t>
            </a:r>
            <a:r>
              <a:rPr lang="ru-RU" dirty="0"/>
              <a:t>Рассказы от первого лица – в следующем докладе, сейчас быстрые примеры.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1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Подобран список публично известных сервисов</a:t>
            </a:r>
            <a:r>
              <a:rPr lang="en-US" dirty="0"/>
              <a:t>, </a:t>
            </a:r>
            <a:r>
              <a:rPr lang="ru-RU" dirty="0"/>
              <a:t>но применение более широкое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15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YDB – </a:t>
            </a:r>
            <a:r>
              <a:rPr lang="ru-RU" dirty="0"/>
              <a:t>система, на которой построен слой хранения данных в Облаке, поэтому без преувеличения можно сказать, что </a:t>
            </a:r>
            <a:r>
              <a:rPr lang="en-US" dirty="0"/>
              <a:t>YDB – </a:t>
            </a:r>
            <a:r>
              <a:rPr lang="ru-RU" dirty="0"/>
              <a:t>ключевой компонент Яндекс Облака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58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YDB </a:t>
            </a:r>
            <a:r>
              <a:rPr lang="ru-RU" dirty="0"/>
              <a:t>как платформа</a:t>
            </a:r>
            <a:r>
              <a:rPr lang="en-US" dirty="0"/>
              <a:t> </a:t>
            </a:r>
            <a:r>
              <a:rPr lang="ru-RU" dirty="0"/>
              <a:t>как платформа и как база данных широко применяются в </a:t>
            </a:r>
            <a:r>
              <a:rPr lang="ru-RU" dirty="0" err="1"/>
              <a:t>Яндекс.Облаке</a:t>
            </a:r>
            <a:r>
              <a:rPr lang="ru-RU" dirty="0"/>
              <a:t>.</a:t>
            </a:r>
          </a:p>
          <a:p>
            <a:r>
              <a:rPr lang="ru-RU" dirty="0"/>
              <a:t>В основе облака лежит так называемая «</a:t>
            </a:r>
            <a:r>
              <a:rPr lang="ru-RU" dirty="0" err="1"/>
              <a:t>Гиперконвергентная</a:t>
            </a:r>
            <a:r>
              <a:rPr lang="ru-RU" dirty="0"/>
              <a:t> архитектура».</a:t>
            </a:r>
            <a:endParaRPr lang="en-US" dirty="0"/>
          </a:p>
          <a:p>
            <a:r>
              <a:rPr lang="en-US" dirty="0"/>
              <a:t>[</a:t>
            </a:r>
            <a:r>
              <a:rPr lang="ru-RU" dirty="0"/>
              <a:t>Байка про </a:t>
            </a:r>
            <a:r>
              <a:rPr lang="en-US" dirty="0" err="1"/>
              <a:t>Boostrap</a:t>
            </a:r>
            <a:r>
              <a:rPr lang="en-US" dirty="0"/>
              <a:t>. </a:t>
            </a:r>
            <a:r>
              <a:rPr lang="ru-RU" dirty="0"/>
              <a:t>С++ компилятор написан на </a:t>
            </a:r>
            <a:r>
              <a:rPr lang="en-US" dirty="0"/>
              <a:t>C++ </a:t>
            </a:r>
            <a:r>
              <a:rPr lang="ru-RU" dirty="0"/>
              <a:t>и компилируется сам собой</a:t>
            </a:r>
            <a:r>
              <a:rPr lang="en-US" dirty="0"/>
              <a:t>. </a:t>
            </a:r>
            <a:r>
              <a:rPr lang="en-US" dirty="0" err="1"/>
              <a:t>Bootrap</a:t>
            </a:r>
            <a:r>
              <a:rPr lang="en-US" dirty="0"/>
              <a:t> </a:t>
            </a:r>
            <a:r>
              <a:rPr lang="ru-RU" dirty="0" err="1"/>
              <a:t>Яндекс.Облака</a:t>
            </a:r>
            <a:r>
              <a:rPr lang="ru-RU" dirty="0"/>
              <a:t>.</a:t>
            </a:r>
            <a:r>
              <a:rPr lang="en-US" dirty="0"/>
              <a:t>]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96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Инфраструктурные и платформенные сервисы выбирают </a:t>
            </a:r>
            <a:r>
              <a:rPr lang="en-US" dirty="0"/>
              <a:t>YDB </a:t>
            </a:r>
            <a:r>
              <a:rPr lang="ru-RU" dirty="0"/>
              <a:t>как базу данных по умолчанию. Они хранят в </a:t>
            </a:r>
            <a:r>
              <a:rPr lang="en-US" dirty="0"/>
              <a:t>YDB </a:t>
            </a:r>
            <a:r>
              <a:rPr lang="ru-RU" dirty="0"/>
              <a:t>свои данные и метаданные. Всем им нужна доступность и масштабируемость.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54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YDB </a:t>
            </a:r>
            <a:r>
              <a:rPr lang="ru-RU" dirty="0"/>
              <a:t>используется как база данных, на которой основаны такие сервисы для работы с данными как: </a:t>
            </a:r>
            <a:r>
              <a:rPr lang="en-US" dirty="0"/>
              <a:t>[</a:t>
            </a:r>
            <a:r>
              <a:rPr lang="ru-RU" dirty="0"/>
              <a:t>дальше перечисление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895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 теперь </a:t>
            </a:r>
            <a:r>
              <a:rPr lang="en-US" dirty="0"/>
              <a:t>Yandex Database </a:t>
            </a:r>
            <a:r>
              <a:rPr lang="ru-RU" dirty="0"/>
              <a:t>сама доступна как сервис в Яндекс Облаке!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852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Теперь в списке сервисов Яндекс Облака появляется </a:t>
            </a:r>
            <a:r>
              <a:rPr lang="en-US" sz="1200" dirty="0"/>
              <a:t>Yandex Database </a:t>
            </a:r>
            <a:r>
              <a:rPr lang="ru-RU" sz="1200" dirty="0"/>
              <a:t>в стадии </a:t>
            </a:r>
            <a:r>
              <a:rPr lang="en-US" sz="1200" dirty="0"/>
              <a:t>Preview. </a:t>
            </a:r>
            <a:r>
              <a:rPr lang="ru-RU" sz="1200" dirty="0"/>
              <a:t>На соответствующей странице сервиса вы можете ознакомиться с примерами сценариев использования системы, ознакомиться с документацией и запросить доступ к сервису.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5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начну свой доклад с того, что расскажу _мотивы_ создания </a:t>
            </a:r>
            <a:r>
              <a:rPr lang="en-US" dirty="0"/>
              <a:t>YDB.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261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YDB –</a:t>
            </a:r>
            <a:r>
              <a:rPr lang="ru-RU" sz="1200" dirty="0"/>
              <a:t> полностью интегрирована с консолью Облака. Привычная схема создания баз данных, привычная вам по остальным сервисам в </a:t>
            </a:r>
            <a:r>
              <a:rPr lang="en-US" sz="1200" dirty="0"/>
              <a:t>Managed Databases.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67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Интегрированная среда разработки: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1. Просмотр схемы таблиц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2. Просмотр данных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3. Поле ввода для разработки </a:t>
            </a:r>
            <a:r>
              <a:rPr lang="en-US" sz="1200" dirty="0"/>
              <a:t>SQL </a:t>
            </a:r>
            <a:r>
              <a:rPr lang="ru-RU" sz="1200" dirty="0"/>
              <a:t>запросов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61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YDB </a:t>
            </a:r>
            <a:r>
              <a:rPr lang="ru-RU" sz="1200" dirty="0"/>
              <a:t>интегрирована с </a:t>
            </a:r>
            <a:r>
              <a:rPr lang="ru-RU" sz="1200" dirty="0" err="1"/>
              <a:t>Яндекс.Мониторингом</a:t>
            </a:r>
            <a:r>
              <a:rPr lang="ru-RU" sz="1200" dirty="0"/>
              <a:t>. Вам доступны из коробки данные по количеству запросов и </a:t>
            </a:r>
            <a:r>
              <a:rPr lang="en-US" sz="1200" dirty="0"/>
              <a:t>latency </a:t>
            </a:r>
            <a:r>
              <a:rPr lang="ru-RU" sz="1200" dirty="0"/>
              <a:t>их выполнения. Графики потребления </a:t>
            </a:r>
            <a:r>
              <a:rPr lang="en-US" sz="1200" dirty="0"/>
              <a:t>CPU, </a:t>
            </a:r>
            <a:r>
              <a:rPr lang="ru-RU" sz="1200" dirty="0"/>
              <a:t>памяти и диска.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 будущем разнообразие графиков будет только увеличиваться – </a:t>
            </a:r>
            <a:r>
              <a:rPr lang="en-US" sz="1200" dirty="0"/>
              <a:t>YDB </a:t>
            </a:r>
            <a:r>
              <a:rPr lang="ru-RU" sz="1200" dirty="0"/>
              <a:t>насквозь пронизана всевозможными сенсорами и средствами интроспекции.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Напоминаю, все, что я сейчас показал можно «пощупать» в нашей </a:t>
            </a:r>
            <a:r>
              <a:rPr lang="en-US" sz="1200" dirty="0"/>
              <a:t>hands on </a:t>
            </a:r>
            <a:r>
              <a:rPr lang="ru-RU" sz="1200" dirty="0"/>
              <a:t>зоне!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444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Yandex Database </a:t>
            </a:r>
            <a:r>
              <a:rPr lang="ru-RU" dirty="0"/>
              <a:t>становится доступным каждому из вас</a:t>
            </a:r>
            <a:r>
              <a:rPr lang="en-US" dirty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Вы можете зайти на страницу сервиса введи </a:t>
            </a:r>
            <a:r>
              <a:rPr lang="en-US" dirty="0"/>
              <a:t>URL </a:t>
            </a:r>
            <a:r>
              <a:rPr lang="ru-RU" dirty="0"/>
              <a:t>показанный на экране, или через </a:t>
            </a:r>
            <a:r>
              <a:rPr lang="en-US" dirty="0"/>
              <a:t>QR-</a:t>
            </a:r>
            <a:r>
              <a:rPr lang="ru-RU" dirty="0"/>
              <a:t>код.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Еще раз хочу пригласить вас на стенд </a:t>
            </a:r>
            <a:r>
              <a:rPr lang="en-US" dirty="0"/>
              <a:t>YDB, </a:t>
            </a:r>
            <a:r>
              <a:rPr lang="ru-RU" dirty="0"/>
              <a:t>в </a:t>
            </a:r>
            <a:r>
              <a:rPr lang="ru-RU" dirty="0" err="1"/>
              <a:t>демозону</a:t>
            </a:r>
            <a:r>
              <a:rPr lang="ru-RU" dirty="0"/>
              <a:t>, где вы можете:</a:t>
            </a:r>
          </a:p>
          <a:p>
            <a:pPr marL="228600" marR="0" lvl="0" indent="-2286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Попробовать </a:t>
            </a:r>
            <a:r>
              <a:rPr lang="en-US" dirty="0"/>
              <a:t>YDB</a:t>
            </a:r>
          </a:p>
          <a:p>
            <a:pPr marL="228600" marR="0" lvl="0" indent="-2286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Поучаствовать в нашей демонстрации – посмотрите, что происходит при выключении ДЦ!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2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Какие ассоциации всплывают у вас, когда вы видите «</a:t>
            </a:r>
            <a:r>
              <a:rPr lang="en-US" dirty="0" err="1"/>
              <a:t>noSQL</a:t>
            </a:r>
            <a:r>
              <a:rPr lang="en-US" dirty="0"/>
              <a:t> database</a:t>
            </a:r>
            <a:r>
              <a:rPr lang="ru-RU" dirty="0"/>
              <a:t>»</a:t>
            </a:r>
            <a:r>
              <a:rPr lang="en-US" dirty="0"/>
              <a:t>?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8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первую очередь </a:t>
            </a:r>
            <a:r>
              <a:rPr lang="en-US" dirty="0"/>
              <a:t>NoSQL </a:t>
            </a:r>
            <a:r>
              <a:rPr lang="ru-RU" dirty="0"/>
              <a:t>жертвуют </a:t>
            </a:r>
            <a:r>
              <a:rPr lang="en-US" dirty="0"/>
              <a:t>ACID </a:t>
            </a:r>
            <a:r>
              <a:rPr lang="ru-RU" dirty="0"/>
              <a:t>свойствами реляционных баз данных. Это берется из сложности построения распределенных систем хранения и обработки данных. </a:t>
            </a:r>
            <a:r>
              <a:rPr lang="en-US" dirty="0"/>
              <a:t>CAP </a:t>
            </a:r>
            <a:r>
              <a:rPr lang="ru-RU" dirty="0"/>
              <a:t>теорема. Хорошо-дешево-быстро.</a:t>
            </a:r>
          </a:p>
          <a:p>
            <a:endParaRPr lang="en-US" dirty="0"/>
          </a:p>
          <a:p>
            <a:r>
              <a:rPr lang="ru-RU" dirty="0"/>
              <a:t>Атомарные изменения данных? Мы часто может наблюдать </a:t>
            </a:r>
            <a:r>
              <a:rPr lang="en-US" dirty="0"/>
              <a:t>eventual consistency.</a:t>
            </a:r>
          </a:p>
          <a:p>
            <a:r>
              <a:rPr lang="ru-RU" dirty="0"/>
              <a:t>Согласованное изменение разных записей? Не возможно, возлагаются на плечи прикладных разработчиков.</a:t>
            </a:r>
            <a:endParaRPr lang="en-US" dirty="0"/>
          </a:p>
          <a:p>
            <a:endParaRPr lang="ru-RU" dirty="0"/>
          </a:p>
          <a:p>
            <a:r>
              <a:rPr lang="ru-RU" dirty="0"/>
              <a:t>Модель предоставляемая базой часто проще. Например </a:t>
            </a:r>
            <a:r>
              <a:rPr lang="en-US" dirty="0"/>
              <a:t>Key-Value </a:t>
            </a:r>
            <a:r>
              <a:rPr lang="ru-RU" dirty="0"/>
              <a:t>вместо реляционной. Взаимодействие с базой скорее императивно, чем декларативно, как мы привыкли в </a:t>
            </a:r>
            <a:r>
              <a:rPr lang="en-US" dirty="0"/>
              <a:t>SQL-</a:t>
            </a:r>
            <a:r>
              <a:rPr lang="ru-RU" dirty="0"/>
              <a:t>базах. Оптимизаторы </a:t>
            </a:r>
            <a:r>
              <a:rPr lang="en-US" dirty="0"/>
              <a:t>SQL</a:t>
            </a:r>
            <a:r>
              <a:rPr lang="ru-RU" dirty="0"/>
              <a:t>-запросов в традиционных базах предоставляют больше возможностей для конечных пользователей в общем случае.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Может проблемы масштабируемости решат традиционные СУБД? </a:t>
            </a:r>
            <a:r>
              <a:rPr lang="ru-RU" dirty="0" err="1"/>
              <a:t>Шардированная</a:t>
            </a:r>
            <a:r>
              <a:rPr lang="ru-RU" dirty="0"/>
              <a:t> реляционная база – популярный паттерн.</a:t>
            </a:r>
          </a:p>
          <a:p>
            <a:r>
              <a:rPr lang="ru-RU" dirty="0"/>
              <a:t>Когда вы умещаетесь в один </a:t>
            </a:r>
            <a:r>
              <a:rPr lang="ru-RU" dirty="0" err="1"/>
              <a:t>шард</a:t>
            </a:r>
            <a:r>
              <a:rPr lang="ru-RU" dirty="0"/>
              <a:t>, то традиционные (даже </a:t>
            </a:r>
            <a:r>
              <a:rPr lang="en-US" dirty="0"/>
              <a:t>open source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СУБД предоставляют:</a:t>
            </a:r>
          </a:p>
          <a:p>
            <a:pPr marL="228600" indent="-228600">
              <a:buAutoNum type="arabicPeriod"/>
            </a:pPr>
            <a:r>
              <a:rPr lang="ru-RU" dirty="0"/>
              <a:t>Богатейшую функциональность</a:t>
            </a:r>
          </a:p>
          <a:p>
            <a:pPr marL="228600" indent="-228600">
              <a:buAutoNum type="arabicPeriod"/>
            </a:pPr>
            <a:r>
              <a:rPr lang="ru-RU" dirty="0"/>
              <a:t>Определенный уровень отказоустойчивости за счет </a:t>
            </a:r>
            <a:r>
              <a:rPr lang="en-US" dirty="0"/>
              <a:t>master slave </a:t>
            </a:r>
            <a:r>
              <a:rPr lang="ru-RU" dirty="0"/>
              <a:t>репликации</a:t>
            </a:r>
          </a:p>
          <a:p>
            <a:r>
              <a:rPr lang="ru-RU" dirty="0"/>
              <a:t>Если вы выходите за пределы </a:t>
            </a:r>
            <a:r>
              <a:rPr lang="ru-RU" dirty="0" err="1"/>
              <a:t>отного</a:t>
            </a:r>
            <a:r>
              <a:rPr lang="ru-RU" dirty="0"/>
              <a:t> </a:t>
            </a:r>
            <a:r>
              <a:rPr lang="ru-RU" dirty="0" err="1"/>
              <a:t>шарда</a:t>
            </a:r>
            <a:r>
              <a:rPr lang="ru-RU" dirty="0"/>
              <a:t>, то начинаете на прикладном уровне решать проблемы инфраструктуры.</a:t>
            </a:r>
            <a:endParaRPr lang="en-US" dirty="0"/>
          </a:p>
          <a:p>
            <a:r>
              <a:rPr lang="ru-RU" dirty="0"/>
              <a:t>Можно ли решить эти проблемы самому? Почти всегда можно (хотя некоторые нет – следующий слайд), но дорого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ли обеспечить качество обслуживания (</a:t>
            </a:r>
            <a:r>
              <a:rPr lang="en-US" dirty="0"/>
              <a:t>QoS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при таком подходе?</a:t>
            </a:r>
          </a:p>
          <a:p>
            <a:r>
              <a:rPr lang="ru-RU" dirty="0"/>
              <a:t>Ваш кластер одновременно обслуживает </a:t>
            </a:r>
            <a:r>
              <a:rPr lang="en-US" dirty="0"/>
              <a:t>online </a:t>
            </a:r>
            <a:r>
              <a:rPr lang="ru-RU" dirty="0"/>
              <a:t>запросы и делает </a:t>
            </a:r>
            <a:r>
              <a:rPr lang="ru-RU" dirty="0" err="1"/>
              <a:t>решардинг</a:t>
            </a:r>
            <a:r>
              <a:rPr lang="ru-RU" dirty="0"/>
              <a:t>. На нижнем слое </a:t>
            </a:r>
            <a:r>
              <a:rPr lang="ru-RU" dirty="0" err="1"/>
              <a:t>шард</a:t>
            </a:r>
            <a:r>
              <a:rPr lang="ru-RU" dirty="0"/>
              <a:t> БД не может отличить запрос пользователя (</a:t>
            </a:r>
            <a:r>
              <a:rPr lang="en-US" dirty="0"/>
              <a:t>online </a:t>
            </a:r>
            <a:r>
              <a:rPr lang="ru-RU" dirty="0"/>
              <a:t>нагрузка) от процесса переливания данных из одного </a:t>
            </a:r>
            <a:r>
              <a:rPr lang="ru-RU" dirty="0" err="1"/>
              <a:t>шарда</a:t>
            </a:r>
            <a:r>
              <a:rPr lang="ru-RU" dirty="0"/>
              <a:t> в другой (</a:t>
            </a:r>
            <a:r>
              <a:rPr lang="en-US" dirty="0"/>
              <a:t>background process</a:t>
            </a:r>
            <a:r>
              <a:rPr lang="ru-RU" dirty="0"/>
              <a:t>)</a:t>
            </a:r>
            <a:r>
              <a:rPr lang="en-US" dirty="0"/>
              <a:t>. </a:t>
            </a:r>
            <a:r>
              <a:rPr lang="ru-RU" dirty="0"/>
              <a:t>Как он сможет </a:t>
            </a:r>
            <a:r>
              <a:rPr lang="ru-RU" dirty="0" err="1"/>
              <a:t>приоритезировать</a:t>
            </a:r>
            <a:r>
              <a:rPr lang="ru-RU" dirty="0"/>
              <a:t> запрос нужного класса?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3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что бы вы хотели, чтобы ваша разработка тратила время? На </a:t>
            </a:r>
            <a:r>
              <a:rPr lang="ru-RU" dirty="0" err="1"/>
              <a:t>фичи</a:t>
            </a:r>
            <a:r>
              <a:rPr lang="ru-RU" dirty="0"/>
              <a:t>. На добавление новой функциональности в ваш продукт.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все несовершенство инфраструктуры платит пользователь. А точнее бизнес пользователя.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5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_слайд_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">
            <a:extLst>
              <a:ext uri="{FF2B5EF4-FFF2-40B4-BE49-F238E27FC236}">
                <a16:creationId xmlns:a16="http://schemas.microsoft.com/office/drawing/2014/main" id="{40923594-8447-5A46-8A64-5871B7E0E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4763" y="5636795"/>
            <a:ext cx="6589712" cy="25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6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C42A982-1CFE-0345-ADCF-6565590E04A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B1B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8477DE67-BA3F-FE46-B17C-4B3A94F822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4913" y="3749100"/>
            <a:ext cx="8302625" cy="1708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6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  <a:lvl2pPr>
              <a:lnSpc>
                <a:spcPts val="5600"/>
              </a:lnSpc>
              <a:defRPr sz="4800">
                <a:solidFill>
                  <a:srgbClr val="767682"/>
                </a:solidFill>
              </a:defRPr>
            </a:lvl2pPr>
            <a:lvl3pPr>
              <a:lnSpc>
                <a:spcPts val="5600"/>
              </a:lnSpc>
              <a:defRPr sz="4800">
                <a:solidFill>
                  <a:srgbClr val="767682"/>
                </a:solidFill>
              </a:defRPr>
            </a:lvl3pPr>
            <a:lvl4pPr>
              <a:lnSpc>
                <a:spcPts val="5600"/>
              </a:lnSpc>
              <a:defRPr sz="4800">
                <a:solidFill>
                  <a:srgbClr val="767682"/>
                </a:solidFill>
              </a:defRPr>
            </a:lvl4pPr>
            <a:lvl5pPr>
              <a:lnSpc>
                <a:spcPts val="5600"/>
              </a:lnSpc>
              <a:defRPr sz="4800">
                <a:solidFill>
                  <a:srgbClr val="767682"/>
                </a:solidFill>
              </a:defRPr>
            </a:lvl5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48" name="Текст заголовка">
            <a:extLst>
              <a:ext uri="{FF2B5EF4-FFF2-40B4-BE49-F238E27FC236}">
                <a16:creationId xmlns:a16="http://schemas.microsoft.com/office/drawing/2014/main" id="{BF0AE7E4-E7EB-664D-B8EB-CDEE15CA1E2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81200" y="1816100"/>
            <a:ext cx="15290800" cy="1708592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825500">
              <a:lnSpc>
                <a:spcPts val="9400"/>
              </a:lnSpc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 презентации</a:t>
            </a:r>
            <a:endParaRPr dirty="0"/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F85BDC40-1ED2-DA4E-9204-2DBA81C463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44913" y="5758020"/>
            <a:ext cx="8302625" cy="1708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6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  <a:lvl2pPr>
              <a:lnSpc>
                <a:spcPts val="5600"/>
              </a:lnSpc>
              <a:defRPr sz="4800">
                <a:solidFill>
                  <a:srgbClr val="767682"/>
                </a:solidFill>
              </a:defRPr>
            </a:lvl2pPr>
            <a:lvl3pPr>
              <a:lnSpc>
                <a:spcPts val="5600"/>
              </a:lnSpc>
              <a:defRPr sz="4800">
                <a:solidFill>
                  <a:srgbClr val="767682"/>
                </a:solidFill>
              </a:defRPr>
            </a:lvl3pPr>
            <a:lvl4pPr>
              <a:lnSpc>
                <a:spcPts val="5600"/>
              </a:lnSpc>
              <a:defRPr sz="4800">
                <a:solidFill>
                  <a:srgbClr val="767682"/>
                </a:solidFill>
              </a:defRPr>
            </a:lvl4pPr>
            <a:lvl5pPr>
              <a:lnSpc>
                <a:spcPts val="5600"/>
              </a:lnSpc>
              <a:defRPr sz="4800">
                <a:solidFill>
                  <a:srgbClr val="767682"/>
                </a:solidFill>
              </a:defRPr>
            </a:lvl5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9CE41A81-BC9F-064F-94B3-6FA5F76280B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44913" y="7782259"/>
            <a:ext cx="8302625" cy="1708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6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  <a:lvl2pPr>
              <a:lnSpc>
                <a:spcPts val="5600"/>
              </a:lnSpc>
              <a:defRPr sz="4800">
                <a:solidFill>
                  <a:srgbClr val="767682"/>
                </a:solidFill>
              </a:defRPr>
            </a:lvl2pPr>
            <a:lvl3pPr>
              <a:lnSpc>
                <a:spcPts val="5600"/>
              </a:lnSpc>
              <a:defRPr sz="4800">
                <a:solidFill>
                  <a:srgbClr val="767682"/>
                </a:solidFill>
              </a:defRPr>
            </a:lvl3pPr>
            <a:lvl4pPr>
              <a:lnSpc>
                <a:spcPts val="5600"/>
              </a:lnSpc>
              <a:defRPr sz="4800">
                <a:solidFill>
                  <a:srgbClr val="767682"/>
                </a:solidFill>
              </a:defRPr>
            </a:lvl4pPr>
            <a:lvl5pPr>
              <a:lnSpc>
                <a:spcPts val="5600"/>
              </a:lnSpc>
              <a:defRPr sz="4800">
                <a:solidFill>
                  <a:srgbClr val="767682"/>
                </a:solidFill>
              </a:defRPr>
            </a:lvl5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7F550DCC-D037-8D47-8675-5FAAAADDA7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44913" y="9791179"/>
            <a:ext cx="8302625" cy="1708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6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  <a:lvl2pPr>
              <a:lnSpc>
                <a:spcPts val="5600"/>
              </a:lnSpc>
              <a:defRPr sz="4800">
                <a:solidFill>
                  <a:srgbClr val="767682"/>
                </a:solidFill>
              </a:defRPr>
            </a:lvl2pPr>
            <a:lvl3pPr>
              <a:lnSpc>
                <a:spcPts val="5600"/>
              </a:lnSpc>
              <a:defRPr sz="4800">
                <a:solidFill>
                  <a:srgbClr val="767682"/>
                </a:solidFill>
              </a:defRPr>
            </a:lvl3pPr>
            <a:lvl4pPr>
              <a:lnSpc>
                <a:spcPts val="5600"/>
              </a:lnSpc>
              <a:defRPr sz="4800">
                <a:solidFill>
                  <a:srgbClr val="767682"/>
                </a:solidFill>
              </a:defRPr>
            </a:lvl4pPr>
            <a:lvl5pPr>
              <a:lnSpc>
                <a:spcPts val="5600"/>
              </a:lnSpc>
              <a:defRPr sz="4800">
                <a:solidFill>
                  <a:srgbClr val="767682"/>
                </a:solidFill>
              </a:defRPr>
            </a:lvl5pPr>
          </a:lstStyle>
          <a:p>
            <a:pPr lvl="0"/>
            <a:r>
              <a:rPr lang="ru-RU" dirty="0"/>
              <a:t>Раздел 4</a:t>
            </a:r>
          </a:p>
        </p:txBody>
      </p:sp>
      <p:sp>
        <p:nvSpPr>
          <p:cNvPr id="82" name="Oval 22">
            <a:extLst>
              <a:ext uri="{FF2B5EF4-FFF2-40B4-BE49-F238E27FC236}">
                <a16:creationId xmlns:a16="http://schemas.microsoft.com/office/drawing/2014/main" id="{86E3BA3B-D127-474E-829D-2DF8CD75B723}"/>
              </a:ext>
            </a:extLst>
          </p:cNvPr>
          <p:cNvSpPr/>
          <p:nvPr userDrawn="1"/>
        </p:nvSpPr>
        <p:spPr>
          <a:xfrm>
            <a:off x="1966913" y="9618594"/>
            <a:ext cx="1170000" cy="1170000"/>
          </a:xfrm>
          <a:prstGeom prst="ellipse">
            <a:avLst/>
          </a:prstGeom>
          <a:solidFill>
            <a:srgbClr val="027B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3" name="Oval 21">
            <a:extLst>
              <a:ext uri="{FF2B5EF4-FFF2-40B4-BE49-F238E27FC236}">
                <a16:creationId xmlns:a16="http://schemas.microsoft.com/office/drawing/2014/main" id="{F358E33C-4320-CB40-A1CA-B0C7672059F9}"/>
              </a:ext>
            </a:extLst>
          </p:cNvPr>
          <p:cNvSpPr/>
          <p:nvPr userDrawn="1"/>
        </p:nvSpPr>
        <p:spPr>
          <a:xfrm>
            <a:off x="1966913" y="7601958"/>
            <a:ext cx="1170000" cy="1170000"/>
          </a:xfrm>
          <a:prstGeom prst="ellipse">
            <a:avLst/>
          </a:prstGeom>
          <a:solidFill>
            <a:srgbClr val="027B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4" name="Oval 20">
            <a:extLst>
              <a:ext uri="{FF2B5EF4-FFF2-40B4-BE49-F238E27FC236}">
                <a16:creationId xmlns:a16="http://schemas.microsoft.com/office/drawing/2014/main" id="{1CD90EE5-85A1-1444-B012-70F4F7DD4B60}"/>
              </a:ext>
            </a:extLst>
          </p:cNvPr>
          <p:cNvSpPr/>
          <p:nvPr userDrawn="1"/>
        </p:nvSpPr>
        <p:spPr>
          <a:xfrm>
            <a:off x="1966913" y="5585435"/>
            <a:ext cx="1170000" cy="1170000"/>
          </a:xfrm>
          <a:prstGeom prst="ellipse">
            <a:avLst/>
          </a:prstGeom>
          <a:solidFill>
            <a:srgbClr val="027B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5" name="Oval 19">
            <a:extLst>
              <a:ext uri="{FF2B5EF4-FFF2-40B4-BE49-F238E27FC236}">
                <a16:creationId xmlns:a16="http://schemas.microsoft.com/office/drawing/2014/main" id="{4C9FADA3-48B7-234A-871D-64E12E9599CF}"/>
              </a:ext>
            </a:extLst>
          </p:cNvPr>
          <p:cNvSpPr/>
          <p:nvPr userDrawn="1"/>
        </p:nvSpPr>
        <p:spPr>
          <a:xfrm>
            <a:off x="1966913" y="3568912"/>
            <a:ext cx="1170000" cy="1170000"/>
          </a:xfrm>
          <a:prstGeom prst="ellipse">
            <a:avLst/>
          </a:prstGeom>
          <a:solidFill>
            <a:srgbClr val="027B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id="{B71E2696-E9A4-D245-A5AE-3348761D6A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1200" y="3749100"/>
            <a:ext cx="1155713" cy="809625"/>
          </a:xfrm>
        </p:spPr>
        <p:txBody>
          <a:bodyPr lIns="90000" tIns="46800" rIns="90000" bIns="46800" anchor="t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01</a:t>
            </a:r>
            <a:endParaRPr lang="ru-RU" dirty="0"/>
          </a:p>
        </p:txBody>
      </p:sp>
      <p:sp>
        <p:nvSpPr>
          <p:cNvPr id="87" name="Текст 4">
            <a:extLst>
              <a:ext uri="{FF2B5EF4-FFF2-40B4-BE49-F238E27FC236}">
                <a16:creationId xmlns:a16="http://schemas.microsoft.com/office/drawing/2014/main" id="{7404D6A7-9E3C-7746-895F-532D7534A08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81200" y="5765623"/>
            <a:ext cx="1155713" cy="809625"/>
          </a:xfrm>
        </p:spPr>
        <p:txBody>
          <a:bodyPr lIns="90000" tIns="46800" rIns="90000" bIns="46800" anchor="t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02</a:t>
            </a:r>
          </a:p>
        </p:txBody>
      </p:sp>
      <p:sp>
        <p:nvSpPr>
          <p:cNvPr id="88" name="Текст 7">
            <a:extLst>
              <a:ext uri="{FF2B5EF4-FFF2-40B4-BE49-F238E27FC236}">
                <a16:creationId xmlns:a16="http://schemas.microsoft.com/office/drawing/2014/main" id="{363C61DD-D8D5-1B4F-B054-E7A994BF53F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81200" y="7782259"/>
            <a:ext cx="1155713" cy="809625"/>
          </a:xfrm>
        </p:spPr>
        <p:txBody>
          <a:bodyPr lIns="90000" tIns="46800" rIns="90000" bIns="46800" anchor="t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03</a:t>
            </a:r>
          </a:p>
        </p:txBody>
      </p:sp>
      <p:sp>
        <p:nvSpPr>
          <p:cNvPr id="89" name="Текст 8">
            <a:extLst>
              <a:ext uri="{FF2B5EF4-FFF2-40B4-BE49-F238E27FC236}">
                <a16:creationId xmlns:a16="http://schemas.microsoft.com/office/drawing/2014/main" id="{0A28EC24-363F-E44F-942B-517A0584D2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981200" y="9798782"/>
            <a:ext cx="1155713" cy="809625"/>
          </a:xfrm>
        </p:spPr>
        <p:txBody>
          <a:bodyPr lIns="90000" tIns="46800" rIns="90000" bIns="46800" anchor="t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06766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2000" y="1639790"/>
            <a:ext cx="3298475" cy="1463773"/>
          </a:xfrm>
        </p:spPr>
        <p:txBody>
          <a:bodyPr lIns="0" tIns="0" rIns="0" bIns="180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0" i="0">
                <a:latin typeface="+mn-lt"/>
                <a:ea typeface="Yandex Sans Text Light" charset="0"/>
                <a:cs typeface="Yandex Sans Text Light" charset="0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ru-RU" dirty="0"/>
              <a:t>00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42000" y="4202016"/>
            <a:ext cx="18308288" cy="2932209"/>
          </a:xfrm>
        </p:spPr>
        <p:txBody>
          <a:bodyPr lIns="0" tIns="0" rIns="0" bIns="162000" anchor="b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200" b="1" baseline="0"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301DCE-0A8B-3C45-B41F-A56E96E73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28910" y="2090254"/>
            <a:ext cx="295793" cy="553418"/>
          </a:xfrm>
          <a:prstGeom prst="rect">
            <a:avLst/>
          </a:prstGeom>
        </p:spPr>
      </p:pic>
      <p:sp>
        <p:nvSpPr>
          <p:cNvPr id="9" name="Текст 7">
            <a:extLst>
              <a:ext uri="{FF2B5EF4-FFF2-40B4-BE49-F238E27FC236}">
                <a16:creationId xmlns:a16="http://schemas.microsoft.com/office/drawing/2014/main" id="{DC112D3D-C933-5B4D-80A2-E20728BDFF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000" y="7822545"/>
            <a:ext cx="18308288" cy="4426605"/>
          </a:xfrm>
        </p:spPr>
        <p:txBody>
          <a:bodyPr tIns="0" numCol="2" spcCol="360000">
            <a:no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dirty="0"/>
              <a:t>Содержание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04525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1F4520F-52AD-1A48-9C8D-4DE8B66AE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62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607F4B8C-DB90-6540-9795-57F9A5AAA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CB4834C-13A3-1E45-A0FE-EAE4CD820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4987C1-9D19-CF40-BD05-035DFB1E0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273CA4-8668-8D40-89E1-2DF41C77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600" y="3429849"/>
            <a:ext cx="21224775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>
                <a:latin typeface="+mn-lt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48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8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48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777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екст/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C8D795-4C1C-AF42-9709-B72335385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3431440"/>
            <a:ext cx="6584850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4C2E3AF-06DA-2C4F-BDE4-E2EAFC12BA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13600" y="3429849"/>
            <a:ext cx="13898775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 или видео</a:t>
            </a:r>
          </a:p>
        </p:txBody>
      </p:sp>
    </p:spTree>
    <p:extLst>
      <p:ext uri="{BB962C8B-B14F-4D97-AF65-F5344CB8AC3E}">
        <p14:creationId xmlns:p14="http://schemas.microsoft.com/office/powerpoint/2010/main" val="190631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а/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451AF27-5FB1-0D40-AA05-42DF65248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5D4967-2BE7-CC40-970C-E59E736E9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0CE3A18-3BEE-1E48-8DB5-EFDF81BE4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2B4190AE-DE9D-7B45-8685-C75786D2E2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429849"/>
            <a:ext cx="10239275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91E2E21-1D6C-DD48-81BA-272FC2FB570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6" y="3429849"/>
            <a:ext cx="10239569" cy="8819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8625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0EBDA6F-21A1-7E49-AD6B-DA4F4E7C0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D9AF63-0A12-2D4E-9664-3EE781D6F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20BF5248-E041-F94F-85C6-134408C35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772462EC-AF59-4D4E-ABCE-0C5A2D5835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3431440"/>
            <a:ext cx="6584850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682A56D-E86B-DE49-A3AA-B88DB8F5C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13600" y="3429850"/>
            <a:ext cx="13898775" cy="406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1F96D506-1E9B-A94F-BF59-F9E5F9FB61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13600" y="8208000"/>
            <a:ext cx="13898775" cy="4041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36" marR="0" indent="0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None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6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556212-67BA-FE4E-A4C5-BEB4228D7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C2DF9-0B26-E448-AD09-5E231671B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0AC953BC-6440-414F-B224-7989C8495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64DA894-71EE-8F44-BC82-1B4FD8DA66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3429849"/>
            <a:ext cx="10239275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4DB96E68-4ABE-704B-AFBC-B303CF814AF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6" y="3429849"/>
            <a:ext cx="10239569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7B24B671-40E4-6946-947D-AA93D59EA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10033199"/>
            <a:ext cx="17565587" cy="2215951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0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E306CA0-176F-4945-A654-2DBE4D1D5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339929-65BC-754B-AF8C-4F30167D7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BA1667F9-A8AD-E64B-A003-654CEF801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6CE419A-D9BE-DA49-96A7-91BE433CB6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1" y="3429849"/>
            <a:ext cx="6584850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90909538-8E3A-AA48-B5DC-463AB585C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10033199"/>
            <a:ext cx="17565587" cy="2215951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DD0D547E-0567-2E43-BDB4-18B73972463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906758" y="3429849"/>
            <a:ext cx="6577717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7F3B418F-486F-E146-96CE-6A5782E1AE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6231516" y="3429849"/>
            <a:ext cx="6580859" cy="6249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899453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DCBCA59-A27E-6F49-9EC9-3C2864EB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B9D87B5-8C87-984D-8958-FBC95639D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3FC09214-3A10-8149-B5D5-03C5DB0DE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85647C1-EE1C-7F44-8C28-ACEB3FC080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600" y="5641200"/>
            <a:ext cx="10239275" cy="6607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9E789020-B7CC-3649-8BFF-F3DCDA17E88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572806" y="5641200"/>
            <a:ext cx="10239569" cy="6607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F820E3BF-EFD7-3F46-A713-6D0876142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3441600"/>
            <a:ext cx="10239274" cy="1857475"/>
          </a:xfrm>
        </p:spPr>
        <p:txBody>
          <a:bodyPr tIns="17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94B867F9-5BE9-B348-BC8F-0600AA812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2806" y="3441600"/>
            <a:ext cx="10239274" cy="1857475"/>
          </a:xfrm>
        </p:spPr>
        <p:txBody>
          <a:bodyPr tIns="17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057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_слайд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>
            <a:extLst>
              <a:ext uri="{FF2B5EF4-FFF2-40B4-BE49-F238E27FC236}">
                <a16:creationId xmlns:a16="http://schemas.microsoft.com/office/drawing/2014/main" id="{14A44DEE-CE10-CA46-AD73-F9481496D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875" y="5457926"/>
            <a:ext cx="6582600" cy="242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1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6248E-F3FC-6345-9529-CFA085A39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78A705-AB97-1841-9C7A-780231BD3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240A0DF0-5686-A049-8194-F9C6A0B54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DCA47866-DF59-C248-8DD9-3EA96B5D2F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7599" y="3455988"/>
            <a:ext cx="21224776" cy="7326312"/>
          </a:xfrm>
          <a:prstGeom prst="rect">
            <a:avLst/>
          </a:prstGeom>
        </p:spPr>
        <p:txBody>
          <a:bodyPr vert="horz" lIns="0" tIns="0" rIns="0" bIns="251999" rtlCol="0" anchor="ctr" anchorCtr="1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таблицы, диаграммы, схемы, фотографии, иллюстрации или видео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887191F8-B8A1-8346-B126-212646171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11121681"/>
            <a:ext cx="17565587" cy="1127469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64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ктограмма и текст/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BBC7DF-D873-E246-A3AC-A27D9B155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6478937-D477-5C45-B143-3DE51713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92DE7455-C677-0147-BD3F-8159DEFAF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D759DB2-5A2A-B441-923F-157EFDC160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06400" y="3440009"/>
            <a:ext cx="13905975" cy="7342291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Окно для вставки текста, таблицы, диаграммы, схемы, фотографии, иллюстрации или видео</a:t>
            </a: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849F259-E97D-C24B-8BF0-C7DFA2E03D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35300" y="5903400"/>
            <a:ext cx="2938463" cy="2461556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2634890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2F2E9B-267A-D74E-BDE4-F0545E327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10A1FE-E1CA-254D-BA86-1C6AB5725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34013F25-78B4-4141-97A7-04B0123FC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1A719755-02DF-A443-B9A4-22DBA092A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7455428"/>
            <a:ext cx="6584849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A25FAA23-D708-2F47-89EE-1506A238C1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06400" y="7455428"/>
            <a:ext cx="6584849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D95AA5DD-8F39-D943-A674-08CB46760E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230502" y="7455428"/>
            <a:ext cx="6584849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E43F7BE-93A2-0043-BFDC-BB3FA2ACAB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9563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B25CCFA3-8B97-5A40-AA50-87E8A13E33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905224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81A3FFD3-33D2-6043-8F3D-69D7A54B974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229782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1580584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F8AC81-C369-C940-A083-BF9DDAA5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9DFE2CB-D51A-1145-BBC9-E6F46C48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id="{73FABF5D-A3D2-774B-90FE-1A4AC11A0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id="{1BA67519-7FF6-6A4D-AA35-DD4676EF51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7455428"/>
            <a:ext cx="4752873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7DEE891-3469-564C-B6BE-5FDA03A0E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9563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ACA28A7C-23D1-B048-AD02-4F2935C552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9644" y="7455428"/>
            <a:ext cx="4747232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0A210F1D-744E-964A-ACF1-3D683FC6F0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77538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EA6FB9E2-4FC7-DB4A-BBC2-2B19A7FDB3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72807" y="7455428"/>
            <a:ext cx="4745232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88F39D33-7ADF-ED46-BCC5-341882E6AF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572650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21FFDC78-F317-FC4E-B13A-8E21382D5F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57798" y="7455428"/>
            <a:ext cx="4754577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8F1AE6B9-5E2B-C046-9C13-7810851DDB2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057642" y="4234715"/>
            <a:ext cx="2925477" cy="2450678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val="2795538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5880279-9E00-5746-BEDF-976B3729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3FA0BE-FCB1-DD41-9AFE-6B2C787FB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F0125504-5AC3-DA40-B8E8-E1DAF443D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5FF8DA1-67B6-6442-A9F0-752AD16451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9701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B711B0C0-FDBC-FC48-87F0-86BD38D7C9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2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CEA5D801-8EAB-2940-8172-8C230088CE8D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98728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295BD79E-FE02-FB47-89A7-EB7F457532C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71694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964D1A7-A05F-EC41-8983-D16EAA3DD07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476408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8085B9D2-B6D5-824B-B850-56C7D8D7E1C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9158326" y="4570665"/>
            <a:ext cx="2547947" cy="2134421"/>
          </a:xfrm>
          <a:prstGeom prst="rect">
            <a:avLst/>
          </a:prstGeom>
        </p:spPr>
        <p:txBody>
          <a:bodyPr anchor="ctr" anchorCtr="1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0EDA15CB-9243-E347-BA03-78B7EC32157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984810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3F43B244-32A0-CA42-BF7C-1B7642AEC78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0380365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A19F0E9B-AF51-5A4B-931E-7C089D8E904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4773198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FE03F3F4-9505-9447-B902-4F8D7509E51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171516" y="7455428"/>
            <a:ext cx="3649561" cy="4060297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4476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ое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0239275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10239275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91E51-60DC-9F4C-BC54-EE9BDB13F6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572049" y="0"/>
            <a:ext cx="11810364" cy="13716000"/>
          </a:xfrm>
        </p:spPr>
        <p:txBody>
          <a:bodyPr bIns="5400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021A6DA9-00F7-2E4D-A607-2B4774BAD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3431440"/>
            <a:ext cx="10239274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48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8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48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0225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5864" y="12624682"/>
            <a:ext cx="11707824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5864" y="547141"/>
            <a:ext cx="13906511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C91E51-60DC-9F4C-BC54-EE9BDB13F6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172450" cy="13716000"/>
          </a:xfrm>
        </p:spPr>
        <p:txBody>
          <a:bodyPr tIns="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3759D08E-DECD-BB4C-87C7-900B554BF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06399" y="3431440"/>
            <a:ext cx="13905975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48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8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48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1475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231235" y="3455988"/>
            <a:ext cx="6581140" cy="8793162"/>
          </a:xfrm>
          <a:noFill/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DBE36696-F982-B440-93D7-FD7AE18278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601" y="3431440"/>
            <a:ext cx="13896874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4800"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4800"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4800"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1061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13896875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en-US" dirty="0"/>
            </a:br>
            <a:r>
              <a:rPr lang="ru-RU" dirty="0"/>
              <a:t>иллюстрации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E07366D-205F-E342-9442-335AF82B0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28800" y="3431440"/>
            <a:ext cx="6583575" cy="8817710"/>
          </a:xfrm>
        </p:spPr>
        <p:txBody>
          <a:bodyPr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Ключевая мысль</a:t>
            </a:r>
          </a:p>
          <a:p>
            <a:pPr marL="720000" marR="0" lvl="1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Маркированный список</a:t>
            </a:r>
          </a:p>
          <a:p>
            <a:pPr marL="720000" marR="0" lvl="2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Нумерованный список</a:t>
            </a:r>
          </a:p>
          <a:p>
            <a:pPr marL="720000" marR="0" lvl="3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4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1162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21224776" cy="8785860"/>
          </a:xfrm>
        </p:spPr>
        <p:txBody>
          <a:bodyPr tIns="468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09405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r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387A8D-83A7-7348-8FE9-E8C9527F850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B1B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70E8A6CE-C616-484E-BA85-C3B4883F758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55800" y="3905250"/>
            <a:ext cx="15276513" cy="3968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 anchorCtr="0">
            <a:noAutofit/>
          </a:bodyPr>
          <a:lstStyle>
            <a:lvl1pPr>
              <a:defRPr sz="110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Добро пожаловать в</a:t>
            </a:r>
            <a:r>
              <a:rPr lang="en-US" dirty="0"/>
              <a:t> </a:t>
            </a:r>
            <a:r>
              <a:rPr lang="ru-RU" dirty="0"/>
              <a:t>партнёрскую программу</a:t>
            </a:r>
            <a:endParaRPr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BA2BCC0-F87B-D343-BA4B-214AA8D27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2138" y="9778245"/>
            <a:ext cx="6765925" cy="1044000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6AD8435-2737-9446-92A1-6CAF3C901D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2138" y="10808721"/>
            <a:ext cx="6765925" cy="945129"/>
          </a:xfrm>
          <a:prstGeom prst="rect">
            <a:avLst/>
          </a:prstGeom>
        </p:spPr>
        <p:txBody>
          <a:bodyPr lIns="90000" tIns="46800" rIns="90000" bIns="4680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ru-RU" dirty="0"/>
              <a:t>менеджер по продажам</a:t>
            </a:r>
          </a:p>
        </p:txBody>
      </p:sp>
      <p:pic>
        <p:nvPicPr>
          <p:cNvPr id="11" name="Изображение" descr="Изображение">
            <a:extLst>
              <a:ext uri="{FF2B5EF4-FFF2-40B4-BE49-F238E27FC236}">
                <a16:creationId xmlns:a16="http://schemas.microsoft.com/office/drawing/2014/main" id="{887F0603-63E3-6D4D-BD5F-AFC78A291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00" y="1363753"/>
            <a:ext cx="3955694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val 10">
            <a:extLst>
              <a:ext uri="{FF2B5EF4-FFF2-40B4-BE49-F238E27FC236}">
                <a16:creationId xmlns:a16="http://schemas.microsoft.com/office/drawing/2014/main" id="{E1297F4F-E366-9347-85F0-95D61302A682}"/>
              </a:ext>
            </a:extLst>
          </p:cNvPr>
          <p:cNvSpPr>
            <a:spLocks noChangeAspect="1"/>
          </p:cNvSpPr>
          <p:nvPr userDrawn="1"/>
        </p:nvSpPr>
        <p:spPr>
          <a:xfrm>
            <a:off x="20142200" y="6748821"/>
            <a:ext cx="2286000" cy="2286000"/>
          </a:xfrm>
          <a:prstGeom prst="ellipse">
            <a:avLst/>
          </a:prstGeom>
          <a:solidFill>
            <a:srgbClr val="027B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FE4349C6-4514-9A41-B685-1F57A0EC1F58}"/>
              </a:ext>
            </a:extLst>
          </p:cNvPr>
          <p:cNvSpPr>
            <a:spLocks noChangeAspect="1"/>
          </p:cNvSpPr>
          <p:nvPr userDrawn="1"/>
        </p:nvSpPr>
        <p:spPr>
          <a:xfrm>
            <a:off x="17665200" y="9227088"/>
            <a:ext cx="2286000" cy="2286000"/>
          </a:xfrm>
          <a:prstGeom prst="ellipse">
            <a:avLst/>
          </a:prstGeom>
          <a:noFill/>
          <a:ln w="38100" cap="flat">
            <a:solidFill>
              <a:srgbClr val="027BF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A025068-867D-184F-B1BE-DBBC90621104}"/>
              </a:ext>
            </a:extLst>
          </p:cNvPr>
          <p:cNvSpPr>
            <a:spLocks noChangeAspect="1"/>
          </p:cNvSpPr>
          <p:nvPr userDrawn="1"/>
        </p:nvSpPr>
        <p:spPr>
          <a:xfrm>
            <a:off x="20237600" y="9322488"/>
            <a:ext cx="2095200" cy="2095200"/>
          </a:xfrm>
          <a:prstGeom prst="rect">
            <a:avLst/>
          </a:prstGeom>
          <a:solidFill>
            <a:srgbClr val="027B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7A2CF01-FBC2-E44E-A0D8-7C4CE117C9BF}"/>
              </a:ext>
            </a:extLst>
          </p:cNvPr>
          <p:cNvGrpSpPr/>
          <p:nvPr userDrawn="1"/>
        </p:nvGrpSpPr>
        <p:grpSpPr>
          <a:xfrm>
            <a:off x="20142200" y="1792287"/>
            <a:ext cx="2286000" cy="2286000"/>
            <a:chOff x="20142200" y="1792287"/>
            <a:chExt cx="2286000" cy="2286000"/>
          </a:xfrm>
        </p:grpSpPr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336819B8-3196-8740-9384-BA43581CDD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142200" y="1792287"/>
              <a:ext cx="2286000" cy="2286000"/>
            </a:xfrm>
            <a:prstGeom prst="ellipse">
              <a:avLst/>
            </a:prstGeom>
            <a:solidFill>
              <a:srgbClr val="027BF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ts val="4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spc="0" normalizeH="0" baseline="0" dirty="0">
                  <a:ln>
                    <a:noFill/>
                  </a:ln>
                  <a:solidFill>
                    <a:srgbClr val="1B1A3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 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1B1A3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01113CEC-8BBF-594E-9ACA-421227EAC7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732750" y="2382837"/>
              <a:ext cx="1104900" cy="110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560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10239276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D80212A-4362-B54E-94D4-393F5D1CB6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572806" y="3463290"/>
            <a:ext cx="10239276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880880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2FEAE7-7057-4449-B93D-8877B3B3B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12129F-1D47-254A-89F8-DC26161B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FFF6938D-3112-4D42-A9E5-13EC2B15E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51D18458-3918-4B43-83CC-BE9872AE62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87599" y="3463290"/>
            <a:ext cx="6584851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08A2693F-48EF-E14E-9B89-421D6299B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05504" y="3463290"/>
            <a:ext cx="6578971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D43D93D4-A86E-1248-B402-BACDE7FB57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228458" y="3463290"/>
            <a:ext cx="6583917" cy="8785860"/>
          </a:xfrm>
        </p:spPr>
        <p:txBody>
          <a:bodyPr tIns="180000" bIns="0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</a:t>
            </a:r>
            <a:br>
              <a:rPr lang="ru-RU" dirty="0"/>
            </a:br>
            <a:r>
              <a:rPr lang="ru-RU" dirty="0"/>
              <a:t>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29198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A502E89-DEA8-6F45-8073-569B507DB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</p:spPr>
        <p:txBody>
          <a:bodyPr tIns="251999"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Окно для вставки фотографии, иллюстрации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EC28-5BE0-7E49-9412-397DBC16A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9FD6-9EE1-764D-9BF1-8C9BF659A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64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61AA1D6-93BC-7E46-B43D-C6BE24CBC4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0" y="10050462"/>
            <a:ext cx="12449174" cy="1828801"/>
          </a:xfrm>
        </p:spPr>
        <p:txBody>
          <a:bodyPr lIns="0" tIns="0" rIns="0" bIns="2700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ru-RU" dirty="0"/>
              <a:t>Автор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2160" y="3111500"/>
            <a:ext cx="19406838" cy="6213475"/>
          </a:xfrm>
        </p:spPr>
        <p:txBody>
          <a:bodyPr tIns="180000" anchor="ctr">
            <a:noAutofit/>
          </a:bodyPr>
          <a:lstStyle>
            <a:lvl1pPr marL="0" indent="0">
              <a:buClr>
                <a:schemeClr val="bg2"/>
              </a:buClr>
              <a:buSzPct val="120000"/>
              <a:buFont typeface="Arial Unicode MS" panose="020B0604020202020204" pitchFamily="34" charset="-128"/>
              <a:buChar char="▎"/>
              <a:defRPr sz="9600" baseline="0"/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77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(фон чёрный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D3B634B-388F-A448-9977-928240B53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750DB9-1050-F946-A127-D0A81371C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E93341BD-A05E-7146-B509-3E298CC0F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78235F-978B-214B-8415-D194E2679F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1537" y="3104579"/>
            <a:ext cx="21220838" cy="9144571"/>
          </a:xfrm>
        </p:spPr>
        <p:txBody>
          <a:bodyPr tIns="180000"/>
          <a:lstStyle>
            <a:lvl1pPr>
              <a:lnSpc>
                <a:spcPct val="150000"/>
              </a:lnSpc>
              <a:spcBef>
                <a:spcPts val="600"/>
              </a:spcBef>
              <a:defRPr b="0" i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475485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(фон белы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CB4852-24CC-9546-8775-D111FA68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E609C07-4ABA-9149-94E6-B2C8983AF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45484853-AF1C-9C4F-87F8-C9C5A3EDB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600" y="547141"/>
            <a:ext cx="21232812" cy="1454697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C83B333-F3B4-444F-8A46-A3EA094A3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1537" y="3104579"/>
            <a:ext cx="21220838" cy="9144571"/>
          </a:xfrm>
        </p:spPr>
        <p:txBody>
          <a:bodyPr tIns="180000"/>
          <a:lstStyle>
            <a:lvl1pPr>
              <a:lnSpc>
                <a:spcPct val="150000"/>
              </a:lnSpc>
              <a:spcBef>
                <a:spcPts val="600"/>
              </a:spcBef>
              <a:defRPr b="0" i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874677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r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E664A8D-19E4-5947-BE77-C6A1DE1BC8AB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B1B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2" name="Текст заголовка">
            <a:extLst>
              <a:ext uri="{FF2B5EF4-FFF2-40B4-BE49-F238E27FC236}">
                <a16:creationId xmlns:a16="http://schemas.microsoft.com/office/drawing/2014/main" id="{62DA8406-C673-3941-B270-BFEDDD4C49B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55800" y="4760441"/>
            <a:ext cx="15276513" cy="232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1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0" b="0" dirty="0"/>
              <a:t>Спасибо!</a:t>
            </a:r>
            <a:endParaRPr sz="11000" b="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1538F03A-95D8-DE41-BA44-BA91D95AA3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1200" y="8741942"/>
            <a:ext cx="6765925" cy="1044000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31663904-CFC6-F645-B0B9-6979C4A6F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1200" y="9984062"/>
            <a:ext cx="6765925" cy="1646756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ru-RU" dirty="0"/>
              <a:t>менеджер по продажам</a:t>
            </a:r>
          </a:p>
          <a:p>
            <a:r>
              <a:rPr lang="ru-RU" dirty="0"/>
              <a:t>+7 910 123 45 67</a:t>
            </a:r>
          </a:p>
          <a:p>
            <a:r>
              <a:rPr lang="en-US" dirty="0" err="1"/>
              <a:t>kkonstantin@yandex-team.ru</a:t>
            </a:r>
            <a:endParaRPr lang="ru-RU" dirty="0"/>
          </a:p>
        </p:txBody>
      </p:sp>
      <p:pic>
        <p:nvPicPr>
          <p:cNvPr id="32" name="Изображение" descr="Изображение">
            <a:extLst>
              <a:ext uri="{FF2B5EF4-FFF2-40B4-BE49-F238E27FC236}">
                <a16:creationId xmlns:a16="http://schemas.microsoft.com/office/drawing/2014/main" id="{42025FDD-BE65-9A46-BCDF-6831FBA9D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00" y="1363753"/>
            <a:ext cx="3955694" cy="127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" name="Group 9">
            <a:extLst>
              <a:ext uri="{FF2B5EF4-FFF2-40B4-BE49-F238E27FC236}">
                <a16:creationId xmlns:a16="http://schemas.microsoft.com/office/drawing/2014/main" id="{38064794-3070-054E-B527-987BEE3C77E8}"/>
              </a:ext>
            </a:extLst>
          </p:cNvPr>
          <p:cNvGrpSpPr/>
          <p:nvPr userDrawn="1"/>
        </p:nvGrpSpPr>
        <p:grpSpPr>
          <a:xfrm>
            <a:off x="20142200" y="1792287"/>
            <a:ext cx="2286000" cy="2286000"/>
            <a:chOff x="20142200" y="1792287"/>
            <a:chExt cx="2286000" cy="2286000"/>
          </a:xfrm>
        </p:grpSpPr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D5BF6D57-4C48-E94C-8F19-134ABA71DF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142200" y="1792287"/>
              <a:ext cx="2286000" cy="2286000"/>
            </a:xfrm>
            <a:prstGeom prst="ellipse">
              <a:avLst/>
            </a:prstGeom>
            <a:solidFill>
              <a:srgbClr val="027BF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ts val="4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spc="0" normalizeH="0" baseline="0" dirty="0">
                  <a:ln>
                    <a:noFill/>
                  </a:ln>
                  <a:solidFill>
                    <a:srgbClr val="1B1A3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 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1B1A3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CB4AB492-2470-5140-9719-039735C50A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732750" y="2382837"/>
              <a:ext cx="1104900" cy="1104900"/>
            </a:xfrm>
            <a:prstGeom prst="rect">
              <a:avLst/>
            </a:prstGeom>
          </p:spPr>
        </p:pic>
      </p:grpSp>
      <p:sp>
        <p:nvSpPr>
          <p:cNvPr id="39" name="Oval 15">
            <a:extLst>
              <a:ext uri="{FF2B5EF4-FFF2-40B4-BE49-F238E27FC236}">
                <a16:creationId xmlns:a16="http://schemas.microsoft.com/office/drawing/2014/main" id="{35BB95EE-9958-0146-A549-32BCFD054A01}"/>
              </a:ext>
            </a:extLst>
          </p:cNvPr>
          <p:cNvSpPr>
            <a:spLocks noChangeAspect="1"/>
          </p:cNvSpPr>
          <p:nvPr userDrawn="1"/>
        </p:nvSpPr>
        <p:spPr>
          <a:xfrm>
            <a:off x="20142200" y="9227088"/>
            <a:ext cx="2286000" cy="2286000"/>
          </a:xfrm>
          <a:prstGeom prst="ellipse">
            <a:avLst/>
          </a:prstGeom>
          <a:noFill/>
          <a:ln w="38100" cap="flat">
            <a:solidFill>
              <a:srgbClr val="027BF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AD52B190-B0A3-FC42-AFF0-D2935DB668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86732" y="8741942"/>
            <a:ext cx="6765925" cy="1044000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B255DE08-E212-D843-9E65-DD12F74B2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6732" y="9984062"/>
            <a:ext cx="6765925" cy="1646756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ru-RU" dirty="0"/>
              <a:t>менеджер по продажам</a:t>
            </a:r>
          </a:p>
          <a:p>
            <a:r>
              <a:rPr lang="ru-RU" dirty="0"/>
              <a:t>+7 910 123 45 67</a:t>
            </a:r>
          </a:p>
          <a:p>
            <a:r>
              <a:rPr lang="en-US" dirty="0" err="1"/>
              <a:t>kkonstantin@yandex-team.ru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23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B16E7C6-92E3-6843-B9BE-BFA1FBEB6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000" y="3477893"/>
            <a:ext cx="18308288" cy="3656332"/>
          </a:xfrm>
        </p:spPr>
        <p:txBody>
          <a:bodyPr tIns="0" bIns="162000"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Thanks</a:t>
            </a:r>
            <a:endParaRPr lang="ru-RU" dirty="0"/>
          </a:p>
        </p:txBody>
      </p:sp>
      <p:pic>
        <p:nvPicPr>
          <p:cNvPr id="18" name="Изображение 8">
            <a:extLst>
              <a:ext uri="{FF2B5EF4-FFF2-40B4-BE49-F238E27FC236}">
                <a16:creationId xmlns:a16="http://schemas.microsoft.com/office/drawing/2014/main" id="{2C0343D3-CA16-7749-A263-ADF949D821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5939" y="1884224"/>
            <a:ext cx="2329024" cy="857788"/>
          </a:xfrm>
          <a:prstGeom prst="rect">
            <a:avLst/>
          </a:prstGeom>
        </p:spPr>
      </p:pic>
      <p:sp>
        <p:nvSpPr>
          <p:cNvPr id="19" name="Рисунок 7">
            <a:extLst>
              <a:ext uri="{FF2B5EF4-FFF2-40B4-BE49-F238E27FC236}">
                <a16:creationId xmlns:a16="http://schemas.microsoft.com/office/drawing/2014/main" id="{5FBA08AF-E014-AD48-95B1-8F45C4B748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0775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id="{F2574A9F-233D-434C-9F6B-21A5352744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484475" y="1753711"/>
            <a:ext cx="5865814" cy="1227234"/>
          </a:xfrm>
          <a:noFill/>
          <a:ln>
            <a:noFill/>
          </a:ln>
        </p:spPr>
        <p:txBody>
          <a:bodyPr tIns="594000">
            <a:no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 или </a:t>
            </a:r>
            <a:r>
              <a:rPr lang="en-US" dirty="0"/>
              <a:t>NDA</a:t>
            </a:r>
            <a:endParaRPr lang="ru-RU" dirty="0"/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EAE55469-0C21-1A45-9E51-211C7A9BF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2000" y="7496175"/>
            <a:ext cx="8418163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id="{47CE952D-A80F-7D46-9DDA-3082D6B788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2000" y="8553438"/>
            <a:ext cx="8418163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FFF86162-5146-A34A-8041-62C28A169E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566751" y="7496175"/>
            <a:ext cx="8783537" cy="820513"/>
          </a:xfrm>
          <a:prstGeom prst="rect">
            <a:avLst/>
          </a:prstGeom>
        </p:spPr>
        <p:txBody>
          <a:bodyPr lIns="0" tIns="0" bIns="0" anchor="b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 baseline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ru-RU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7E81EC0E-C936-F047-BCBE-336A7C2928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66751" y="8553438"/>
            <a:ext cx="8783537" cy="1125550"/>
          </a:xfrm>
          <a:prstGeom prst="rect">
            <a:avLst/>
          </a:prstGeom>
        </p:spPr>
        <p:txBody>
          <a:bodyPr lIns="0" tIns="0" bIns="0" anchor="t" anchorCtr="0"/>
          <a:lstStyle>
            <a:lvl1pPr>
              <a:spcBef>
                <a:spcPts val="0"/>
              </a:spcBef>
              <a:spcAft>
                <a:spcPts val="0"/>
              </a:spcAft>
              <a:defRPr sz="3200">
                <a:latin typeface="+mn-lt"/>
              </a:defRPr>
            </a:lvl1pPr>
          </a:lstStyle>
          <a:p>
            <a:pPr lvl="0"/>
            <a:r>
              <a:rPr lang="en-US" dirty="0"/>
              <a:t>Position</a:t>
            </a:r>
            <a:endParaRPr lang="ru-RU" dirty="0"/>
          </a:p>
        </p:txBody>
      </p:sp>
      <p:sp>
        <p:nvSpPr>
          <p:cNvPr id="25" name="Рисунок 10">
            <a:extLst>
              <a:ext uri="{FF2B5EF4-FFF2-40B4-BE49-F238E27FC236}">
                <a16:creationId xmlns:a16="http://schemas.microsoft.com/office/drawing/2014/main" id="{1BD774AD-5E7F-E840-8C33-B151995FE97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992036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26" name="Рисунок 10">
            <a:extLst>
              <a:ext uri="{FF2B5EF4-FFF2-40B4-BE49-F238E27FC236}">
                <a16:creationId xmlns:a16="http://schemas.microsoft.com/office/drawing/2014/main" id="{DB250544-28AA-8443-8C89-1C2284A77F2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992036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5" name="Рисунок 10">
            <a:extLst>
              <a:ext uri="{FF2B5EF4-FFF2-40B4-BE49-F238E27FC236}">
                <a16:creationId xmlns:a16="http://schemas.microsoft.com/office/drawing/2014/main" id="{94A8308A-2698-E24C-8AEA-822C5EA2655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475501" y="10830539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6" name="Рисунок 10">
            <a:extLst>
              <a:ext uri="{FF2B5EF4-FFF2-40B4-BE49-F238E27FC236}">
                <a16:creationId xmlns:a16="http://schemas.microsoft.com/office/drawing/2014/main" id="{5A3327EC-3702-7445-84A6-E66DB496B24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475501" y="10092416"/>
            <a:ext cx="432688" cy="433250"/>
          </a:xfrm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dirty="0"/>
              <a:t>Icon</a:t>
            </a:r>
            <a:endParaRPr lang="ru-RU" dirty="0"/>
          </a:p>
        </p:txBody>
      </p:sp>
      <p:sp>
        <p:nvSpPr>
          <p:cNvPr id="37" name="Текст 13">
            <a:extLst>
              <a:ext uri="{FF2B5EF4-FFF2-40B4-BE49-F238E27FC236}">
                <a16:creationId xmlns:a16="http://schemas.microsoft.com/office/drawing/2014/main" id="{1F9C788A-0539-844B-A9E2-7E5787FDC4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1609" y="10044472"/>
            <a:ext cx="8418554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login</a:t>
            </a:r>
            <a:r>
              <a:rPr lang="ru-RU" dirty="0"/>
              <a:t>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38" name="Текст 13">
            <a:extLst>
              <a:ext uri="{FF2B5EF4-FFF2-40B4-BE49-F238E27FC236}">
                <a16:creationId xmlns:a16="http://schemas.microsoft.com/office/drawing/2014/main" id="{D00BA3AD-071F-454D-9E76-04A384CEB4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41607" y="10788728"/>
            <a:ext cx="8418555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  <p:sp>
        <p:nvSpPr>
          <p:cNvPr id="39" name="Текст 13">
            <a:extLst>
              <a:ext uri="{FF2B5EF4-FFF2-40B4-BE49-F238E27FC236}">
                <a16:creationId xmlns:a16="http://schemas.microsoft.com/office/drawing/2014/main" id="{0801B247-141C-BF4E-B3B8-67528581BE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68741" y="10044472"/>
            <a:ext cx="8781460" cy="737030"/>
          </a:xfrm>
          <a:prstGeom prst="rect">
            <a:avLst/>
          </a:prstGeom>
        </p:spPr>
        <p:txBody>
          <a:bodyPr lIns="0" tIns="828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login</a:t>
            </a:r>
            <a:r>
              <a:rPr lang="ru-RU" dirty="0"/>
              <a:t>@</a:t>
            </a:r>
            <a:r>
              <a:rPr lang="en-US" dirty="0" err="1"/>
              <a:t>yandex-team.ru</a:t>
            </a:r>
            <a:endParaRPr lang="en-US" dirty="0"/>
          </a:p>
        </p:txBody>
      </p:sp>
      <p:sp>
        <p:nvSpPr>
          <p:cNvPr id="40" name="Текст 13">
            <a:extLst>
              <a:ext uri="{FF2B5EF4-FFF2-40B4-BE49-F238E27FC236}">
                <a16:creationId xmlns:a16="http://schemas.microsoft.com/office/drawing/2014/main" id="{71D4666A-7E76-4242-BF15-CECA56F777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568739" y="10788728"/>
            <a:ext cx="8781461" cy="720187"/>
          </a:xfrm>
          <a:prstGeom prst="rect">
            <a:avLst/>
          </a:prstGeom>
        </p:spPr>
        <p:txBody>
          <a:bodyPr lIns="0" tIns="68400"/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+mn-lt"/>
              </a:defRPr>
            </a:lvl1pPr>
          </a:lstStyle>
          <a:p>
            <a:pPr marL="0" marR="0" lvl="0" indent="0" algn="l" defTabSz="1828619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@</a:t>
            </a:r>
            <a:r>
              <a:rPr lang="en-US" dirty="0"/>
              <a:t>username</a:t>
            </a:r>
          </a:p>
        </p:txBody>
      </p:sp>
    </p:spTree>
    <p:extLst>
      <p:ext uri="{BB962C8B-B14F-4D97-AF65-F5344CB8AC3E}">
        <p14:creationId xmlns:p14="http://schemas.microsoft.com/office/powerpoint/2010/main" val="2679360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8">
            <a:extLst>
              <a:ext uri="{FF2B5EF4-FFF2-40B4-BE49-F238E27FC236}">
                <a16:creationId xmlns:a16="http://schemas.microsoft.com/office/drawing/2014/main" id="{4BDDB143-F27E-4A4F-81EF-CF473B4BC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5939" y="1884224"/>
            <a:ext cx="2329024" cy="85778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6C8D39B-D58C-0445-9CFA-71520C250F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2001" y="10061096"/>
            <a:ext cx="18308288" cy="1818167"/>
          </a:xfrm>
        </p:spPr>
        <p:txBody>
          <a:bodyPr lIns="0" tIns="0" rIns="0" bIns="251999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latin typeface="+mn-lt"/>
              </a:defRPr>
            </a:lvl1pPr>
            <a:lvl2pPr marL="914354" indent="0" algn="ctr">
              <a:buNone/>
              <a:defRPr sz="4000"/>
            </a:lvl2pPr>
            <a:lvl3pPr marL="1828710" indent="0" algn="ctr">
              <a:buNone/>
              <a:defRPr sz="3600"/>
            </a:lvl3pPr>
            <a:lvl4pPr marL="2743064" indent="0" algn="ctr">
              <a:buNone/>
              <a:defRPr sz="3200"/>
            </a:lvl4pPr>
            <a:lvl5pPr marL="3657419" indent="0" algn="ctr">
              <a:buNone/>
              <a:defRPr sz="3200"/>
            </a:lvl5pPr>
            <a:lvl6pPr marL="4571773" indent="0" algn="ctr">
              <a:buNone/>
              <a:defRPr sz="3200"/>
            </a:lvl6pPr>
            <a:lvl7pPr marL="5486127" indent="0" algn="ctr">
              <a:buNone/>
              <a:defRPr sz="3200"/>
            </a:lvl7pPr>
            <a:lvl8pPr marL="6400483" indent="0" algn="ctr">
              <a:buNone/>
              <a:defRPr sz="3200"/>
            </a:lvl8pPr>
            <a:lvl9pPr marL="7314837" indent="0" algn="ctr">
              <a:buNone/>
              <a:defRPr sz="3200"/>
            </a:lvl9pPr>
          </a:lstStyle>
          <a:p>
            <a:r>
              <a:rPr lang="en-US" dirty="0"/>
              <a:t>Name</a:t>
            </a:r>
            <a:r>
              <a:rPr lang="ru-RU" dirty="0"/>
              <a:t>, </a:t>
            </a:r>
            <a:r>
              <a:rPr lang="en-US" dirty="0"/>
              <a:t>position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3C929475-4986-B94B-8DD4-AB7E21B6B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0775" y="1748278"/>
            <a:ext cx="8763000" cy="1219200"/>
          </a:xfrm>
        </p:spPr>
        <p:txBody>
          <a:bodyPr tIns="594000">
            <a:norm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 Сервиса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1B0B3019-AFD9-0743-8868-0C3A8ED21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484475" y="1753711"/>
            <a:ext cx="5865814" cy="1227234"/>
          </a:xfrm>
          <a:noFill/>
          <a:ln>
            <a:noFill/>
          </a:ln>
        </p:spPr>
        <p:txBody>
          <a:bodyPr tIns="594000">
            <a:noAutofit/>
          </a:bodyPr>
          <a:lstStyle>
            <a:lvl1pPr marL="0" indent="0" algn="ctr">
              <a:buFontTx/>
              <a:buNone/>
              <a:defRPr sz="3200" b="0" i="0" baseline="0">
                <a:latin typeface="+mn-lt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 или </a:t>
            </a:r>
            <a:r>
              <a:rPr lang="en-US" dirty="0"/>
              <a:t>NDA</a:t>
            </a:r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F670BF-8E22-3E4D-9C0A-54CE30779E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82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2001" y="915889"/>
            <a:ext cx="18308288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18877E-EFDC-BB45-AB21-136CBDAED2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8308288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24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121498A8-B247-8E41-B989-21A7A9E9BA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89074" y="5561156"/>
            <a:ext cx="2911489" cy="2438960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3A226A-A6E5-FC45-8E25-292A9270E5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5631" y="915889"/>
            <a:ext cx="16104658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F78064-496F-884F-B574-B9E9DA8CA6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6348" y="3831168"/>
            <a:ext cx="16103940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5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61527DB0-CF55-144D-9CA7-48B711C591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3050" y="0"/>
            <a:ext cx="8880953" cy="13729825"/>
          </a:xfrm>
          <a:custGeom>
            <a:avLst/>
            <a:gdLst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0 w 9936178"/>
              <a:gd name="connsiteY4" fmla="*/ 0 h 13716000"/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0 w 9936178"/>
              <a:gd name="connsiteY5" fmla="*/ 0 h 13716000"/>
              <a:gd name="connsiteX0" fmla="*/ 175245 w 10111423"/>
              <a:gd name="connsiteY0" fmla="*/ 0 h 13716000"/>
              <a:gd name="connsiteX1" fmla="*/ 10111423 w 10111423"/>
              <a:gd name="connsiteY1" fmla="*/ 0 h 13716000"/>
              <a:gd name="connsiteX2" fmla="*/ 10111423 w 10111423"/>
              <a:gd name="connsiteY2" fmla="*/ 13716000 h 13716000"/>
              <a:gd name="connsiteX3" fmla="*/ 175245 w 10111423"/>
              <a:gd name="connsiteY3" fmla="*/ 13716000 h 13716000"/>
              <a:gd name="connsiteX4" fmla="*/ 3131170 w 10111423"/>
              <a:gd name="connsiteY4" fmla="*/ 6680200 h 13716000"/>
              <a:gd name="connsiteX5" fmla="*/ 175245 w 10111423"/>
              <a:gd name="connsiteY5" fmla="*/ 0 h 13716000"/>
              <a:gd name="connsiteX0" fmla="*/ 207023 w 10143201"/>
              <a:gd name="connsiteY0" fmla="*/ 0 h 15045022"/>
              <a:gd name="connsiteX1" fmla="*/ 10143201 w 10143201"/>
              <a:gd name="connsiteY1" fmla="*/ 0 h 15045022"/>
              <a:gd name="connsiteX2" fmla="*/ 10143201 w 10143201"/>
              <a:gd name="connsiteY2" fmla="*/ 13716000 h 15045022"/>
              <a:gd name="connsiteX3" fmla="*/ 207023 w 10143201"/>
              <a:gd name="connsiteY3" fmla="*/ 13716000 h 15045022"/>
              <a:gd name="connsiteX4" fmla="*/ 3162948 w 10143201"/>
              <a:gd name="connsiteY4" fmla="*/ 6680200 h 15045022"/>
              <a:gd name="connsiteX5" fmla="*/ 207023 w 10143201"/>
              <a:gd name="connsiteY5" fmla="*/ 0 h 15045022"/>
              <a:gd name="connsiteX0" fmla="*/ 207023 w 10143201"/>
              <a:gd name="connsiteY0" fmla="*/ 0 h 14732000"/>
              <a:gd name="connsiteX1" fmla="*/ 10143201 w 10143201"/>
              <a:gd name="connsiteY1" fmla="*/ 0 h 14732000"/>
              <a:gd name="connsiteX2" fmla="*/ 10143201 w 10143201"/>
              <a:gd name="connsiteY2" fmla="*/ 13716000 h 14732000"/>
              <a:gd name="connsiteX3" fmla="*/ 207023 w 10143201"/>
              <a:gd name="connsiteY3" fmla="*/ 13716000 h 14732000"/>
              <a:gd name="connsiteX4" fmla="*/ 3162948 w 10143201"/>
              <a:gd name="connsiteY4" fmla="*/ 6680200 h 14732000"/>
              <a:gd name="connsiteX5" fmla="*/ 207023 w 10143201"/>
              <a:gd name="connsiteY5" fmla="*/ 0 h 14732000"/>
              <a:gd name="connsiteX0" fmla="*/ 207023 w 10143201"/>
              <a:gd name="connsiteY0" fmla="*/ 0 h 14732000"/>
              <a:gd name="connsiteX1" fmla="*/ 10143201 w 10143201"/>
              <a:gd name="connsiteY1" fmla="*/ 0 h 14732000"/>
              <a:gd name="connsiteX2" fmla="*/ 10143201 w 10143201"/>
              <a:gd name="connsiteY2" fmla="*/ 13716000 h 14732000"/>
              <a:gd name="connsiteX3" fmla="*/ 207023 w 10143201"/>
              <a:gd name="connsiteY3" fmla="*/ 13716000 h 14732000"/>
              <a:gd name="connsiteX4" fmla="*/ 3162948 w 10143201"/>
              <a:gd name="connsiteY4" fmla="*/ 6680200 h 14732000"/>
              <a:gd name="connsiteX5" fmla="*/ 207023 w 10143201"/>
              <a:gd name="connsiteY5" fmla="*/ 0 h 14732000"/>
              <a:gd name="connsiteX0" fmla="*/ 207023 w 10143201"/>
              <a:gd name="connsiteY0" fmla="*/ 0 h 14732000"/>
              <a:gd name="connsiteX1" fmla="*/ 10143201 w 10143201"/>
              <a:gd name="connsiteY1" fmla="*/ 0 h 14732000"/>
              <a:gd name="connsiteX2" fmla="*/ 10143201 w 10143201"/>
              <a:gd name="connsiteY2" fmla="*/ 13716000 h 14732000"/>
              <a:gd name="connsiteX3" fmla="*/ 207023 w 10143201"/>
              <a:gd name="connsiteY3" fmla="*/ 13716000 h 14732000"/>
              <a:gd name="connsiteX4" fmla="*/ 3162948 w 10143201"/>
              <a:gd name="connsiteY4" fmla="*/ 6680200 h 14732000"/>
              <a:gd name="connsiteX5" fmla="*/ 207023 w 10143201"/>
              <a:gd name="connsiteY5" fmla="*/ 0 h 14732000"/>
              <a:gd name="connsiteX0" fmla="*/ 207023 w 11385223"/>
              <a:gd name="connsiteY0" fmla="*/ 0 h 15045022"/>
              <a:gd name="connsiteX1" fmla="*/ 10143201 w 11385223"/>
              <a:gd name="connsiteY1" fmla="*/ 0 h 15045022"/>
              <a:gd name="connsiteX2" fmla="*/ 10143201 w 11385223"/>
              <a:gd name="connsiteY2" fmla="*/ 13716000 h 15045022"/>
              <a:gd name="connsiteX3" fmla="*/ 207023 w 11385223"/>
              <a:gd name="connsiteY3" fmla="*/ 13716000 h 15045022"/>
              <a:gd name="connsiteX4" fmla="*/ 3162948 w 11385223"/>
              <a:gd name="connsiteY4" fmla="*/ 6680200 h 15045022"/>
              <a:gd name="connsiteX5" fmla="*/ 207023 w 11385223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1385223"/>
              <a:gd name="connsiteY0" fmla="*/ 0 h 15045022"/>
              <a:gd name="connsiteX1" fmla="*/ 10143201 w 11385223"/>
              <a:gd name="connsiteY1" fmla="*/ 0 h 15045022"/>
              <a:gd name="connsiteX2" fmla="*/ 10143201 w 11385223"/>
              <a:gd name="connsiteY2" fmla="*/ 13716000 h 15045022"/>
              <a:gd name="connsiteX3" fmla="*/ 207023 w 11385223"/>
              <a:gd name="connsiteY3" fmla="*/ 13716000 h 15045022"/>
              <a:gd name="connsiteX4" fmla="*/ 3162948 w 11385223"/>
              <a:gd name="connsiteY4" fmla="*/ 6680200 h 15045022"/>
              <a:gd name="connsiteX5" fmla="*/ 207023 w 11385223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0879214"/>
              <a:gd name="connsiteY0" fmla="*/ 0 h 15045022"/>
              <a:gd name="connsiteX1" fmla="*/ 10143201 w 10879214"/>
              <a:gd name="connsiteY1" fmla="*/ 0 h 15045022"/>
              <a:gd name="connsiteX2" fmla="*/ 10143201 w 10879214"/>
              <a:gd name="connsiteY2" fmla="*/ 13716000 h 15045022"/>
              <a:gd name="connsiteX3" fmla="*/ 207023 w 10879214"/>
              <a:gd name="connsiteY3" fmla="*/ 13716000 h 15045022"/>
              <a:gd name="connsiteX4" fmla="*/ 3162948 w 10879214"/>
              <a:gd name="connsiteY4" fmla="*/ 6680200 h 15045022"/>
              <a:gd name="connsiteX5" fmla="*/ 207023 w 10879214"/>
              <a:gd name="connsiteY5" fmla="*/ 0 h 15045022"/>
              <a:gd name="connsiteX0" fmla="*/ 207023 w 10143201"/>
              <a:gd name="connsiteY0" fmla="*/ 0 h 15045022"/>
              <a:gd name="connsiteX1" fmla="*/ 10143201 w 10143201"/>
              <a:gd name="connsiteY1" fmla="*/ 0 h 15045022"/>
              <a:gd name="connsiteX2" fmla="*/ 10143201 w 10143201"/>
              <a:gd name="connsiteY2" fmla="*/ 13716000 h 15045022"/>
              <a:gd name="connsiteX3" fmla="*/ 207023 w 10143201"/>
              <a:gd name="connsiteY3" fmla="*/ 13716000 h 15045022"/>
              <a:gd name="connsiteX4" fmla="*/ 3162948 w 10143201"/>
              <a:gd name="connsiteY4" fmla="*/ 6680200 h 15045022"/>
              <a:gd name="connsiteX5" fmla="*/ 207023 w 10143201"/>
              <a:gd name="connsiteY5" fmla="*/ 0 h 15045022"/>
              <a:gd name="connsiteX0" fmla="*/ 207023 w 10143201"/>
              <a:gd name="connsiteY0" fmla="*/ 0 h 15045022"/>
              <a:gd name="connsiteX1" fmla="*/ 10143201 w 10143201"/>
              <a:gd name="connsiteY1" fmla="*/ 0 h 15045022"/>
              <a:gd name="connsiteX2" fmla="*/ 10143201 w 10143201"/>
              <a:gd name="connsiteY2" fmla="*/ 13716000 h 15045022"/>
              <a:gd name="connsiteX3" fmla="*/ 207023 w 10143201"/>
              <a:gd name="connsiteY3" fmla="*/ 13716000 h 15045022"/>
              <a:gd name="connsiteX4" fmla="*/ 3162948 w 10143201"/>
              <a:gd name="connsiteY4" fmla="*/ 6680200 h 15045022"/>
              <a:gd name="connsiteX5" fmla="*/ 207023 w 10143201"/>
              <a:gd name="connsiteY5" fmla="*/ 0 h 15045022"/>
              <a:gd name="connsiteX0" fmla="*/ 207023 w 10143201"/>
              <a:gd name="connsiteY0" fmla="*/ 0 h 14237170"/>
              <a:gd name="connsiteX1" fmla="*/ 10143201 w 10143201"/>
              <a:gd name="connsiteY1" fmla="*/ 0 h 14237170"/>
              <a:gd name="connsiteX2" fmla="*/ 10143201 w 10143201"/>
              <a:gd name="connsiteY2" fmla="*/ 13716000 h 14237170"/>
              <a:gd name="connsiteX3" fmla="*/ 207023 w 10143201"/>
              <a:gd name="connsiteY3" fmla="*/ 13716000 h 14237170"/>
              <a:gd name="connsiteX4" fmla="*/ 3162948 w 10143201"/>
              <a:gd name="connsiteY4" fmla="*/ 6680200 h 14237170"/>
              <a:gd name="connsiteX5" fmla="*/ 207023 w 10143201"/>
              <a:gd name="connsiteY5" fmla="*/ 0 h 14237170"/>
              <a:gd name="connsiteX0" fmla="*/ 207023 w 10143201"/>
              <a:gd name="connsiteY0" fmla="*/ 0 h 13716000"/>
              <a:gd name="connsiteX1" fmla="*/ 10143201 w 10143201"/>
              <a:gd name="connsiteY1" fmla="*/ 0 h 13716000"/>
              <a:gd name="connsiteX2" fmla="*/ 10143201 w 10143201"/>
              <a:gd name="connsiteY2" fmla="*/ 13716000 h 13716000"/>
              <a:gd name="connsiteX3" fmla="*/ 207023 w 10143201"/>
              <a:gd name="connsiteY3" fmla="*/ 13716000 h 13716000"/>
              <a:gd name="connsiteX4" fmla="*/ 3162948 w 10143201"/>
              <a:gd name="connsiteY4" fmla="*/ 6680200 h 13716000"/>
              <a:gd name="connsiteX5" fmla="*/ 207023 w 10143201"/>
              <a:gd name="connsiteY5" fmla="*/ 0 h 13716000"/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0 w 9936178"/>
              <a:gd name="connsiteY5" fmla="*/ 0 h 13716000"/>
              <a:gd name="connsiteX0" fmla="*/ 0 w 9936178"/>
              <a:gd name="connsiteY0" fmla="*/ 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0 w 9936178"/>
              <a:gd name="connsiteY5" fmla="*/ 0 h 13716000"/>
              <a:gd name="connsiteX0" fmla="*/ 355600 w 9936178"/>
              <a:gd name="connsiteY0" fmla="*/ 25400 h 13716000"/>
              <a:gd name="connsiteX1" fmla="*/ 9936178 w 9936178"/>
              <a:gd name="connsiteY1" fmla="*/ 0 h 13716000"/>
              <a:gd name="connsiteX2" fmla="*/ 9936178 w 9936178"/>
              <a:gd name="connsiteY2" fmla="*/ 13716000 h 13716000"/>
              <a:gd name="connsiteX3" fmla="*/ 0 w 9936178"/>
              <a:gd name="connsiteY3" fmla="*/ 13716000 h 13716000"/>
              <a:gd name="connsiteX4" fmla="*/ 2955925 w 9936178"/>
              <a:gd name="connsiteY4" fmla="*/ 6680200 h 13716000"/>
              <a:gd name="connsiteX5" fmla="*/ 355600 w 9936178"/>
              <a:gd name="connsiteY5" fmla="*/ 25400 h 13716000"/>
              <a:gd name="connsiteX0" fmla="*/ 50800 w 9631378"/>
              <a:gd name="connsiteY0" fmla="*/ 25400 h 13716000"/>
              <a:gd name="connsiteX1" fmla="*/ 9631378 w 9631378"/>
              <a:gd name="connsiteY1" fmla="*/ 0 h 13716000"/>
              <a:gd name="connsiteX2" fmla="*/ 9631378 w 9631378"/>
              <a:gd name="connsiteY2" fmla="*/ 13716000 h 13716000"/>
              <a:gd name="connsiteX3" fmla="*/ 0 w 9631378"/>
              <a:gd name="connsiteY3" fmla="*/ 13690600 h 13716000"/>
              <a:gd name="connsiteX4" fmla="*/ 2651125 w 9631378"/>
              <a:gd name="connsiteY4" fmla="*/ 6680200 h 13716000"/>
              <a:gd name="connsiteX5" fmla="*/ 50800 w 9631378"/>
              <a:gd name="connsiteY5" fmla="*/ 25400 h 13716000"/>
              <a:gd name="connsiteX0" fmla="*/ 50800 w 9631378"/>
              <a:gd name="connsiteY0" fmla="*/ 25400 h 13716000"/>
              <a:gd name="connsiteX1" fmla="*/ 9631378 w 9631378"/>
              <a:gd name="connsiteY1" fmla="*/ 0 h 13716000"/>
              <a:gd name="connsiteX2" fmla="*/ 9631378 w 9631378"/>
              <a:gd name="connsiteY2" fmla="*/ 13716000 h 13716000"/>
              <a:gd name="connsiteX3" fmla="*/ 0 w 9631378"/>
              <a:gd name="connsiteY3" fmla="*/ 13690600 h 13716000"/>
              <a:gd name="connsiteX4" fmla="*/ 2610485 w 9631378"/>
              <a:gd name="connsiteY4" fmla="*/ 6791960 h 13716000"/>
              <a:gd name="connsiteX5" fmla="*/ 50800 w 9631378"/>
              <a:gd name="connsiteY5" fmla="*/ 25400 h 13716000"/>
              <a:gd name="connsiteX0" fmla="*/ 50800 w 9631378"/>
              <a:gd name="connsiteY0" fmla="*/ 25400 h 13716000"/>
              <a:gd name="connsiteX1" fmla="*/ 9631378 w 9631378"/>
              <a:gd name="connsiteY1" fmla="*/ 0 h 13716000"/>
              <a:gd name="connsiteX2" fmla="*/ 9631378 w 9631378"/>
              <a:gd name="connsiteY2" fmla="*/ 13716000 h 13716000"/>
              <a:gd name="connsiteX3" fmla="*/ 0 w 9631378"/>
              <a:gd name="connsiteY3" fmla="*/ 13690600 h 13716000"/>
              <a:gd name="connsiteX4" fmla="*/ 2620645 w 9631378"/>
              <a:gd name="connsiteY4" fmla="*/ 6751320 h 13716000"/>
              <a:gd name="connsiteX5" fmla="*/ 50800 w 9631378"/>
              <a:gd name="connsiteY5" fmla="*/ 25400 h 13716000"/>
              <a:gd name="connsiteX0" fmla="*/ 62375 w 9642953"/>
              <a:gd name="connsiteY0" fmla="*/ 25400 h 13725324"/>
              <a:gd name="connsiteX1" fmla="*/ 9642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632220 w 9642953"/>
              <a:gd name="connsiteY4" fmla="*/ 6751320 h 13725324"/>
              <a:gd name="connsiteX5" fmla="*/ 62375 w 9642953"/>
              <a:gd name="connsiteY5" fmla="*/ 25400 h 13725324"/>
              <a:gd name="connsiteX0" fmla="*/ 16077 w 9642953"/>
              <a:gd name="connsiteY0" fmla="*/ 2250 h 13725324"/>
              <a:gd name="connsiteX1" fmla="*/ 9642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632220 w 9642953"/>
              <a:gd name="connsiteY4" fmla="*/ 6751320 h 13725324"/>
              <a:gd name="connsiteX5" fmla="*/ 16077 w 9642953"/>
              <a:gd name="connsiteY5" fmla="*/ 2250 h 13725324"/>
              <a:gd name="connsiteX0" fmla="*/ 16077 w 9642953"/>
              <a:gd name="connsiteY0" fmla="*/ 2250 h 13725324"/>
              <a:gd name="connsiteX1" fmla="*/ 9642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585921 w 9642953"/>
              <a:gd name="connsiteY4" fmla="*/ 6751320 h 13725324"/>
              <a:gd name="connsiteX5" fmla="*/ 16077 w 9642953"/>
              <a:gd name="connsiteY5" fmla="*/ 2250 h 13725324"/>
              <a:gd name="connsiteX0" fmla="*/ 16077 w 9642953"/>
              <a:gd name="connsiteY0" fmla="*/ 2250 h 13725324"/>
              <a:gd name="connsiteX1" fmla="*/ 8880953 w 9642953"/>
              <a:gd name="connsiteY1" fmla="*/ 0 h 13725324"/>
              <a:gd name="connsiteX2" fmla="*/ 9642953 w 9642953"/>
              <a:gd name="connsiteY2" fmla="*/ 13716000 h 13725324"/>
              <a:gd name="connsiteX3" fmla="*/ 0 w 9642953"/>
              <a:gd name="connsiteY3" fmla="*/ 13725324 h 13725324"/>
              <a:gd name="connsiteX4" fmla="*/ 2585921 w 9642953"/>
              <a:gd name="connsiteY4" fmla="*/ 6751320 h 13725324"/>
              <a:gd name="connsiteX5" fmla="*/ 16077 w 9642953"/>
              <a:gd name="connsiteY5" fmla="*/ 2250 h 13725324"/>
              <a:gd name="connsiteX0" fmla="*/ 16077 w 8880953"/>
              <a:gd name="connsiteY0" fmla="*/ 2250 h 13741400"/>
              <a:gd name="connsiteX1" fmla="*/ 8880953 w 8880953"/>
              <a:gd name="connsiteY1" fmla="*/ 0 h 13741400"/>
              <a:gd name="connsiteX2" fmla="*/ 8880953 w 8880953"/>
              <a:gd name="connsiteY2" fmla="*/ 13741400 h 13741400"/>
              <a:gd name="connsiteX3" fmla="*/ 0 w 8880953"/>
              <a:gd name="connsiteY3" fmla="*/ 13725324 h 13741400"/>
              <a:gd name="connsiteX4" fmla="*/ 2585921 w 8880953"/>
              <a:gd name="connsiteY4" fmla="*/ 6751320 h 13741400"/>
              <a:gd name="connsiteX5" fmla="*/ 16077 w 8880953"/>
              <a:gd name="connsiteY5" fmla="*/ 2250 h 13741400"/>
              <a:gd name="connsiteX0" fmla="*/ 16077 w 8880953"/>
              <a:gd name="connsiteY0" fmla="*/ 2250 h 13725324"/>
              <a:gd name="connsiteX1" fmla="*/ 8880953 w 8880953"/>
              <a:gd name="connsiteY1" fmla="*/ 0 h 13725324"/>
              <a:gd name="connsiteX2" fmla="*/ 8880953 w 8880953"/>
              <a:gd name="connsiteY2" fmla="*/ 13718251 h 13725324"/>
              <a:gd name="connsiteX3" fmla="*/ 0 w 8880953"/>
              <a:gd name="connsiteY3" fmla="*/ 13725324 h 13725324"/>
              <a:gd name="connsiteX4" fmla="*/ 2585921 w 8880953"/>
              <a:gd name="connsiteY4" fmla="*/ 6751320 h 13725324"/>
              <a:gd name="connsiteX5" fmla="*/ 16077 w 8880953"/>
              <a:gd name="connsiteY5" fmla="*/ 2250 h 13725324"/>
              <a:gd name="connsiteX0" fmla="*/ 16077 w 8880953"/>
              <a:gd name="connsiteY0" fmla="*/ 2250 h 13729825"/>
              <a:gd name="connsiteX1" fmla="*/ 8880953 w 8880953"/>
              <a:gd name="connsiteY1" fmla="*/ 0 h 13729825"/>
              <a:gd name="connsiteX2" fmla="*/ 8869379 w 8880953"/>
              <a:gd name="connsiteY2" fmla="*/ 13729825 h 13729825"/>
              <a:gd name="connsiteX3" fmla="*/ 0 w 8880953"/>
              <a:gd name="connsiteY3" fmla="*/ 13725324 h 13729825"/>
              <a:gd name="connsiteX4" fmla="*/ 2585921 w 8880953"/>
              <a:gd name="connsiteY4" fmla="*/ 6751320 h 13729825"/>
              <a:gd name="connsiteX5" fmla="*/ 16077 w 8880953"/>
              <a:gd name="connsiteY5" fmla="*/ 2250 h 1372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80953" h="13729825">
                <a:moveTo>
                  <a:pt x="16077" y="2250"/>
                </a:moveTo>
                <a:lnTo>
                  <a:pt x="8880953" y="0"/>
                </a:lnTo>
                <a:lnTo>
                  <a:pt x="8869379" y="13729825"/>
                </a:lnTo>
                <a:lnTo>
                  <a:pt x="0" y="13725324"/>
                </a:lnTo>
                <a:lnTo>
                  <a:pt x="2585921" y="6751320"/>
                </a:lnTo>
                <a:lnTo>
                  <a:pt x="16077" y="2250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B8B226-C026-5B41-8DF8-CE1C75FD8C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42000" y="915889"/>
            <a:ext cx="12442475" cy="1085949"/>
          </a:xfrm>
          <a:prstGeom prst="rect">
            <a:avLst/>
          </a:prstGeom>
        </p:spPr>
        <p:txBody>
          <a:bodyPr tIns="125999" anchor="t">
            <a:no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91430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61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29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2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68BEC1-770E-C549-A6A1-8DF59D047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2718" y="3831168"/>
            <a:ext cx="13178357" cy="5493808"/>
          </a:xfrm>
        </p:spPr>
        <p:txBody>
          <a:bodyPr vert="horz" tIns="216000" rIns="0" anchor="ctr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>
                <a:latin typeface="+mj-lt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14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42A982-1CFE-0345-ADCF-6565590E04A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B1B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F04FBB8A-38EB-9B44-8329-B8F2E9E11D7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55800" y="4043469"/>
            <a:ext cx="17005300" cy="3788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>
              <a:lnSpc>
                <a:spcPts val="10200"/>
              </a:lnSpc>
              <a:defRPr sz="96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  <a:r>
              <a:rPr lang="en-US" dirty="0"/>
              <a:t> </a:t>
            </a:r>
            <a:r>
              <a:rPr lang="ru-RU" dirty="0"/>
              <a:t>презентации на две строки</a:t>
            </a:r>
            <a:endParaRPr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92090D1F-EED5-9B43-BFDF-DE912A58C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5800" y="8205671"/>
            <a:ext cx="8364538" cy="3378200"/>
          </a:xfrm>
          <a:prstGeom prst="rect">
            <a:avLst/>
          </a:prstGeom>
        </p:spPr>
        <p:txBody>
          <a:bodyPr/>
          <a:lstStyle>
            <a:lvl1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Содержание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00C543ED-8F45-1B42-AD74-6AE6A3C37B57}"/>
              </a:ext>
            </a:extLst>
          </p:cNvPr>
          <p:cNvSpPr>
            <a:spLocks noChangeAspect="1"/>
          </p:cNvSpPr>
          <p:nvPr userDrawn="1"/>
        </p:nvSpPr>
        <p:spPr>
          <a:xfrm>
            <a:off x="1955800" y="1792287"/>
            <a:ext cx="2286000" cy="2286000"/>
          </a:xfrm>
          <a:prstGeom prst="ellipse">
            <a:avLst/>
          </a:prstGeom>
          <a:solidFill>
            <a:srgbClr val="027B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0B01738F-45A7-C547-B0CF-77EBB1E10E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6913" y="1792287"/>
            <a:ext cx="2274887" cy="2285999"/>
          </a:xfrm>
          <a:prstGeom prst="rect">
            <a:avLst/>
          </a:prstGeom>
        </p:spPr>
        <p:txBody>
          <a:bodyPr lIns="0" tIns="144000" rIns="0" bIns="0" anchor="ctr" anchorCtr="0"/>
          <a:lstStyle>
            <a:lvl1pPr marL="0" indent="0" algn="ctr">
              <a:lnSpc>
                <a:spcPts val="9400"/>
              </a:lnSpc>
              <a:buFont typeface="Arial" panose="020B0604020202020204" pitchFamily="34" charset="0"/>
              <a:buNone/>
              <a:defRPr lang="ru-RU" sz="8800" b="0" i="0" u="none" strike="noStrike" cap="none" spc="0" baseline="0" dirty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347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-разделитель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42A982-1CFE-0345-ADCF-6565590E04AA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B1B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F04FBB8A-38EB-9B44-8329-B8F2E9E11D7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55800" y="4043469"/>
            <a:ext cx="17005300" cy="3788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>
              <a:lnSpc>
                <a:spcPts val="10200"/>
              </a:lnSpc>
              <a:defRPr sz="96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  <a:r>
              <a:rPr lang="en-US" dirty="0"/>
              <a:t> </a:t>
            </a:r>
            <a:r>
              <a:rPr lang="ru-RU" dirty="0"/>
              <a:t>презентации на две строки</a:t>
            </a:r>
            <a:endParaRPr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92090D1F-EED5-9B43-BFDF-DE912A58C0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55800" y="8205671"/>
            <a:ext cx="8364538" cy="1844792"/>
          </a:xfrm>
          <a:prstGeom prst="rect">
            <a:avLst/>
          </a:prstGeom>
        </p:spPr>
        <p:txBody>
          <a:bodyPr/>
          <a:lstStyle>
            <a:lvl1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1827212" rtl="0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Содержание</a:t>
            </a: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00C543ED-8F45-1B42-AD74-6AE6A3C37B57}"/>
              </a:ext>
            </a:extLst>
          </p:cNvPr>
          <p:cNvSpPr>
            <a:spLocks noChangeAspect="1"/>
          </p:cNvSpPr>
          <p:nvPr userDrawn="1"/>
        </p:nvSpPr>
        <p:spPr>
          <a:xfrm>
            <a:off x="1955800" y="1792287"/>
            <a:ext cx="2286000" cy="2286000"/>
          </a:xfrm>
          <a:prstGeom prst="ellipse">
            <a:avLst/>
          </a:prstGeom>
          <a:solidFill>
            <a:srgbClr val="027BF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fontAlgn="auto" latinLnBrk="0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B1A3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0B01738F-45A7-C547-B0CF-77EBB1E10E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6913" y="1792287"/>
            <a:ext cx="2274887" cy="2285999"/>
          </a:xfrm>
          <a:prstGeom prst="rect">
            <a:avLst/>
          </a:prstGeom>
        </p:spPr>
        <p:txBody>
          <a:bodyPr lIns="0" tIns="144000" rIns="0" bIns="0" anchor="ctr" anchorCtr="0"/>
          <a:lstStyle>
            <a:lvl1pPr marL="0" indent="0" algn="ctr">
              <a:lnSpc>
                <a:spcPts val="9400"/>
              </a:lnSpc>
              <a:buFont typeface="Arial" panose="020B0604020202020204" pitchFamily="34" charset="0"/>
              <a:buNone/>
              <a:defRPr lang="ru-RU" sz="8800" b="0" i="0" u="none" strike="noStrike" cap="none" spc="0" baseline="0" dirty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FE775C98-3D20-DD4A-985F-940B6997FB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2138" y="9778245"/>
            <a:ext cx="6765925" cy="1044000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ADE45B3C-938C-A742-9C51-1980FF0BE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2138" y="10808721"/>
            <a:ext cx="6765925" cy="945129"/>
          </a:xfrm>
          <a:prstGeom prst="rect">
            <a:avLst/>
          </a:prstGeom>
        </p:spPr>
        <p:txBody>
          <a:bodyPr lIns="90000" tIns="46800" rIns="90000" bIns="46800"/>
          <a:lstStyle>
            <a:lvl1pPr marL="0" marR="0" indent="0" algn="l" defTabSz="825500" rtl="0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32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rPr lang="ru-RU" dirty="0"/>
              <a:t>менеджер по продажам</a:t>
            </a:r>
          </a:p>
        </p:txBody>
      </p:sp>
    </p:spTree>
    <p:extLst>
      <p:ext uri="{BB962C8B-B14F-4D97-AF65-F5344CB8AC3E}">
        <p14:creationId xmlns:p14="http://schemas.microsoft.com/office/powerpoint/2010/main" val="1197284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600" y="12624682"/>
            <a:ext cx="17565588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18588" y="12621150"/>
            <a:ext cx="1093787" cy="441707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7600" y="547141"/>
            <a:ext cx="21232812" cy="2554323"/>
          </a:xfrm>
          <a:prstGeom prst="rect">
            <a:avLst/>
          </a:prstGeom>
        </p:spPr>
        <p:txBody>
          <a:bodyPr vert="horz" lIns="0" tIns="198000" rIns="0" bIns="0" rtlCol="0" anchor="t">
            <a:noAutofit/>
          </a:bodyPr>
          <a:lstStyle/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587600" y="3431440"/>
            <a:ext cx="21224775" cy="8817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0"/>
            <a:endParaRPr lang="ru-RU" dirty="0"/>
          </a:p>
          <a:p>
            <a:pPr lvl="1"/>
            <a:r>
              <a:rPr lang="ru-RU" dirty="0"/>
              <a:t>Ключевая мысль</a:t>
            </a:r>
          </a:p>
          <a:p>
            <a:pPr lvl="1"/>
            <a:endParaRPr lang="ru-RU" dirty="0"/>
          </a:p>
          <a:p>
            <a:pPr lvl="2"/>
            <a:r>
              <a:rPr lang="ru-RU" dirty="0"/>
              <a:t>Маркированный список</a:t>
            </a:r>
          </a:p>
          <a:p>
            <a:pPr lvl="2"/>
            <a:endParaRPr lang="ru-RU" dirty="0"/>
          </a:p>
          <a:p>
            <a:pPr lvl="3"/>
            <a:r>
              <a:rPr lang="ru-RU" dirty="0"/>
              <a:t>Нумерованный список</a:t>
            </a:r>
          </a:p>
          <a:p>
            <a:pPr lvl="3"/>
            <a:endParaRPr lang="ru-RU" dirty="0"/>
          </a:p>
          <a:p>
            <a:pPr lvl="4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577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908" r:id="rId2"/>
    <p:sldLayoutId id="2147483887" r:id="rId3"/>
    <p:sldLayoutId id="2147483889" r:id="rId4"/>
    <p:sldLayoutId id="2147483866" r:id="rId5"/>
    <p:sldLayoutId id="2147483909" r:id="rId6"/>
    <p:sldLayoutId id="2147483911" r:id="rId7"/>
    <p:sldLayoutId id="2147483912" r:id="rId8"/>
    <p:sldLayoutId id="2147483927" r:id="rId9"/>
    <p:sldLayoutId id="2147483890" r:id="rId10"/>
    <p:sldLayoutId id="2147483891" r:id="rId11"/>
    <p:sldLayoutId id="2147483867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16" r:id="rId20"/>
    <p:sldLayoutId id="2147483903" r:id="rId21"/>
    <p:sldLayoutId id="2147483914" r:id="rId22"/>
    <p:sldLayoutId id="2147483904" r:id="rId23"/>
    <p:sldLayoutId id="2147483905" r:id="rId24"/>
    <p:sldLayoutId id="2147483920" r:id="rId25"/>
    <p:sldLayoutId id="2147483921" r:id="rId26"/>
    <p:sldLayoutId id="2147483922" r:id="rId27"/>
    <p:sldLayoutId id="2147483923" r:id="rId28"/>
    <p:sldLayoutId id="2147483924" r:id="rId29"/>
    <p:sldLayoutId id="2147483925" r:id="rId30"/>
    <p:sldLayoutId id="2147483926" r:id="rId31"/>
    <p:sldLayoutId id="2147483917" r:id="rId32"/>
    <p:sldLayoutId id="2147483913" r:id="rId33"/>
    <p:sldLayoutId id="2147483906" r:id="rId34"/>
    <p:sldLayoutId id="2147483907" r:id="rId35"/>
    <p:sldLayoutId id="2147483894" r:id="rId36"/>
    <p:sldLayoutId id="2147483918" r:id="rId37"/>
    <p:sldLayoutId id="2147483919" r:id="rId38"/>
  </p:sldLayoutIdLst>
  <p:hf hdr="0" dt="0"/>
  <p:txStyles>
    <p:titleStyle>
      <a:lvl1pPr marL="0" algn="l" defTabSz="1828619" rtl="0" eaLnBrk="1" latinLnBrk="0" hangingPunct="1">
        <a:lnSpc>
          <a:spcPct val="100000"/>
        </a:lnSpc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719964" algn="l" defTabSz="190790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SzPct val="120000"/>
        <a:buFont typeface="Arial Unicode MS" panose="020B0604020202020204" pitchFamily="34" charset="-128"/>
        <a:buChar char="▎"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715963" algn="l" defTabSz="182861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50000"/>
        <a:buFont typeface="Yandex Sans Text Light" panose="02000000000000000000" pitchFamily="2" charset="-52"/>
        <a:buChar char="›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715963" algn="l" defTabSz="182861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61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028699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07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15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623" indent="-457155" algn="l" defTabSz="18286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8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19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2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5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43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52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0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67" algn="l" defTabSz="182861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62">
          <p15:clr>
            <a:srgbClr val="F26B43"/>
          </p15:clr>
        </p15:guide>
        <p15:guide id="2" pos="6531">
          <p15:clr>
            <a:srgbClr val="F26B43"/>
          </p15:clr>
        </p15:guide>
        <p15:guide id="3" pos="6298">
          <p15:clr>
            <a:srgbClr val="F26B43"/>
          </p15:clr>
        </p15:guide>
        <p15:guide id="4" pos="6067">
          <p15:clr>
            <a:srgbClr val="F26B43"/>
          </p15:clr>
        </p15:guide>
        <p15:guide id="5" pos="5834">
          <p15:clr>
            <a:srgbClr val="F26B43"/>
          </p15:clr>
        </p15:guide>
        <p15:guide id="6" pos="5603">
          <p15:clr>
            <a:srgbClr val="F26B43"/>
          </p15:clr>
        </p15:guide>
        <p15:guide id="8" pos="5148">
          <p15:clr>
            <a:srgbClr val="F26B43"/>
          </p15:clr>
        </p15:guide>
        <p15:guide id="9" pos="4915">
          <p15:clr>
            <a:srgbClr val="F26B43"/>
          </p15:clr>
        </p15:guide>
        <p15:guide id="10" pos="4682">
          <p15:clr>
            <a:srgbClr val="F26B43"/>
          </p15:clr>
        </p15:guide>
        <p15:guide id="11" pos="4451">
          <p15:clr>
            <a:srgbClr val="F26B43"/>
          </p15:clr>
        </p15:guide>
        <p15:guide id="12" pos="4218">
          <p15:clr>
            <a:srgbClr val="F26B43"/>
          </p15:clr>
        </p15:guide>
        <p15:guide id="13" pos="3763">
          <p15:clr>
            <a:srgbClr val="F26B43"/>
          </p15:clr>
        </p15:guide>
        <p15:guide id="14" pos="3994">
          <p15:clr>
            <a:srgbClr val="F26B43"/>
          </p15:clr>
        </p15:guide>
        <p15:guide id="15" pos="3530">
          <p15:clr>
            <a:srgbClr val="F26B43"/>
          </p15:clr>
        </p15:guide>
        <p15:guide id="16" pos="3299">
          <p15:clr>
            <a:srgbClr val="F26B43"/>
          </p15:clr>
        </p15:guide>
        <p15:guide id="17" pos="2835">
          <p15:clr>
            <a:srgbClr val="F26B43"/>
          </p15:clr>
        </p15:guide>
        <p15:guide id="19" pos="2611">
          <p15:clr>
            <a:srgbClr val="F26B43"/>
          </p15:clr>
        </p15:guide>
        <p15:guide id="20" pos="2378">
          <p15:clr>
            <a:srgbClr val="F26B43"/>
          </p15:clr>
        </p15:guide>
        <p15:guide id="21" pos="2147">
          <p15:clr>
            <a:srgbClr val="F26B43"/>
          </p15:clr>
        </p15:guide>
        <p15:guide id="25" pos="6986">
          <p15:clr>
            <a:srgbClr val="F26B43"/>
          </p15:clr>
        </p15:guide>
        <p15:guide id="27" pos="7219">
          <p15:clr>
            <a:srgbClr val="F26B43"/>
          </p15:clr>
        </p15:guide>
        <p15:guide id="29" pos="7913">
          <p15:clr>
            <a:srgbClr val="F26B43"/>
          </p15:clr>
        </p15:guide>
        <p15:guide id="30" pos="8146">
          <p15:clr>
            <a:srgbClr val="F26B43"/>
          </p15:clr>
        </p15:guide>
        <p15:guide id="31" pos="8372">
          <p15:clr>
            <a:srgbClr val="F26B43"/>
          </p15:clr>
        </p15:guide>
        <p15:guide id="32" pos="8602">
          <p15:clr>
            <a:srgbClr val="F26B43"/>
          </p15:clr>
        </p15:guide>
        <p15:guide id="33" pos="9529">
          <p15:clr>
            <a:srgbClr val="F26B43"/>
          </p15:clr>
        </p15:guide>
        <p15:guide id="34" pos="8834">
          <p15:clr>
            <a:srgbClr val="F26B43"/>
          </p15:clr>
        </p15:guide>
        <p15:guide id="35" pos="9754">
          <p15:clr>
            <a:srgbClr val="F26B43"/>
          </p15:clr>
        </p15:guide>
        <p15:guide id="36" pos="10681">
          <p15:clr>
            <a:srgbClr val="F26B43"/>
          </p15:clr>
        </p15:guide>
        <p15:guide id="38" pos="10218">
          <p15:clr>
            <a:srgbClr val="F26B43"/>
          </p15:clr>
        </p15:guide>
        <p15:guide id="39" pos="12522">
          <p15:clr>
            <a:srgbClr val="F26B43"/>
          </p15:clr>
        </p15:guide>
        <p15:guide id="40" pos="10450">
          <p15:clr>
            <a:srgbClr val="F26B43"/>
          </p15:clr>
        </p15:guide>
        <p15:guide id="41" pos="10909" userDrawn="1">
          <p15:clr>
            <a:srgbClr val="F26B43"/>
          </p15:clr>
        </p15:guide>
        <p15:guide id="42" pos="11138">
          <p15:clr>
            <a:srgbClr val="F26B43"/>
          </p15:clr>
        </p15:guide>
        <p15:guide id="44" pos="11370">
          <p15:clr>
            <a:srgbClr val="F26B43"/>
          </p15:clr>
        </p15:guide>
        <p15:guide id="45" pos="11602">
          <p15:clr>
            <a:srgbClr val="F26B43"/>
          </p15:clr>
        </p15:guide>
        <p15:guide id="47" pos="11833">
          <p15:clr>
            <a:srgbClr val="F26B43"/>
          </p15:clr>
        </p15:guide>
        <p15:guide id="48" orient="horz" pos="4260">
          <p15:clr>
            <a:srgbClr val="F26B43"/>
          </p15:clr>
        </p15:guide>
        <p15:guide id="49" orient="horz" pos="4027">
          <p15:clr>
            <a:srgbClr val="F26B43"/>
          </p15:clr>
        </p15:guide>
        <p15:guide id="50" orient="horz" pos="3796" userDrawn="1">
          <p15:clr>
            <a:srgbClr val="F26B43"/>
          </p15:clr>
        </p15:guide>
        <p15:guide id="51" orient="horz" pos="3107" userDrawn="1">
          <p15:clr>
            <a:srgbClr val="F26B43"/>
          </p15:clr>
        </p15:guide>
        <p15:guide id="52" orient="horz" pos="2875" userDrawn="1">
          <p15:clr>
            <a:srgbClr val="F26B43"/>
          </p15:clr>
        </p15:guide>
        <p15:guide id="53" orient="horz" pos="2641">
          <p15:clr>
            <a:srgbClr val="F26B43"/>
          </p15:clr>
        </p15:guide>
        <p15:guide id="54" orient="horz" pos="2408" userDrawn="1">
          <p15:clr>
            <a:srgbClr val="F26B43"/>
          </p15:clr>
        </p15:guide>
        <p15:guide id="57" orient="horz" pos="1723">
          <p15:clr>
            <a:srgbClr val="F26B43"/>
          </p15:clr>
        </p15:guide>
        <p15:guide id="62" orient="horz" pos="4494">
          <p15:clr>
            <a:srgbClr val="F26B43"/>
          </p15:clr>
        </p15:guide>
        <p15:guide id="63" orient="horz" pos="4722">
          <p15:clr>
            <a:srgbClr val="F26B43"/>
          </p15:clr>
        </p15:guide>
        <p15:guide id="64" orient="horz" pos="5179">
          <p15:clr>
            <a:srgbClr val="F26B43"/>
          </p15:clr>
        </p15:guide>
        <p15:guide id="65" orient="horz" pos="5412">
          <p15:clr>
            <a:srgbClr val="F26B43"/>
          </p15:clr>
        </p15:guide>
        <p15:guide id="66" orient="horz" pos="5635" userDrawn="1">
          <p15:clr>
            <a:srgbClr val="F26B43"/>
          </p15:clr>
        </p15:guide>
        <p15:guide id="67" orient="horz" pos="5874">
          <p15:clr>
            <a:srgbClr val="F26B43"/>
          </p15:clr>
        </p15:guide>
        <p15:guide id="68" orient="horz" pos="6097">
          <p15:clr>
            <a:srgbClr val="F26B43"/>
          </p15:clr>
        </p15:guide>
        <p15:guide id="69" orient="horz" pos="6331">
          <p15:clr>
            <a:srgbClr val="F26B43"/>
          </p15:clr>
        </p15:guide>
        <p15:guide id="70" orient="horz" pos="6564">
          <p15:clr>
            <a:srgbClr val="F26B43"/>
          </p15:clr>
        </p15:guide>
        <p15:guide id="71" orient="horz" pos="6792">
          <p15:clr>
            <a:srgbClr val="F26B43"/>
          </p15:clr>
        </p15:guide>
        <p15:guide id="72" orient="horz" pos="7483">
          <p15:clr>
            <a:srgbClr val="F26B43"/>
          </p15:clr>
        </p15:guide>
        <p15:guide id="73" orient="horz" pos="7254">
          <p15:clr>
            <a:srgbClr val="F26B43"/>
          </p15:clr>
        </p15:guide>
        <p15:guide id="74" orient="horz" pos="7026">
          <p15:clr>
            <a:srgbClr val="F26B43"/>
          </p15:clr>
        </p15:guide>
        <p15:guide id="75" pos="7450">
          <p15:clr>
            <a:srgbClr val="F26B43"/>
          </p15:clr>
        </p15:guide>
        <p15:guide id="76" orient="horz" pos="3559">
          <p15:clr>
            <a:srgbClr val="F26B43"/>
          </p15:clr>
        </p15:guide>
        <p15:guide id="77" orient="horz" pos="3338" userDrawn="1">
          <p15:clr>
            <a:srgbClr val="F26B43"/>
          </p15:clr>
        </p15:guide>
        <p15:guide id="78" orient="horz" pos="4945">
          <p15:clr>
            <a:srgbClr val="F26B43"/>
          </p15:clr>
        </p15:guide>
        <p15:guide id="79" pos="1912" userDrawn="1">
          <p15:clr>
            <a:srgbClr val="F26B43"/>
          </p15:clr>
        </p15:guide>
        <p15:guide id="80" pos="1681" userDrawn="1">
          <p15:clr>
            <a:srgbClr val="F26B43"/>
          </p15:clr>
        </p15:guide>
        <p15:guide id="81" pos="1450">
          <p15:clr>
            <a:srgbClr val="F26B43"/>
          </p15:clr>
        </p15:guide>
        <p15:guide id="87" pos="12065">
          <p15:clr>
            <a:srgbClr val="F26B43"/>
          </p15:clr>
        </p15:guide>
        <p15:guide id="89" pos="12754">
          <p15:clr>
            <a:srgbClr val="F26B43"/>
          </p15:clr>
        </p15:guide>
        <p15:guide id="90" pos="12985">
          <p15:clr>
            <a:srgbClr val="F26B43"/>
          </p15:clr>
        </p15:guide>
        <p15:guide id="92" pos="13217">
          <p15:clr>
            <a:srgbClr val="F26B43"/>
          </p15:clr>
        </p15:guide>
        <p15:guide id="93" orient="horz" pos="793">
          <p15:clr>
            <a:srgbClr val="F26B43"/>
          </p15:clr>
        </p15:guide>
        <p15:guide id="94" pos="13449">
          <p15:clr>
            <a:srgbClr val="F26B43"/>
          </p15:clr>
        </p15:guide>
        <p15:guide id="95" pos="13681">
          <p15:clr>
            <a:srgbClr val="F26B43"/>
          </p15:clr>
        </p15:guide>
        <p15:guide id="96" pos="13906">
          <p15:clr>
            <a:srgbClr val="F26B43"/>
          </p15:clr>
        </p15:guide>
        <p15:guide id="97" pos="14141">
          <p15:clr>
            <a:srgbClr val="F26B43"/>
          </p15:clr>
        </p15:guide>
        <p15:guide id="101" pos="9066">
          <p15:clr>
            <a:srgbClr val="F26B43"/>
          </p15:clr>
        </p15:guide>
        <p15:guide id="102" pos="9298">
          <p15:clr>
            <a:srgbClr val="F26B43"/>
          </p15:clr>
        </p15:guide>
        <p15:guide id="104" orient="horz" pos="1261">
          <p15:clr>
            <a:srgbClr val="F26B43"/>
          </p15:clr>
        </p15:guide>
        <p15:guide id="108" orient="horz" pos="7716">
          <p15:clr>
            <a:srgbClr val="F26B43"/>
          </p15:clr>
        </p15:guide>
        <p15:guide id="109" orient="horz" pos="1027">
          <p15:clr>
            <a:srgbClr val="F26B43"/>
          </p15:clr>
        </p15:guide>
        <p15:guide id="111" orient="horz" pos="1494">
          <p15:clr>
            <a:srgbClr val="F26B43"/>
          </p15:clr>
        </p15:guide>
        <p15:guide id="112" pos="1226">
          <p15:clr>
            <a:srgbClr val="F26B43"/>
          </p15:clr>
        </p15:guide>
        <p15:guide id="113" pos="995">
          <p15:clr>
            <a:srgbClr val="F26B43"/>
          </p15:clr>
        </p15:guide>
        <p15:guide id="118" orient="horz" pos="2177" userDrawn="1">
          <p15:clr>
            <a:srgbClr val="F26B43"/>
          </p15:clr>
        </p15:guide>
        <p15:guide id="122" pos="14370">
          <p15:clr>
            <a:srgbClr val="F26B43"/>
          </p15:clr>
        </p15:guide>
        <p15:guide id="123" orient="horz" pos="571">
          <p15:clr>
            <a:srgbClr val="F26B43"/>
          </p15:clr>
        </p15:guide>
        <p15:guide id="124" orient="horz" pos="8178">
          <p15:clr>
            <a:srgbClr val="F26B43"/>
          </p15:clr>
        </p15:guide>
        <p15:guide id="125" orient="horz" pos="7946" userDrawn="1">
          <p15:clr>
            <a:srgbClr val="F26B43"/>
          </p15:clr>
        </p15:guide>
        <p15:guide id="126" orient="horz" pos="19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tiff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172AB-BCCD-EF4D-954F-C4CBBB90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3992654"/>
            <a:ext cx="17197388" cy="4136781"/>
          </a:xfrm>
        </p:spPr>
        <p:txBody>
          <a:bodyPr lIns="0" tIns="0" rIns="0" anchor="b"/>
          <a:lstStyle/>
          <a:p>
            <a:r>
              <a:rPr lang="ru-RU" sz="7200" dirty="0"/>
              <a:t>Yandex Database —</a:t>
            </a:r>
            <a:br>
              <a:rPr lang="ru-RU" sz="7200" dirty="0"/>
            </a:br>
            <a:r>
              <a:rPr lang="ru-RU" sz="7200" dirty="0"/>
              <a:t>эффективная альтернатива традиционным noSQL-решениям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0CF50-923E-AF48-B5A7-DF1EE3752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2138" y="9778245"/>
            <a:ext cx="6765925" cy="1044000"/>
          </a:xfrm>
        </p:spPr>
        <p:txBody>
          <a:bodyPr/>
          <a:lstStyle/>
          <a:p>
            <a:r>
              <a:rPr lang="ru-RU" dirty="0"/>
              <a:t>Андрей Фомичев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43372-5C92-3A4C-ACC5-E8378857E6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2139" y="10808722"/>
            <a:ext cx="7830501" cy="92885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разработки систем хранения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E5C64A-E7AB-764D-9D26-5955385BB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838" y="678603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что тратит время ваша разработка?</a:t>
            </a:r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4360274"/>
            <a:ext cx="13917611" cy="570692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Реальность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Поднять </a:t>
            </a:r>
            <a:r>
              <a:rPr lang="en-US" sz="4800" dirty="0"/>
              <a:t>slave</a:t>
            </a:r>
            <a:endParaRPr lang="ru-RU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Побалансировать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Перешардировать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Синхронизировать</a:t>
            </a:r>
          </a:p>
          <a:p>
            <a:pPr lvl="2">
              <a:spcAft>
                <a:spcPts val="2900"/>
              </a:spcAft>
            </a:pPr>
            <a:endParaRPr lang="ru-RU" sz="4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66" y="5892800"/>
            <a:ext cx="2632509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5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9F23-6FCA-6E48-A147-D2CD918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4043469"/>
            <a:ext cx="19026188" cy="3788564"/>
          </a:xfrm>
        </p:spPr>
        <p:txBody>
          <a:bodyPr lIns="0" rIns="0"/>
          <a:lstStyle/>
          <a:p>
            <a:r>
              <a:rPr lang="en" dirty="0"/>
              <a:t>Yandex Database — History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1257-817A-D34D-9535-CCC1211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FF4A8-20F8-E84A-9F92-A288AF2F9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</a:t>
            </a:r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79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Давным</a:t>
            </a:r>
            <a:r>
              <a:rPr lang="en-US" dirty="0"/>
              <a:t>-</a:t>
            </a:r>
            <a:r>
              <a:rPr lang="ru-RU" dirty="0"/>
              <a:t>давно в далеком Яндексе</a:t>
            </a:r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9" y="5798537"/>
            <a:ext cx="2733573" cy="2277522"/>
          </a:xfrm>
          <a:prstGeom prst="rect">
            <a:avLst/>
          </a:prstGeom>
        </p:spPr>
      </p:pic>
      <p:sp>
        <p:nvSpPr>
          <p:cNvPr id="8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587262"/>
            <a:ext cx="13917612" cy="973217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Управляем большими данными сами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Псевдо реляционная шардированная СУБД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Считаем, что машины надежны,</a:t>
            </a:r>
            <a:br>
              <a:rPr lang="en-US" sz="4800" dirty="0"/>
            </a:br>
            <a:r>
              <a:rPr lang="ru-RU" sz="4800" dirty="0"/>
              <a:t>ведь там есть RAID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Иногда надо обработать все данные сразу (PageRank)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Консенсус и распределенные транзакции? Нет, не слышал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Решардинг данных — вручную</a:t>
            </a:r>
          </a:p>
          <a:p>
            <a:pPr marL="4037" lvl="2" indent="0">
              <a:spcAft>
                <a:spcPts val="2900"/>
              </a:spcAft>
              <a:buClr>
                <a:schemeClr val="tx1"/>
              </a:buClr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1331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KiWi: NoSQL KV Database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02" y="5623988"/>
            <a:ext cx="2733573" cy="227752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5868" y="3612839"/>
            <a:ext cx="12822720" cy="841851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2011: Интернет уже большой, ДЦ ещё маленькие, перешардирование — боль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Key Value — кворум</a:t>
            </a:r>
            <a:r>
              <a:rPr lang="en-US" sz="4800" dirty="0"/>
              <a:t> </a:t>
            </a:r>
            <a:r>
              <a:rPr lang="ru-RU" sz="4800" dirty="0"/>
              <a:t>записи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Consistent Hashing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Отличие: посуточная обработка </a:t>
            </a:r>
            <a:br>
              <a:rPr lang="en-US" sz="4800" dirty="0"/>
            </a:br>
            <a:r>
              <a:rPr lang="ru-RU" sz="4800" dirty="0"/>
              <a:t>и репликация встроены в процесс merge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Обработка данных: UDF и KiWi Lang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Удаление данных — политики 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182347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KiWi</a:t>
            </a:r>
            <a:r>
              <a:rPr lang="en-US" dirty="0"/>
              <a:t>: NoSQL KV Database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02" y="5623988"/>
            <a:ext cx="2733573" cy="2277523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259016"/>
            <a:ext cx="14199699" cy="967970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</a:pPr>
            <a:r>
              <a:rPr lang="ru-RU" sz="4800" dirty="0"/>
              <a:t>Стали замечать аномалии 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Оказалось, что согласованность данных между записями важна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Возникла потребность в консистентных срезах данных для анализа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Каждую проблему можно было разобрать</a:t>
            </a:r>
            <a:br>
              <a:rPr lang="ru-RU" sz="4800" dirty="0"/>
            </a:br>
            <a:r>
              <a:rPr lang="ru-RU" sz="4800" dirty="0"/>
              <a:t>и исправить силами прикладных разработчиков, но это было неудобно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Другие большие компании прошли</a:t>
            </a:r>
            <a:br>
              <a:rPr lang="ru-RU" sz="4800" dirty="0"/>
            </a:br>
            <a:r>
              <a:rPr lang="ru-RU" sz="4800" dirty="0"/>
              <a:t>похожий путь</a:t>
            </a:r>
          </a:p>
        </p:txBody>
      </p:sp>
    </p:spTree>
    <p:extLst>
      <p:ext uri="{BB962C8B-B14F-4D97-AF65-F5344CB8AC3E}">
        <p14:creationId xmlns:p14="http://schemas.microsoft.com/office/powerpoint/2010/main" val="368186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Yandex Database Platform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9" y="5798537"/>
            <a:ext cx="2733573" cy="2277523"/>
          </a:xfrm>
          <a:prstGeom prst="rect">
            <a:avLst/>
          </a:prstGeom>
        </p:spPr>
      </p:pic>
      <p:sp>
        <p:nvSpPr>
          <p:cNvPr id="8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259016"/>
            <a:ext cx="13917612" cy="969507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en-US" sz="4800" dirty="0"/>
              <a:t>One size fits all</a:t>
            </a:r>
            <a:r>
              <a:rPr lang="ru-RU" sz="4800" dirty="0"/>
              <a:t> —</a:t>
            </a:r>
            <a:r>
              <a:rPr lang="en-US" sz="4800" dirty="0"/>
              <a:t> </a:t>
            </a:r>
            <a:r>
              <a:rPr lang="ru-RU" sz="4800" dirty="0"/>
              <a:t>платформа</a:t>
            </a:r>
            <a:br>
              <a:rPr lang="ru-RU" sz="4800" dirty="0"/>
            </a:br>
            <a:r>
              <a:rPr lang="ru-RU" sz="4800" dirty="0"/>
              <a:t>для</a:t>
            </a:r>
            <a:r>
              <a:rPr lang="en-US" sz="4800" dirty="0"/>
              <a:t> </a:t>
            </a:r>
            <a:r>
              <a:rPr lang="ru-RU" sz="4800" dirty="0"/>
              <a:t>наших нужд</a:t>
            </a:r>
            <a:endParaRPr lang="en-US" sz="4800" dirty="0"/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Решили сделать платформу для наших нужд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en-US" sz="4800" dirty="0"/>
              <a:t>Time series </a:t>
            </a:r>
            <a:r>
              <a:rPr lang="ru-RU" sz="4800" dirty="0"/>
              <a:t>Monitoring</a:t>
            </a:r>
            <a:endParaRPr lang="en-US" sz="4800" dirty="0"/>
          </a:p>
          <a:p>
            <a:pPr lvl="2">
              <a:spcAft>
                <a:spcPts val="2800"/>
              </a:spcAft>
            </a:pPr>
            <a:r>
              <a:rPr lang="en-US" sz="4800" dirty="0"/>
              <a:t>Persistent Queues</a:t>
            </a:r>
          </a:p>
          <a:p>
            <a:pPr lvl="2">
              <a:spcAft>
                <a:spcPts val="2800"/>
              </a:spcAft>
            </a:pPr>
            <a:r>
              <a:rPr lang="ru-RU" sz="4800" dirty="0"/>
              <a:t>Обработка данных в реальном времени (</a:t>
            </a:r>
            <a:r>
              <a:rPr lang="en-US" sz="4800" dirty="0"/>
              <a:t>RTMR</a:t>
            </a:r>
            <a:r>
              <a:rPr lang="ru-RU" sz="4800" dirty="0"/>
              <a:t>)</a:t>
            </a:r>
          </a:p>
          <a:p>
            <a:pPr lvl="2">
              <a:spcAft>
                <a:spcPts val="2800"/>
              </a:spcAft>
            </a:pPr>
            <a:r>
              <a:rPr lang="en-US" sz="4800" dirty="0"/>
              <a:t>Key Value Store</a:t>
            </a:r>
          </a:p>
          <a:p>
            <a:pPr lvl="2">
              <a:spcAft>
                <a:spcPts val="2800"/>
              </a:spcAft>
            </a:pPr>
            <a:r>
              <a:rPr lang="en-US" sz="4800" dirty="0"/>
              <a:t>Relational Database</a:t>
            </a:r>
          </a:p>
          <a:p>
            <a:pPr marL="4037" lvl="2" indent="0">
              <a:spcAft>
                <a:spcPts val="2900"/>
              </a:spcAft>
              <a:buClr>
                <a:schemeClr val="tx1"/>
              </a:buClr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34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Yandex Database Platform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9" y="5798537"/>
            <a:ext cx="2733573" cy="2277522"/>
          </a:xfrm>
          <a:prstGeom prst="rect">
            <a:avLst/>
          </a:prstGeom>
        </p:spPr>
      </p:pic>
      <p:sp>
        <p:nvSpPr>
          <p:cNvPr id="8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995044"/>
            <a:ext cx="13917612" cy="748299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rgbClr val="0077FF"/>
              </a:buClr>
            </a:pPr>
            <a:r>
              <a:rPr lang="ru-RU" sz="4800" dirty="0"/>
              <a:t>Давайте раз и навсегда решим задачи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800"/>
              </a:spcAft>
            </a:pPr>
            <a:r>
              <a:rPr lang="ru-RU" sz="4800" dirty="0"/>
              <a:t>Распределённый консенсус</a:t>
            </a:r>
          </a:p>
          <a:p>
            <a:pPr lvl="2">
              <a:spcAft>
                <a:spcPts val="2800"/>
              </a:spcAft>
            </a:pPr>
            <a:r>
              <a:rPr lang="ru-RU" sz="4800" dirty="0"/>
              <a:t>Репликация данных для отказоустойчивости</a:t>
            </a:r>
            <a:endParaRPr lang="en-US" sz="4800" dirty="0"/>
          </a:p>
          <a:p>
            <a:pPr lvl="2">
              <a:spcAft>
                <a:spcPts val="2800"/>
              </a:spcAft>
            </a:pPr>
            <a:r>
              <a:rPr lang="ru-RU" sz="4800" dirty="0"/>
              <a:t>Поддержка </a:t>
            </a:r>
            <a:r>
              <a:rPr lang="ru-RU" sz="4800" dirty="0" err="1"/>
              <a:t>геораспределённости</a:t>
            </a:r>
            <a:endParaRPr lang="en-US" sz="4800" dirty="0"/>
          </a:p>
          <a:p>
            <a:pPr lvl="2">
              <a:spcAft>
                <a:spcPts val="2800"/>
              </a:spcAft>
            </a:pPr>
            <a:r>
              <a:rPr lang="ru-RU" sz="4800" dirty="0"/>
              <a:t>Распределённые транзакции</a:t>
            </a:r>
            <a:endParaRPr lang="en-US" sz="4800" dirty="0"/>
          </a:p>
          <a:p>
            <a:pPr marL="4037" lvl="2" indent="0">
              <a:spcAft>
                <a:spcPts val="2900"/>
              </a:spcAft>
              <a:buClr>
                <a:schemeClr val="tx1"/>
              </a:buClr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8014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YDB </a:t>
            </a:r>
            <a:r>
              <a:rPr lang="ru-RU" dirty="0"/>
              <a:t>—</a:t>
            </a:r>
            <a:r>
              <a:rPr lang="en-US" dirty="0"/>
              <a:t> </a:t>
            </a:r>
            <a:r>
              <a:rPr lang="ru-RU" dirty="0"/>
              <a:t>интерактивные приложения</a:t>
            </a:r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995044"/>
            <a:ext cx="13917612" cy="748299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rgbClr val="0077FF"/>
              </a:buClr>
            </a:pPr>
            <a:r>
              <a:rPr lang="ru-RU" sz="4800" dirty="0"/>
              <a:t>Мечта: быстро делать интерактивные</a:t>
            </a:r>
          </a:p>
          <a:p>
            <a:pPr lvl="1">
              <a:spcAft>
                <a:spcPts val="0"/>
              </a:spcAft>
              <a:buClr>
                <a:srgbClr val="0077FF"/>
              </a:buClr>
            </a:pPr>
            <a:r>
              <a:rPr lang="ru-RU" sz="4800" dirty="0"/>
              <a:t>отказоустойчивые приложения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800"/>
              </a:spcAft>
            </a:pPr>
            <a:r>
              <a:rPr lang="ru-RU" sz="4800" dirty="0"/>
              <a:t>Отзывы</a:t>
            </a:r>
          </a:p>
          <a:p>
            <a:pPr lvl="2">
              <a:spcAft>
                <a:spcPts val="2800"/>
              </a:spcAft>
            </a:pPr>
            <a:r>
              <a:rPr lang="ru-RU" sz="4800" dirty="0"/>
              <a:t>Online-магазин</a:t>
            </a:r>
          </a:p>
          <a:p>
            <a:pPr lvl="2">
              <a:spcAft>
                <a:spcPts val="2800"/>
              </a:spcAft>
            </a:pPr>
            <a:r>
              <a:rPr lang="ru-RU" sz="4800" dirty="0"/>
              <a:t>Биллинг</a:t>
            </a:r>
          </a:p>
          <a:p>
            <a:pPr lvl="2">
              <a:spcAft>
                <a:spcPts val="2800"/>
              </a:spcAft>
            </a:pPr>
            <a:r>
              <a:rPr lang="ru-RU" sz="4800" dirty="0"/>
              <a:t>Gaming</a:t>
            </a:r>
          </a:p>
          <a:p>
            <a:pPr lvl="2">
              <a:spcAft>
                <a:spcPts val="2800"/>
              </a:spcAft>
            </a:pPr>
            <a:r>
              <a:rPr lang="ru-RU" sz="4800" dirty="0"/>
              <a:t>Собственно, само Облако </a:t>
            </a:r>
            <a:r>
              <a:rPr lang="ru-RU" sz="4800" dirty="0">
                <a:sym typeface="Wingdings" pitchFamily="2" charset="2"/>
              </a:rPr>
              <a:t></a:t>
            </a:r>
            <a:endParaRPr lang="ru-RU" sz="4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29F87F-E19E-8B4E-8B84-6C83144BA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91" y="5892321"/>
            <a:ext cx="2733572" cy="2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0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9F23-6FCA-6E48-A147-D2CD918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4043469"/>
            <a:ext cx="19026188" cy="3788564"/>
          </a:xfrm>
        </p:spPr>
        <p:txBody>
          <a:bodyPr lIns="0" rIns="0"/>
          <a:lstStyle/>
          <a:p>
            <a:r>
              <a:rPr lang="en" dirty="0"/>
              <a:t>Yandex Database —</a:t>
            </a:r>
            <a:br>
              <a:rPr lang="ru-RU" dirty="0"/>
            </a:br>
            <a:r>
              <a:rPr lang="en" dirty="0"/>
              <a:t>NewSQL Database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1257-817A-D34D-9535-CCC1211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FF4A8-20F8-E84A-9F92-A288AF2F9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3632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Yandex Database</a:t>
            </a:r>
            <a:endParaRPr lang="ru-RU" dirty="0"/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1579563" y="3247934"/>
            <a:ext cx="21232812" cy="973463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Yandex Database — это геораспределённая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база данных, предоставляющая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Надежное хранение данных с автоматической репликацией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Механизм распределенных ACID-транзакций</a:t>
            </a:r>
            <a:br>
              <a:rPr lang="ru-RU" sz="4800" dirty="0"/>
            </a:br>
            <a:r>
              <a:rPr lang="ru-RU" sz="4800" dirty="0"/>
              <a:t>со строгой консистентностью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Высокую пропускную способность при малом времени отклика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Автоматическое восстановление после сбоев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Горизонтальную масштабируемость на десятки тысяч нод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Диалект SQL (YQL)</a:t>
            </a:r>
          </a:p>
        </p:txBody>
      </p:sp>
    </p:spTree>
    <p:extLst>
      <p:ext uri="{BB962C8B-B14F-4D97-AF65-F5344CB8AC3E}">
        <p14:creationId xmlns:p14="http://schemas.microsoft.com/office/powerpoint/2010/main" val="270965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9F23-6FCA-6E48-A147-D2CD918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4043469"/>
            <a:ext cx="19026188" cy="3788564"/>
          </a:xfrm>
        </p:spPr>
        <p:txBody>
          <a:bodyPr lIns="0" rIns="0"/>
          <a:lstStyle/>
          <a:p>
            <a:r>
              <a:rPr lang="en" dirty="0"/>
              <a:t>Yandex Database: Public Preview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1257-817A-D34D-9535-CCC1211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FF4A8-20F8-E84A-9F92-A288AF2F9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8071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YDB: таблица или реляционное отношение</a:t>
            </a:r>
          </a:p>
        </p:txBody>
      </p:sp>
      <p:sp>
        <p:nvSpPr>
          <p:cNvPr id="31" name="Двойная фигурная скобка 24">
            <a:extLst>
              <a:ext uri="{FF2B5EF4-FFF2-40B4-BE49-F238E27FC236}">
                <a16:creationId xmlns:a16="http://schemas.microsoft.com/office/drawing/2014/main" id="{D755393A-74DF-FE4E-80E5-CF25A69CD5F7}"/>
              </a:ext>
            </a:extLst>
          </p:cNvPr>
          <p:cNvSpPr/>
          <p:nvPr/>
        </p:nvSpPr>
        <p:spPr>
          <a:xfrm rot="5400000">
            <a:off x="5445125" y="7307266"/>
            <a:ext cx="4752975" cy="5130800"/>
          </a:xfrm>
          <a:prstGeom prst="bracePair">
            <a:avLst/>
          </a:prstGeom>
          <a:ln w="19050" cmpd="sng">
            <a:solidFill>
              <a:schemeClr val="tx1"/>
            </a:solidFill>
            <a:prstDash val="solid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49609B53-21A3-9B4D-9EBF-F2A39A33B9C3}"/>
              </a:ext>
            </a:extLst>
          </p:cNvPr>
          <p:cNvSpPr/>
          <p:nvPr/>
        </p:nvSpPr>
        <p:spPr>
          <a:xfrm>
            <a:off x="5237163" y="3822700"/>
            <a:ext cx="13178853" cy="2203450"/>
          </a:xfrm>
          <a:prstGeom prst="roundRect">
            <a:avLst>
              <a:gd name="adj" fmla="val 14897"/>
            </a:avLst>
          </a:prstGeom>
          <a:solidFill>
            <a:srgbClr val="C1DCFC"/>
          </a:solidFill>
          <a:ln w="19050">
            <a:solidFill>
              <a:srgbClr val="C1DCF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endParaRPr lang="ru-RU" sz="4800" dirty="0">
              <a:ln w="0"/>
              <a:solidFill>
                <a:schemeClr val="tx1"/>
              </a:solidFill>
              <a:latin typeface="YS Text Light" pitchFamily="2" charset="0"/>
            </a:endParaRPr>
          </a:p>
        </p:txBody>
      </p:sp>
      <p:sp>
        <p:nvSpPr>
          <p:cNvPr id="33" name="Объект 4">
            <a:extLst>
              <a:ext uri="{FF2B5EF4-FFF2-40B4-BE49-F238E27FC236}">
                <a16:creationId xmlns:a16="http://schemas.microsoft.com/office/drawing/2014/main" id="{F6E7EF77-A033-DF4B-AD4F-789463193461}"/>
              </a:ext>
            </a:extLst>
          </p:cNvPr>
          <p:cNvSpPr txBox="1">
            <a:spLocks/>
          </p:cNvSpPr>
          <p:nvPr/>
        </p:nvSpPr>
        <p:spPr>
          <a:xfrm>
            <a:off x="3653755" y="3877564"/>
            <a:ext cx="1311599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Row 1</a:t>
            </a:r>
            <a:endParaRPr lang="en" dirty="0"/>
          </a:p>
        </p:txBody>
      </p:sp>
      <p:sp>
        <p:nvSpPr>
          <p:cNvPr id="34" name="Объект 4">
            <a:extLst>
              <a:ext uri="{FF2B5EF4-FFF2-40B4-BE49-F238E27FC236}">
                <a16:creationId xmlns:a16="http://schemas.microsoft.com/office/drawing/2014/main" id="{C98BA6A8-8B72-324A-AFDE-E7F09722B254}"/>
              </a:ext>
            </a:extLst>
          </p:cNvPr>
          <p:cNvSpPr txBox="1">
            <a:spLocks/>
          </p:cNvSpPr>
          <p:nvPr/>
        </p:nvSpPr>
        <p:spPr>
          <a:xfrm>
            <a:off x="3646107" y="4436047"/>
            <a:ext cx="1311599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Row 2</a:t>
            </a:r>
            <a:endParaRPr lang="en" dirty="0"/>
          </a:p>
        </p:txBody>
      </p:sp>
      <p:sp>
        <p:nvSpPr>
          <p:cNvPr id="35" name="Объект 4">
            <a:extLst>
              <a:ext uri="{FF2B5EF4-FFF2-40B4-BE49-F238E27FC236}">
                <a16:creationId xmlns:a16="http://schemas.microsoft.com/office/drawing/2014/main" id="{51B50478-8F0B-7647-AD70-24A471E5B638}"/>
              </a:ext>
            </a:extLst>
          </p:cNvPr>
          <p:cNvSpPr txBox="1">
            <a:spLocks/>
          </p:cNvSpPr>
          <p:nvPr/>
        </p:nvSpPr>
        <p:spPr>
          <a:xfrm>
            <a:off x="3646107" y="5002022"/>
            <a:ext cx="1311599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…</a:t>
            </a:r>
            <a:endParaRPr lang="en" dirty="0"/>
          </a:p>
        </p:txBody>
      </p:sp>
      <p:sp>
        <p:nvSpPr>
          <p:cNvPr id="36" name="Объект 4">
            <a:extLst>
              <a:ext uri="{FF2B5EF4-FFF2-40B4-BE49-F238E27FC236}">
                <a16:creationId xmlns:a16="http://schemas.microsoft.com/office/drawing/2014/main" id="{FECBA661-1F51-9646-BBC2-414CB4B78A3F}"/>
              </a:ext>
            </a:extLst>
          </p:cNvPr>
          <p:cNvSpPr txBox="1">
            <a:spLocks/>
          </p:cNvSpPr>
          <p:nvPr/>
        </p:nvSpPr>
        <p:spPr>
          <a:xfrm>
            <a:off x="3646107" y="5564505"/>
            <a:ext cx="1311599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Row N</a:t>
            </a:r>
            <a:endParaRPr lang="en" dirty="0"/>
          </a:p>
        </p:txBody>
      </p:sp>
      <p:sp>
        <p:nvSpPr>
          <p:cNvPr id="37" name="Объект 4">
            <a:extLst>
              <a:ext uri="{FF2B5EF4-FFF2-40B4-BE49-F238E27FC236}">
                <a16:creationId xmlns:a16="http://schemas.microsoft.com/office/drawing/2014/main" id="{ADC480C4-5C06-7B44-8F2D-48382C852138}"/>
              </a:ext>
            </a:extLst>
          </p:cNvPr>
          <p:cNvSpPr txBox="1">
            <a:spLocks/>
          </p:cNvSpPr>
          <p:nvPr/>
        </p:nvSpPr>
        <p:spPr>
          <a:xfrm>
            <a:off x="5237163" y="3059050"/>
            <a:ext cx="2565400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dirty="0"/>
              <a:t>Column 1</a:t>
            </a:r>
            <a:endParaRPr lang="en" dirty="0"/>
          </a:p>
        </p:txBody>
      </p:sp>
      <p:sp>
        <p:nvSpPr>
          <p:cNvPr id="38" name="Объект 4">
            <a:extLst>
              <a:ext uri="{FF2B5EF4-FFF2-40B4-BE49-F238E27FC236}">
                <a16:creationId xmlns:a16="http://schemas.microsoft.com/office/drawing/2014/main" id="{F209A5DD-E62E-A146-B779-EF0AAE87FAC5}"/>
              </a:ext>
            </a:extLst>
          </p:cNvPr>
          <p:cNvSpPr txBox="1">
            <a:spLocks/>
          </p:cNvSpPr>
          <p:nvPr/>
        </p:nvSpPr>
        <p:spPr>
          <a:xfrm>
            <a:off x="7802564" y="3043302"/>
            <a:ext cx="2565400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dirty="0"/>
              <a:t>Column 2</a:t>
            </a:r>
            <a:endParaRPr lang="en" dirty="0"/>
          </a:p>
        </p:txBody>
      </p:sp>
      <p:sp>
        <p:nvSpPr>
          <p:cNvPr id="39" name="Объект 4">
            <a:extLst>
              <a:ext uri="{FF2B5EF4-FFF2-40B4-BE49-F238E27FC236}">
                <a16:creationId xmlns:a16="http://schemas.microsoft.com/office/drawing/2014/main" id="{E072D40E-E67C-8041-82BE-9DFFDD59F323}"/>
              </a:ext>
            </a:extLst>
          </p:cNvPr>
          <p:cNvSpPr txBox="1">
            <a:spLocks/>
          </p:cNvSpPr>
          <p:nvPr/>
        </p:nvSpPr>
        <p:spPr>
          <a:xfrm>
            <a:off x="11460163" y="3085275"/>
            <a:ext cx="3300413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dirty="0"/>
              <a:t>…</a:t>
            </a:r>
            <a:endParaRPr lang="en" dirty="0"/>
          </a:p>
        </p:txBody>
      </p:sp>
      <p:sp>
        <p:nvSpPr>
          <p:cNvPr id="40" name="Объект 4">
            <a:extLst>
              <a:ext uri="{FF2B5EF4-FFF2-40B4-BE49-F238E27FC236}">
                <a16:creationId xmlns:a16="http://schemas.microsoft.com/office/drawing/2014/main" id="{BD760236-5689-DD4C-83BD-5ABE2038A56E}"/>
              </a:ext>
            </a:extLst>
          </p:cNvPr>
          <p:cNvSpPr txBox="1">
            <a:spLocks/>
          </p:cNvSpPr>
          <p:nvPr/>
        </p:nvSpPr>
        <p:spPr>
          <a:xfrm>
            <a:off x="15855696" y="3066987"/>
            <a:ext cx="2564067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dirty="0"/>
              <a:t>Column N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E7928101-9922-F641-974B-101624A076FE}"/>
              </a:ext>
            </a:extLst>
          </p:cNvPr>
          <p:cNvSpPr/>
          <p:nvPr/>
        </p:nvSpPr>
        <p:spPr>
          <a:xfrm>
            <a:off x="5239322" y="6392863"/>
            <a:ext cx="13178853" cy="2198687"/>
          </a:xfrm>
          <a:prstGeom prst="roundRect">
            <a:avLst>
              <a:gd name="adj" fmla="val 16776"/>
            </a:avLst>
          </a:prstGeom>
          <a:solidFill>
            <a:srgbClr val="C1DCFC"/>
          </a:solidFill>
          <a:ln w="19050">
            <a:solidFill>
              <a:srgbClr val="C1DCF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endParaRPr lang="ru-RU" sz="4800" dirty="0">
              <a:ln w="0"/>
              <a:solidFill>
                <a:schemeClr val="tx1"/>
              </a:solidFill>
              <a:latin typeface="YS Text Light" pitchFamily="2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C113EEB5-80B5-814D-AC19-0607283BFCF9}"/>
              </a:ext>
            </a:extLst>
          </p:cNvPr>
          <p:cNvSpPr/>
          <p:nvPr/>
        </p:nvSpPr>
        <p:spPr>
          <a:xfrm>
            <a:off x="5239322" y="8945563"/>
            <a:ext cx="13178853" cy="2208212"/>
          </a:xfrm>
          <a:prstGeom prst="roundRect">
            <a:avLst>
              <a:gd name="adj" fmla="val 15888"/>
            </a:avLst>
          </a:prstGeom>
          <a:solidFill>
            <a:srgbClr val="C1DCFC"/>
          </a:solidFill>
          <a:ln w="19050">
            <a:solidFill>
              <a:srgbClr val="C1DCF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endParaRPr lang="ru-RU" sz="4800" dirty="0">
              <a:ln w="0"/>
              <a:solidFill>
                <a:schemeClr val="tx1"/>
              </a:solidFill>
              <a:latin typeface="YS Text Light" pitchFamily="2" charset="0"/>
            </a:endParaRPr>
          </a:p>
        </p:txBody>
      </p:sp>
      <p:sp>
        <p:nvSpPr>
          <p:cNvPr id="43" name="Объект 4">
            <a:extLst>
              <a:ext uri="{FF2B5EF4-FFF2-40B4-BE49-F238E27FC236}">
                <a16:creationId xmlns:a16="http://schemas.microsoft.com/office/drawing/2014/main" id="{62AF710B-BA89-0148-86B4-AE3584C82F70}"/>
              </a:ext>
            </a:extLst>
          </p:cNvPr>
          <p:cNvSpPr txBox="1">
            <a:spLocks/>
          </p:cNvSpPr>
          <p:nvPr/>
        </p:nvSpPr>
        <p:spPr>
          <a:xfrm>
            <a:off x="5237163" y="12386882"/>
            <a:ext cx="5130800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dirty="0"/>
              <a:t>Primary key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73485C1-B7D3-DD41-BAEA-592CC9387AB6}"/>
              </a:ext>
            </a:extLst>
          </p:cNvPr>
          <p:cNvCxnSpPr>
            <a:cxnSpLocks/>
          </p:cNvCxnSpPr>
          <p:nvPr/>
        </p:nvCxnSpPr>
        <p:spPr>
          <a:xfrm>
            <a:off x="3408363" y="4379414"/>
            <a:ext cx="1500981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D13CA10-8230-5B4E-BD98-05C447A028CE}"/>
              </a:ext>
            </a:extLst>
          </p:cNvPr>
          <p:cNvCxnSpPr>
            <a:cxnSpLocks/>
          </p:cNvCxnSpPr>
          <p:nvPr/>
        </p:nvCxnSpPr>
        <p:spPr>
          <a:xfrm>
            <a:off x="3408363" y="4934150"/>
            <a:ext cx="1500981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3A59536-7895-C743-B40F-0F64CA0F87A8}"/>
              </a:ext>
            </a:extLst>
          </p:cNvPr>
          <p:cNvCxnSpPr>
            <a:cxnSpLocks/>
          </p:cNvCxnSpPr>
          <p:nvPr/>
        </p:nvCxnSpPr>
        <p:spPr>
          <a:xfrm>
            <a:off x="3408363" y="5518287"/>
            <a:ext cx="1500981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EBC3649-C1A3-C647-B124-25B740E44C18}"/>
              </a:ext>
            </a:extLst>
          </p:cNvPr>
          <p:cNvCxnSpPr>
            <a:cxnSpLocks/>
          </p:cNvCxnSpPr>
          <p:nvPr/>
        </p:nvCxnSpPr>
        <p:spPr>
          <a:xfrm flipV="1">
            <a:off x="7802563" y="2980945"/>
            <a:ext cx="0" cy="817283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A42E963-C9BC-2A42-A114-53D954AC8722}"/>
              </a:ext>
            </a:extLst>
          </p:cNvPr>
          <p:cNvCxnSpPr>
            <a:cxnSpLocks/>
          </p:cNvCxnSpPr>
          <p:nvPr/>
        </p:nvCxnSpPr>
        <p:spPr>
          <a:xfrm flipV="1">
            <a:off x="10374059" y="2962657"/>
            <a:ext cx="0" cy="8191118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0C1FE46-1C5A-E946-B26B-98BAAEE39785}"/>
              </a:ext>
            </a:extLst>
          </p:cNvPr>
          <p:cNvCxnSpPr>
            <a:cxnSpLocks/>
          </p:cNvCxnSpPr>
          <p:nvPr/>
        </p:nvCxnSpPr>
        <p:spPr>
          <a:xfrm flipV="1">
            <a:off x="15855379" y="2980945"/>
            <a:ext cx="0" cy="817283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бъект 4">
            <a:extLst>
              <a:ext uri="{FF2B5EF4-FFF2-40B4-BE49-F238E27FC236}">
                <a16:creationId xmlns:a16="http://schemas.microsoft.com/office/drawing/2014/main" id="{0D88BC72-03F8-EF47-9C9F-512AD77D4758}"/>
              </a:ext>
            </a:extLst>
          </p:cNvPr>
          <p:cNvSpPr txBox="1">
            <a:spLocks/>
          </p:cNvSpPr>
          <p:nvPr/>
        </p:nvSpPr>
        <p:spPr>
          <a:xfrm>
            <a:off x="19171095" y="4648803"/>
            <a:ext cx="2904680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DataShard 1</a:t>
            </a:r>
          </a:p>
        </p:txBody>
      </p:sp>
      <p:sp>
        <p:nvSpPr>
          <p:cNvPr id="51" name="Объект 4">
            <a:extLst>
              <a:ext uri="{FF2B5EF4-FFF2-40B4-BE49-F238E27FC236}">
                <a16:creationId xmlns:a16="http://schemas.microsoft.com/office/drawing/2014/main" id="{1E7A80A6-7DD0-6E4C-8AA3-733A9338C39C}"/>
              </a:ext>
            </a:extLst>
          </p:cNvPr>
          <p:cNvSpPr txBox="1">
            <a:spLocks/>
          </p:cNvSpPr>
          <p:nvPr/>
        </p:nvSpPr>
        <p:spPr>
          <a:xfrm>
            <a:off x="19179287" y="7212615"/>
            <a:ext cx="2904680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ru-RU" dirty="0"/>
              <a:t>…</a:t>
            </a:r>
            <a:endParaRPr lang="en-US" dirty="0"/>
          </a:p>
        </p:txBody>
      </p:sp>
      <p:sp>
        <p:nvSpPr>
          <p:cNvPr id="52" name="Объект 4">
            <a:extLst>
              <a:ext uri="{FF2B5EF4-FFF2-40B4-BE49-F238E27FC236}">
                <a16:creationId xmlns:a16="http://schemas.microsoft.com/office/drawing/2014/main" id="{BF1A06B5-8D61-E946-B649-A7747FFE62A4}"/>
              </a:ext>
            </a:extLst>
          </p:cNvPr>
          <p:cNvSpPr txBox="1">
            <a:spLocks/>
          </p:cNvSpPr>
          <p:nvPr/>
        </p:nvSpPr>
        <p:spPr>
          <a:xfrm>
            <a:off x="19171095" y="9785191"/>
            <a:ext cx="2904680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DataShard N</a:t>
            </a:r>
          </a:p>
        </p:txBody>
      </p:sp>
      <p:sp>
        <p:nvSpPr>
          <p:cNvPr id="53" name="Объект 4">
            <a:extLst>
              <a:ext uri="{FF2B5EF4-FFF2-40B4-BE49-F238E27FC236}">
                <a16:creationId xmlns:a16="http://schemas.microsoft.com/office/drawing/2014/main" id="{555977D6-D73E-EF48-85EC-9BB1765E25AE}"/>
              </a:ext>
            </a:extLst>
          </p:cNvPr>
          <p:cNvSpPr txBox="1">
            <a:spLocks/>
          </p:cNvSpPr>
          <p:nvPr/>
        </p:nvSpPr>
        <p:spPr>
          <a:xfrm>
            <a:off x="2964907" y="8236204"/>
            <a:ext cx="2082581" cy="567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dirty="0"/>
              <a:t>Split point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9E684D2-C698-DD40-927D-03EE7784CCB4}"/>
              </a:ext>
            </a:extLst>
          </p:cNvPr>
          <p:cNvCxnSpPr>
            <a:cxnSpLocks/>
          </p:cNvCxnSpPr>
          <p:nvPr/>
        </p:nvCxnSpPr>
        <p:spPr>
          <a:xfrm>
            <a:off x="2668588" y="8761359"/>
            <a:ext cx="7700708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37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600" y="547141"/>
            <a:ext cx="21232812" cy="1454697"/>
          </a:xfrm>
        </p:spPr>
        <p:txBody>
          <a:bodyPr/>
          <a:lstStyle/>
          <a:p>
            <a:r>
              <a:rPr lang="ru-RU" dirty="0"/>
              <a:t>YDB: таблицы организованы в иерархию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F712269-6614-D94D-A760-81AD5D38F09D}"/>
              </a:ext>
            </a:extLst>
          </p:cNvPr>
          <p:cNvSpPr/>
          <p:nvPr/>
        </p:nvSpPr>
        <p:spPr>
          <a:xfrm>
            <a:off x="4165916" y="3455988"/>
            <a:ext cx="4377153" cy="1108075"/>
          </a:xfrm>
          <a:prstGeom prst="roundRect">
            <a:avLst>
              <a:gd name="adj" fmla="val 30195"/>
            </a:avLst>
          </a:prstGeom>
          <a:solidFill>
            <a:srgbClr val="0077FF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" sz="4800" dirty="0">
                <a:ln w="0"/>
                <a:solidFill>
                  <a:schemeClr val="bg1"/>
                </a:solidFill>
                <a:latin typeface="YS Text Light" pitchFamily="2" charset="0"/>
              </a:rPr>
              <a:t>Database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10A53900-C603-254E-8AB1-A3EAB884E42E}"/>
              </a:ext>
            </a:extLst>
          </p:cNvPr>
          <p:cNvSpPr/>
          <p:nvPr/>
        </p:nvSpPr>
        <p:spPr>
          <a:xfrm>
            <a:off x="8176291" y="9674226"/>
            <a:ext cx="2924176" cy="741362"/>
          </a:xfrm>
          <a:prstGeom prst="roundRect">
            <a:avLst>
              <a:gd name="adj" fmla="val 50000"/>
            </a:avLst>
          </a:prstGeom>
          <a:solidFill>
            <a:srgbClr val="0077FF"/>
          </a:solidFill>
          <a:ln w="19050">
            <a:solidFill>
              <a:srgbClr val="0077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" sz="3200" dirty="0">
                <a:ln w="0"/>
                <a:solidFill>
                  <a:schemeClr val="bg1"/>
                </a:solidFill>
                <a:latin typeface="YS Text Light" pitchFamily="2" charset="0"/>
              </a:rPr>
              <a:t>Dir 2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FCDFA759-2C7F-0747-9859-EA6528B460A7}"/>
              </a:ext>
            </a:extLst>
          </p:cNvPr>
          <p:cNvSpPr/>
          <p:nvPr/>
        </p:nvSpPr>
        <p:spPr>
          <a:xfrm>
            <a:off x="8192294" y="5649913"/>
            <a:ext cx="2916175" cy="738188"/>
          </a:xfrm>
          <a:prstGeom prst="roundRect">
            <a:avLst>
              <a:gd name="adj" fmla="val 50000"/>
            </a:avLst>
          </a:prstGeom>
          <a:solidFill>
            <a:srgbClr val="0077FF"/>
          </a:solidFill>
          <a:ln w="19050">
            <a:solidFill>
              <a:srgbClr val="0077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latin typeface="YS Text Light" pitchFamily="2" charset="0"/>
              </a:rPr>
              <a:t>Dir</a:t>
            </a:r>
            <a:r>
              <a:rPr lang="en" sz="3200" dirty="0">
                <a:ln w="0"/>
                <a:solidFill>
                  <a:schemeClr val="bg1"/>
                </a:solidFill>
                <a:latin typeface="YS Text Light" pitchFamily="2" charset="0"/>
              </a:rPr>
              <a:t> 1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4A5A325F-2205-244B-9AF5-D6D654BEF4C5}"/>
              </a:ext>
            </a:extLst>
          </p:cNvPr>
          <p:cNvSpPr/>
          <p:nvPr/>
        </p:nvSpPr>
        <p:spPr>
          <a:xfrm>
            <a:off x="9638379" y="6765607"/>
            <a:ext cx="2921000" cy="7277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" sz="3200" dirty="0">
                <a:ln w="0"/>
                <a:solidFill>
                  <a:schemeClr val="tx1"/>
                </a:solidFill>
                <a:latin typeface="YS Text Light" pitchFamily="2" charset="0"/>
              </a:rPr>
              <a:t>Table 1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BF6DAAC6-5E76-9640-BCA6-5BC5C94530F7}"/>
              </a:ext>
            </a:extLst>
          </p:cNvPr>
          <p:cNvSpPr/>
          <p:nvPr/>
        </p:nvSpPr>
        <p:spPr>
          <a:xfrm>
            <a:off x="9638379" y="7847330"/>
            <a:ext cx="2921000" cy="7413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" sz="3200" dirty="0">
                <a:ln w="0"/>
                <a:solidFill>
                  <a:schemeClr val="tx1"/>
                </a:solidFill>
                <a:latin typeface="YS Text Light" pitchFamily="2" charset="0"/>
              </a:rPr>
              <a:t>Table 2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5C650BB8-CD5D-914C-AB1D-A729A4A49D79}"/>
              </a:ext>
            </a:extLst>
          </p:cNvPr>
          <p:cNvSpPr/>
          <p:nvPr/>
        </p:nvSpPr>
        <p:spPr>
          <a:xfrm>
            <a:off x="9638379" y="10805634"/>
            <a:ext cx="2921000" cy="7072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" sz="3200" dirty="0">
                <a:ln w="0"/>
                <a:solidFill>
                  <a:schemeClr val="tx1"/>
                </a:solidFill>
                <a:latin typeface="YS Text Light" pitchFamily="2" charset="0"/>
              </a:rPr>
              <a:t>…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819B7225-2D4E-2545-BC48-A48BBF23DEA0}"/>
              </a:ext>
            </a:extLst>
          </p:cNvPr>
          <p:cNvCxnSpPr>
            <a:cxnSpLocks/>
          </p:cNvCxnSpPr>
          <p:nvPr/>
        </p:nvCxnSpPr>
        <p:spPr>
          <a:xfrm>
            <a:off x="6340340" y="4948304"/>
            <a:ext cx="866" cy="5102159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arrow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7A7A2318-7BDC-C041-9BCC-51BB8575D946}"/>
              </a:ext>
            </a:extLst>
          </p:cNvPr>
          <p:cNvCxnSpPr>
            <a:cxnSpLocks/>
          </p:cNvCxnSpPr>
          <p:nvPr/>
        </p:nvCxnSpPr>
        <p:spPr>
          <a:xfrm>
            <a:off x="6341206" y="6026150"/>
            <a:ext cx="1465263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BD7A7562-E9E3-2E41-97D3-F0C135FE2732}"/>
              </a:ext>
            </a:extLst>
          </p:cNvPr>
          <p:cNvCxnSpPr>
            <a:cxnSpLocks/>
          </p:cNvCxnSpPr>
          <p:nvPr/>
        </p:nvCxnSpPr>
        <p:spPr>
          <a:xfrm>
            <a:off x="7080981" y="6026150"/>
            <a:ext cx="0" cy="2195513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43962B3F-A899-D746-B98C-1C23058A283F}"/>
              </a:ext>
            </a:extLst>
          </p:cNvPr>
          <p:cNvCxnSpPr>
            <a:cxnSpLocks/>
          </p:cNvCxnSpPr>
          <p:nvPr/>
        </p:nvCxnSpPr>
        <p:spPr>
          <a:xfrm>
            <a:off x="7080981" y="7134225"/>
            <a:ext cx="2198688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8230A3D7-7AC6-6742-A98C-294ED1A4313B}"/>
              </a:ext>
            </a:extLst>
          </p:cNvPr>
          <p:cNvCxnSpPr>
            <a:cxnSpLocks/>
          </p:cNvCxnSpPr>
          <p:nvPr/>
        </p:nvCxnSpPr>
        <p:spPr>
          <a:xfrm>
            <a:off x="7080981" y="8221663"/>
            <a:ext cx="2198688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AD6450B1-1F28-AE4E-A879-13A303591FA2}"/>
              </a:ext>
            </a:extLst>
          </p:cNvPr>
          <p:cNvCxnSpPr>
            <a:cxnSpLocks/>
          </p:cNvCxnSpPr>
          <p:nvPr/>
        </p:nvCxnSpPr>
        <p:spPr>
          <a:xfrm>
            <a:off x="6341206" y="10050463"/>
            <a:ext cx="1465263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F4227891-B13D-7646-917F-1CE73938BEEE}"/>
              </a:ext>
            </a:extLst>
          </p:cNvPr>
          <p:cNvCxnSpPr>
            <a:cxnSpLocks/>
          </p:cNvCxnSpPr>
          <p:nvPr/>
        </p:nvCxnSpPr>
        <p:spPr>
          <a:xfrm>
            <a:off x="7080981" y="10045700"/>
            <a:ext cx="0" cy="1103312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C2840806-F55F-454C-997B-155823EAF7CF}"/>
              </a:ext>
            </a:extLst>
          </p:cNvPr>
          <p:cNvCxnSpPr>
            <a:cxnSpLocks/>
          </p:cNvCxnSpPr>
          <p:nvPr/>
        </p:nvCxnSpPr>
        <p:spPr>
          <a:xfrm>
            <a:off x="7080981" y="11153775"/>
            <a:ext cx="2198688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43A8621E-E64D-6743-802D-E356AD5B9D30}"/>
              </a:ext>
            </a:extLst>
          </p:cNvPr>
          <p:cNvSpPr/>
          <p:nvPr/>
        </p:nvSpPr>
        <p:spPr>
          <a:xfrm>
            <a:off x="15522290" y="4786059"/>
            <a:ext cx="4739704" cy="6946900"/>
          </a:xfrm>
          <a:prstGeom prst="roundRect">
            <a:avLst>
              <a:gd name="adj" fmla="val 9263"/>
            </a:avLst>
          </a:prstGeom>
          <a:solidFill>
            <a:srgbClr val="C1DCFC"/>
          </a:solidFill>
          <a:ln w="19050">
            <a:solidFill>
              <a:srgbClr val="C1DCF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endParaRPr lang="ru-RU" sz="4800" dirty="0">
              <a:ln w="0"/>
              <a:solidFill>
                <a:schemeClr val="tx1"/>
              </a:solidFill>
              <a:latin typeface="YS Text Light" pitchFamily="2" charset="0"/>
            </a:endParaRPr>
          </a:p>
        </p:txBody>
      </p:sp>
      <p:sp>
        <p:nvSpPr>
          <p:cNvPr id="46" name="Объект 4">
            <a:extLst>
              <a:ext uri="{FF2B5EF4-FFF2-40B4-BE49-F238E27FC236}">
                <a16:creationId xmlns:a16="http://schemas.microsoft.com/office/drawing/2014/main" id="{E483C967-C6DF-684D-B5B7-1C9CE875E390}"/>
              </a:ext>
            </a:extLst>
          </p:cNvPr>
          <p:cNvSpPr txBox="1">
            <a:spLocks/>
          </p:cNvSpPr>
          <p:nvPr/>
        </p:nvSpPr>
        <p:spPr>
          <a:xfrm>
            <a:off x="16076067" y="5210810"/>
            <a:ext cx="4919352" cy="63106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720000"/>
            <a:r>
              <a:rPr lang="en" dirty="0">
                <a:latin typeface="+mj-lt"/>
              </a:rPr>
              <a:t>Transactional DB</a:t>
            </a:r>
          </a:p>
          <a:p>
            <a:pPr marL="0" lvl="2" indent="0">
              <a:buNone/>
            </a:pPr>
            <a:endParaRPr lang="en" dirty="0"/>
          </a:p>
          <a:p>
            <a:pPr marL="540000" lvl="2" indent="-540000"/>
            <a:r>
              <a:rPr lang="en" dirty="0"/>
              <a:t>Access time</a:t>
            </a:r>
          </a:p>
          <a:p>
            <a:pPr marL="540000" lvl="2" indent="-540000"/>
            <a:r>
              <a:rPr lang="en" dirty="0"/>
              <a:t>Size</a:t>
            </a:r>
          </a:p>
          <a:p>
            <a:pPr marL="0" lvl="2" indent="0">
              <a:buNone/>
            </a:pPr>
            <a:endParaRPr lang="en" dirty="0"/>
          </a:p>
          <a:p>
            <a:pPr marL="540000" lvl="2" indent="-540000"/>
            <a:r>
              <a:rPr lang="en" dirty="0"/>
              <a:t>Columns</a:t>
            </a:r>
          </a:p>
          <a:p>
            <a:pPr marL="540000" lvl="2" indent="-540000"/>
            <a:r>
              <a:rPr lang="en" dirty="0"/>
              <a:t>Primary key</a:t>
            </a:r>
          </a:p>
          <a:p>
            <a:pPr marL="540000" lvl="2" indent="-540000"/>
            <a:r>
              <a:rPr lang="en" dirty="0"/>
              <a:t>Secondary Index</a:t>
            </a:r>
            <a:endParaRPr lang="ru-RU" dirty="0"/>
          </a:p>
          <a:p>
            <a:pPr marL="540000" lvl="2" indent="-540000"/>
            <a:r>
              <a:rPr lang="en" dirty="0"/>
              <a:t>Shards</a:t>
            </a:r>
          </a:p>
          <a:p>
            <a:pPr marL="540000" lvl="2" indent="-540000"/>
            <a:r>
              <a:rPr lang="en" dirty="0"/>
              <a:t>Statistics</a:t>
            </a:r>
          </a:p>
          <a:p>
            <a:pPr marL="540000" lvl="2" indent="-540000"/>
            <a:r>
              <a:rPr lang="en" dirty="0"/>
              <a:t>Configuration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E8C6DB76-0078-C542-8B52-49EF1F650F84}"/>
              </a:ext>
            </a:extLst>
          </p:cNvPr>
          <p:cNvCxnSpPr>
            <a:cxnSpLocks/>
          </p:cNvCxnSpPr>
          <p:nvPr/>
        </p:nvCxnSpPr>
        <p:spPr>
          <a:xfrm>
            <a:off x="12943618" y="8221663"/>
            <a:ext cx="2189163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84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</a:t>
            </a:r>
            <a:r>
              <a:rPr lang="en-US" dirty="0"/>
              <a:t>Yandex Database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1579563" y="3240000"/>
            <a:ext cx="21232812" cy="86350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Автоматический </a:t>
            </a:r>
            <a:r>
              <a:rPr lang="en-US" sz="4800" dirty="0"/>
              <a:t>split / merge </a:t>
            </a:r>
            <a:r>
              <a:rPr lang="ru-RU" sz="4800" dirty="0"/>
              <a:t>шардов</a:t>
            </a:r>
          </a:p>
          <a:p>
            <a:pPr marL="1440000" lvl="2">
              <a:spcAft>
                <a:spcPts val="29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dirty="0"/>
              <a:t>По размеру шарда</a:t>
            </a:r>
          </a:p>
          <a:p>
            <a:pPr marL="1440000" lvl="2">
              <a:spcAft>
                <a:spcPts val="29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dirty="0"/>
              <a:t>По нагрузке (в разработке)</a:t>
            </a:r>
            <a:br>
              <a:rPr lang="en-US" dirty="0"/>
            </a:br>
            <a:endParaRPr lang="ru-RU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Автоматическое восстановление после сбоев </a:t>
            </a:r>
            <a:br>
              <a:rPr lang="ru-RU" sz="4800" dirty="0"/>
            </a:br>
            <a:r>
              <a:rPr lang="ru-RU" sz="4800" dirty="0"/>
              <a:t>за время обнаружения отказа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Синхронная репликация данных, в том числе </a:t>
            </a:r>
            <a:br>
              <a:rPr lang="ru-RU" sz="4800" dirty="0"/>
            </a:br>
            <a:r>
              <a:rPr lang="ru-RU" sz="4800" dirty="0"/>
              <a:t>в геораспределённой конфигурации данных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Механизм </a:t>
            </a:r>
            <a:r>
              <a:rPr lang="en-US" sz="4800" dirty="0"/>
              <a:t>serializable</a:t>
            </a:r>
            <a:r>
              <a:rPr lang="ru-RU" sz="4800" dirty="0"/>
              <a:t>-транзакций между записями</a:t>
            </a:r>
            <a:br>
              <a:rPr lang="ru-RU" sz="4800" dirty="0"/>
            </a:br>
            <a:r>
              <a:rPr lang="ru-RU" sz="4800" dirty="0"/>
              <a:t>базы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311834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</a:t>
            </a:r>
            <a:r>
              <a:rPr lang="en-US" dirty="0"/>
              <a:t>Yandex Database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1579563" y="3240000"/>
            <a:ext cx="21232812" cy="879230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</a:pPr>
            <a:r>
              <a:rPr lang="ru-RU" sz="4800" dirty="0"/>
              <a:t>Предназначена для </a:t>
            </a:r>
            <a:r>
              <a:rPr lang="en-US" sz="4800" dirty="0"/>
              <a:t>OLTP-</a:t>
            </a:r>
            <a:r>
              <a:rPr lang="ru-RU" sz="4800" dirty="0"/>
              <a:t>нагрузки</a:t>
            </a:r>
          </a:p>
          <a:p>
            <a:pPr marL="1440000" lvl="2" indent="-720000">
              <a:spcAft>
                <a:spcPts val="29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ru-RU" dirty="0"/>
              <a:t>Интерактивные приложения</a:t>
            </a:r>
            <a:endParaRPr lang="en" dirty="0"/>
          </a:p>
          <a:p>
            <a:pPr marL="1440000" lvl="2" indent="-720000">
              <a:spcAft>
                <a:spcPts val="29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ru-RU" dirty="0"/>
              <a:t>Аналитика (в разработке)</a:t>
            </a:r>
            <a:br>
              <a:rPr lang="ru-RU" dirty="0"/>
            </a:br>
            <a:endParaRPr lang="ru-RU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Вторичные индексы (онлайн</a:t>
            </a:r>
            <a:r>
              <a:rPr lang="en-US" sz="4800" dirty="0"/>
              <a:t>-</a:t>
            </a:r>
            <a:r>
              <a:rPr lang="ru-RU" sz="4800" dirty="0"/>
              <a:t>построение — в разработке)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Механизм резервной копии (backup)</a:t>
            </a:r>
          </a:p>
        </p:txBody>
      </p:sp>
    </p:spTree>
    <p:extLst>
      <p:ext uri="{BB962C8B-B14F-4D97-AF65-F5344CB8AC3E}">
        <p14:creationId xmlns:p14="http://schemas.microsoft.com/office/powerpoint/2010/main" val="1035785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Декларативный язык запросов </a:t>
            </a:r>
            <a:r>
              <a:rPr lang="en-US" dirty="0"/>
              <a:t>YQL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240000"/>
            <a:ext cx="13917612" cy="10026283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Диалект SQL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Строгая типизация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Именованные подзапросы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Явная параметризация</a:t>
            </a:r>
            <a:endParaRPr lang="en-US" sz="4800" dirty="0"/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Богатый набор встроенных функций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DateTime</a:t>
            </a:r>
            <a:endParaRPr lang="en" dirty="0"/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R</a:t>
            </a:r>
            <a:r>
              <a:rPr lang="en" dirty="0"/>
              <a:t>egexp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M</a:t>
            </a:r>
            <a:r>
              <a:rPr lang="en" dirty="0"/>
              <a:t>ath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" dirty="0"/>
              <a:t>String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" dirty="0"/>
              <a:t>Unicode</a:t>
            </a:r>
            <a:endParaRPr lang="ru-RU" dirty="0"/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Etc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2F0FE9-9D2B-5740-8B67-265B97ABC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72" y="5745831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Декларативный язык запросов </a:t>
            </a:r>
            <a:r>
              <a:rPr lang="en-US" dirty="0"/>
              <a:t>YQL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5600" y="3240000"/>
            <a:ext cx="13903604" cy="1005180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Стандартные </a:t>
            </a:r>
            <a:r>
              <a:rPr lang="en-US" sz="4800" dirty="0"/>
              <a:t>DML-</a:t>
            </a:r>
            <a:r>
              <a:rPr lang="ru-RU" sz="4800" dirty="0"/>
              <a:t>конструкции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SELECT, INSERT, UPDATE, DELETE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JOIN, GROUP BY, ORDER BY</a:t>
            </a:r>
            <a:br>
              <a:rPr lang="en-US" dirty="0"/>
            </a:br>
            <a:endParaRPr lang="ru-RU" dirty="0"/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400" dirty="0"/>
              <a:t>Стандартные </a:t>
            </a:r>
            <a:r>
              <a:rPr lang="en-US" sz="4400" dirty="0"/>
              <a:t>DML-</a:t>
            </a:r>
            <a:r>
              <a:rPr lang="ru-RU" sz="4400" dirty="0"/>
              <a:t>конструкции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UPSERT / REPLACE</a:t>
            </a:r>
            <a:endParaRPr lang="ru-RU" dirty="0"/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UPDATE ON</a:t>
            </a:r>
            <a:endParaRPr lang="ru-RU" dirty="0"/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DELETE ON</a:t>
            </a:r>
            <a:br>
              <a:rPr lang="en-US" dirty="0"/>
            </a:br>
            <a:endParaRPr lang="ru-RU" dirty="0"/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400" dirty="0"/>
              <a:t>Стандартные </a:t>
            </a:r>
            <a:r>
              <a:rPr lang="en-US" sz="4400"/>
              <a:t>DDL-</a:t>
            </a:r>
            <a:r>
              <a:rPr lang="ru-RU" sz="4400" dirty="0"/>
              <a:t>конструкции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CREATE TABLE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DROP TABLE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ALTER TABLE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148F6D-1091-E247-B424-ED8EEFD6A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72" y="5745831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Клиентские </a:t>
            </a:r>
            <a:r>
              <a:rPr lang="en-US" dirty="0"/>
              <a:t>SDK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28" y="5799675"/>
            <a:ext cx="2728112" cy="2275246"/>
          </a:xfrm>
          <a:prstGeom prst="rect">
            <a:avLst/>
          </a:prstGeom>
        </p:spPr>
      </p:pic>
      <p:sp>
        <p:nvSpPr>
          <p:cNvPr id="13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5599" y="3240000"/>
            <a:ext cx="13916775" cy="975150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Поддерживаемые языки программирования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Java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Python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Go</a:t>
            </a:r>
            <a:br>
              <a:rPr lang="en-US" dirty="0"/>
            </a:br>
            <a:endParaRPr lang="en-US" dirty="0"/>
          </a:p>
          <a:p>
            <a:pPr lvl="2">
              <a:spcAft>
                <a:spcPts val="2800"/>
              </a:spcAft>
            </a:pPr>
            <a:r>
              <a:rPr lang="ru-RU" sz="4400" dirty="0"/>
              <a:t>Клиентские библиотеки реализуют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dirty="0"/>
              <a:t>Пул подключений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dirty="0"/>
              <a:t>Кеш подготовленных запросов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dirty="0"/>
              <a:t>Балансировку соединений на стороне клиента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dirty="0"/>
              <a:t>Автоматическое обнаружение серверной топологии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dirty="0"/>
              <a:t>Обработку ошибок</a:t>
            </a:r>
          </a:p>
        </p:txBody>
      </p:sp>
    </p:spTree>
    <p:extLst>
      <p:ext uri="{BB962C8B-B14F-4D97-AF65-F5344CB8AC3E}">
        <p14:creationId xmlns:p14="http://schemas.microsoft.com/office/powerpoint/2010/main" val="307259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9F23-6FCA-6E48-A147-D2CD918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4043469"/>
            <a:ext cx="19026188" cy="3788564"/>
          </a:xfrm>
        </p:spPr>
        <p:txBody>
          <a:bodyPr lIns="0" rIns="0"/>
          <a:lstStyle/>
          <a:p>
            <a:r>
              <a:rPr lang="en" dirty="0"/>
              <a:t>Yandex Database — Internals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1257-817A-D34D-9535-CCC1211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FF4A8-20F8-E84A-9F92-A288AF2F9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</a:t>
            </a:r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83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6625843" y="6762749"/>
            <a:ext cx="2909318" cy="2916237"/>
          </a:xfrm>
          <a:prstGeom prst="roundRect">
            <a:avLst>
              <a:gd name="adj" fmla="val 1183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Hive Tablet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YDB — </a:t>
            </a:r>
            <a:r>
              <a:rPr lang="ru-RU" dirty="0"/>
              <a:t>технологический стек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A2827C0-6DCF-F54B-879C-34CB08633625}"/>
              </a:ext>
            </a:extLst>
          </p:cNvPr>
          <p:cNvSpPr txBox="1">
            <a:spLocks/>
          </p:cNvSpPr>
          <p:nvPr/>
        </p:nvSpPr>
        <p:spPr>
          <a:xfrm>
            <a:off x="5237162" y="8635092"/>
            <a:ext cx="3657601" cy="1223998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182861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1pPr>
            <a:lvl2pPr marL="0" indent="-719964" algn="l" defTabSz="1907905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defRPr sz="4800" kern="1200" baseline="0">
                <a:solidFill>
                  <a:schemeClr val="tx1"/>
                </a:solidFill>
                <a:latin typeface="Yandex Sans Text Regular" pitchFamily="2" charset="-52"/>
                <a:ea typeface="+mn-ea"/>
                <a:cs typeface="+mn-cs"/>
              </a:defRPr>
            </a:lvl2pPr>
            <a:lvl3pPr marL="1511924" indent="-719964" algn="l" defTabSz="182861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50000"/>
              <a:buFont typeface="Yandex Sans Text Light" panose="02000000000000000000" pitchFamily="2" charset="-52"/>
              <a:buChar char="›"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3pPr>
            <a:lvl4pPr marL="1511924" indent="-719964" algn="l" defTabSz="182861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...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6FB076F-4F83-7646-AD59-31D251F76254}"/>
              </a:ext>
            </a:extLst>
          </p:cNvPr>
          <p:cNvSpPr/>
          <p:nvPr/>
        </p:nvSpPr>
        <p:spPr>
          <a:xfrm>
            <a:off x="1579563" y="4580669"/>
            <a:ext cx="21232812" cy="719137"/>
          </a:xfrm>
          <a:prstGeom prst="roundRect">
            <a:avLst>
              <a:gd name="adj" fmla="val 50000"/>
            </a:avLst>
          </a:prstGeom>
          <a:solidFill>
            <a:srgbClr val="C2DDFC"/>
          </a:solidFill>
          <a:ln w="19050">
            <a:solidFill>
              <a:srgbClr val="C2DDF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gRPC Proxies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86FBD80-3220-7A49-BDD8-66C9A706B918}"/>
              </a:ext>
            </a:extLst>
          </p:cNvPr>
          <p:cNvSpPr/>
          <p:nvPr/>
        </p:nvSpPr>
        <p:spPr>
          <a:xfrm>
            <a:off x="18418176" y="3121616"/>
            <a:ext cx="4394200" cy="727215"/>
          </a:xfrm>
          <a:prstGeom prst="roundRect">
            <a:avLst>
              <a:gd name="adj" fmla="val 50000"/>
            </a:avLst>
          </a:prstGeom>
          <a:solidFill>
            <a:srgbClr val="C2DDFC"/>
          </a:solidFill>
          <a:ln w="19050">
            <a:solidFill>
              <a:srgbClr val="C2DDF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8C05EDB-664D-CA46-BB9F-9F7F3798D14A}"/>
              </a:ext>
            </a:extLst>
          </p:cNvPr>
          <p:cNvSpPr/>
          <p:nvPr/>
        </p:nvSpPr>
        <p:spPr>
          <a:xfrm>
            <a:off x="1579563" y="5669695"/>
            <a:ext cx="21232812" cy="7397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</a:rPr>
              <a:t>Query Processor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8C05EDB-664D-CA46-BB9F-9F7F3798D14A}"/>
              </a:ext>
            </a:extLst>
          </p:cNvPr>
          <p:cNvSpPr/>
          <p:nvPr/>
        </p:nvSpPr>
        <p:spPr>
          <a:xfrm>
            <a:off x="1579563" y="8945563"/>
            <a:ext cx="4760912" cy="733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Data Shard Tablet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48C05EDB-664D-CA46-BB9F-9F7F3798D14A}"/>
              </a:ext>
            </a:extLst>
          </p:cNvPr>
          <p:cNvSpPr/>
          <p:nvPr/>
        </p:nvSpPr>
        <p:spPr>
          <a:xfrm>
            <a:off x="7802564" y="8958262"/>
            <a:ext cx="4759324" cy="733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Data Shard Tablet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6FB076F-4F83-7646-AD59-31D251F76254}"/>
              </a:ext>
            </a:extLst>
          </p:cNvPr>
          <p:cNvSpPr/>
          <p:nvPr/>
        </p:nvSpPr>
        <p:spPr>
          <a:xfrm>
            <a:off x="1579563" y="10050463"/>
            <a:ext cx="21232812" cy="731837"/>
          </a:xfrm>
          <a:prstGeom prst="roundRect">
            <a:avLst>
              <a:gd name="adj" fmla="val 50000"/>
            </a:avLst>
          </a:prstGeom>
          <a:solidFill>
            <a:srgbClr val="C2DDFC"/>
          </a:solidFill>
          <a:ln w="19050">
            <a:solidFill>
              <a:srgbClr val="C2DDF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Local Database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8C05EDB-664D-CA46-BB9F-9F7F3798D14A}"/>
              </a:ext>
            </a:extLst>
          </p:cNvPr>
          <p:cNvSpPr/>
          <p:nvPr/>
        </p:nvSpPr>
        <p:spPr>
          <a:xfrm>
            <a:off x="1579563" y="11153776"/>
            <a:ext cx="21232812" cy="7254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Tablet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Protocol</a:t>
            </a:r>
          </a:p>
          <a:p>
            <a:pPr algn="ctr"/>
            <a:endParaRPr lang="en-US" sz="3200" dirty="0">
              <a:ln w="0"/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56FB076F-4F83-7646-AD59-31D251F76254}"/>
              </a:ext>
            </a:extLst>
          </p:cNvPr>
          <p:cNvSpPr/>
          <p:nvPr/>
        </p:nvSpPr>
        <p:spPr>
          <a:xfrm>
            <a:off x="1579563" y="12249150"/>
            <a:ext cx="21232812" cy="733425"/>
          </a:xfrm>
          <a:prstGeom prst="roundRect">
            <a:avLst>
              <a:gd name="adj" fmla="val 50000"/>
            </a:avLst>
          </a:prstGeom>
          <a:solidFill>
            <a:srgbClr val="C2DDFC"/>
          </a:solidFill>
          <a:ln w="19050">
            <a:solidFill>
              <a:srgbClr val="C2DDF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Distributed BlobStorage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903461" y="6762750"/>
            <a:ext cx="2908914" cy="2916238"/>
          </a:xfrm>
          <a:prstGeom prst="roundRect">
            <a:avLst>
              <a:gd name="adj" fmla="val 1347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BlobStorage Controller Tablet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9564" y="6762750"/>
            <a:ext cx="10982324" cy="1828800"/>
          </a:xfrm>
          <a:prstGeom prst="roundRect">
            <a:avLst>
              <a:gd name="adj" fmla="val 188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Distributed Transactions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31775" y="6762750"/>
            <a:ext cx="3302973" cy="2923381"/>
          </a:xfrm>
          <a:prstGeom prst="roundRect">
            <a:avLst>
              <a:gd name="adj" fmla="val 11692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</a:rPr>
              <a:t>SchemeShard</a:t>
            </a:r>
            <a:r>
              <a:rPr lang="en-US" sz="3200" dirty="0">
                <a:ln w="0"/>
                <a:solidFill>
                  <a:schemeClr val="bg1"/>
                </a:solidFill>
              </a:rPr>
              <a:t> Tablet</a:t>
            </a:r>
          </a:p>
        </p:txBody>
      </p:sp>
    </p:spTree>
    <p:extLst>
      <p:ext uri="{BB962C8B-B14F-4D97-AF65-F5344CB8AC3E}">
        <p14:creationId xmlns:p14="http://schemas.microsoft.com/office/powerpoint/2010/main" val="3198885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YDB: Distributed Blob Storage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5A3898-FD9B-224A-A744-F5E05FE4F68F}"/>
              </a:ext>
            </a:extLst>
          </p:cNvPr>
          <p:cNvSpPr txBox="1">
            <a:spLocks/>
          </p:cNvSpPr>
          <p:nvPr/>
        </p:nvSpPr>
        <p:spPr>
          <a:xfrm>
            <a:off x="8902800" y="2647565"/>
            <a:ext cx="13917612" cy="9769024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</a:pPr>
            <a:r>
              <a:rPr lang="ru-RU" sz="4800" dirty="0"/>
              <a:t>Сетевое хранилище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Синхронная репликация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Работа с дисковыми устройствами напрямую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Коммит транзакции — запись на устройство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Собственный </a:t>
            </a:r>
            <a:r>
              <a:rPr lang="en-US" sz="4800" dirty="0"/>
              <a:t>user-space RT-</a:t>
            </a:r>
            <a:r>
              <a:rPr lang="ru-RU" sz="4800" dirty="0"/>
              <a:t>планировщик дисковых операций — изоляция</a:t>
            </a:r>
            <a:br>
              <a:rPr lang="en-US" sz="4800" dirty="0"/>
            </a:br>
            <a:r>
              <a:rPr lang="ru-RU" sz="4800" dirty="0"/>
              <a:t>пользователей и </a:t>
            </a:r>
            <a:r>
              <a:rPr lang="en-US" sz="4800" dirty="0"/>
              <a:t>QoS</a:t>
            </a:r>
            <a:endParaRPr lang="ru-RU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Борьба с длинным хвостом </a:t>
            </a:r>
            <a:r>
              <a:rPr lang="ru-RU" sz="4800" dirty="0" err="1"/>
              <a:t>latency</a:t>
            </a:r>
            <a:endParaRPr lang="ru-RU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Различные схемы избыточности данных: mirror-3, erasure-4-2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67" y="5643562"/>
            <a:ext cx="2640858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2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63" y="3434093"/>
            <a:ext cx="8051800" cy="69067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Yandex</a:t>
            </a:r>
            <a:r>
              <a:rPr lang="en-US" dirty="0"/>
              <a:t> Database: Public Preview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11090275" y="4703209"/>
            <a:ext cx="11733006" cy="548640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Доклады про </a:t>
            </a:r>
            <a:r>
              <a:rPr lang="en-US" sz="4800" dirty="0"/>
              <a:t>YDB 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Что такое YDB и чем она может быть полезна Вам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Как YDB используется в Яндексе </a:t>
            </a:r>
            <a:br>
              <a:rPr lang="ru-RU" sz="4800" dirty="0"/>
            </a:br>
            <a:r>
              <a:rPr lang="ru-RU" sz="4800" dirty="0"/>
              <a:t>и за пределами</a:t>
            </a:r>
          </a:p>
        </p:txBody>
      </p:sp>
    </p:spTree>
    <p:extLst>
      <p:ext uri="{BB962C8B-B14F-4D97-AF65-F5344CB8AC3E}">
        <p14:creationId xmlns:p14="http://schemas.microsoft.com/office/powerpoint/2010/main" val="2803899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YDB: Network Interconnect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AF5A3898-FD9B-224A-A744-F5E05FE4F68F}"/>
              </a:ext>
            </a:extLst>
          </p:cNvPr>
          <p:cNvSpPr txBox="1">
            <a:spLocks/>
          </p:cNvSpPr>
          <p:nvPr/>
        </p:nvSpPr>
        <p:spPr>
          <a:xfrm>
            <a:off x="8902800" y="4947755"/>
            <a:ext cx="13917612" cy="5292037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</a:pPr>
            <a:r>
              <a:rPr lang="ru-RU" sz="4800" dirty="0"/>
              <a:t>Прозрачный интерконнект поверх TCP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Мультиплексирование и приоритезация трафика (QoS)</a:t>
            </a:r>
          </a:p>
          <a:p>
            <a:pPr marL="4037" lvl="2" indent="0">
              <a:spcAft>
                <a:spcPts val="2900"/>
              </a:spcAft>
              <a:buClr>
                <a:schemeClr val="tx1"/>
              </a:buClr>
              <a:buNone/>
            </a:pP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5865813"/>
            <a:ext cx="2596882" cy="21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92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YDB: Tablets and Local Database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5A3898-FD9B-224A-A744-F5E05FE4F68F}"/>
              </a:ext>
            </a:extLst>
          </p:cNvPr>
          <p:cNvSpPr txBox="1">
            <a:spLocks/>
          </p:cNvSpPr>
          <p:nvPr/>
        </p:nvSpPr>
        <p:spPr>
          <a:xfrm>
            <a:off x="8894763" y="3282462"/>
            <a:ext cx="13917612" cy="9700113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</a:pPr>
            <a:r>
              <a:rPr lang="en-US" sz="4800" dirty="0"/>
              <a:t>Tablet </a:t>
            </a:r>
            <a:r>
              <a:rPr lang="ru-RU" sz="4800" dirty="0"/>
              <a:t>—</a:t>
            </a:r>
            <a:r>
              <a:rPr lang="en-US" sz="4800" dirty="0"/>
              <a:t> </a:t>
            </a:r>
            <a:r>
              <a:rPr lang="ru-RU" sz="4800" dirty="0"/>
              <a:t>отказоустойчивый шард, решает проблему распределенного консенсуса</a:t>
            </a:r>
          </a:p>
          <a:p>
            <a:pPr lvl="2">
              <a:spcAft>
                <a:spcPts val="2900"/>
              </a:spcAft>
            </a:pPr>
            <a:r>
              <a:rPr lang="en-US" sz="4800" dirty="0"/>
              <a:t>Tablet </a:t>
            </a:r>
            <a:r>
              <a:rPr lang="ru-RU" sz="4800" dirty="0"/>
              <a:t>используется для системных нужд </a:t>
            </a:r>
            <a:br>
              <a:rPr lang="ru-RU" sz="4800" dirty="0"/>
            </a:br>
            <a:r>
              <a:rPr lang="ru-RU" sz="4800" dirty="0"/>
              <a:t>и для хранения пользовательских данных (</a:t>
            </a:r>
            <a:r>
              <a:rPr lang="ru-RU" sz="4800" dirty="0" err="1"/>
              <a:t>шарда</a:t>
            </a:r>
            <a:r>
              <a:rPr lang="ru-RU" sz="4800" dirty="0"/>
              <a:t> таблицы)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Данные хранятся в </a:t>
            </a:r>
            <a:r>
              <a:rPr lang="en-US" sz="4800" dirty="0"/>
              <a:t>Local Database </a:t>
            </a:r>
            <a:r>
              <a:rPr lang="ru-RU" sz="4800" dirty="0"/>
              <a:t>—</a:t>
            </a:r>
            <a:br>
              <a:rPr lang="en-US" sz="4800" dirty="0"/>
            </a:br>
            <a:r>
              <a:rPr lang="en-US" sz="4800" dirty="0"/>
              <a:t>Log Structured Merge Tree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Логически данные представлены в виде реляционных таблиц с обязательным </a:t>
            </a:r>
            <a:br>
              <a:rPr lang="en-US" sz="4800" dirty="0"/>
            </a:br>
            <a:r>
              <a:rPr lang="en-US" sz="4800" dirty="0"/>
              <a:t>Primary Key</a:t>
            </a:r>
            <a:endParaRPr lang="ru-RU" sz="4800" dirty="0"/>
          </a:p>
          <a:p>
            <a:pPr marL="4037" lvl="2" indent="0">
              <a:spcAft>
                <a:spcPts val="2900"/>
              </a:spcAft>
              <a:buClr>
                <a:schemeClr val="tx1"/>
              </a:buClr>
              <a:buNone/>
            </a:pP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34" y="5853112"/>
            <a:ext cx="2640858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3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YDB: Distributed Transactions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AF5A3898-FD9B-224A-A744-F5E05FE4F68F}"/>
              </a:ext>
            </a:extLst>
          </p:cNvPr>
          <p:cNvSpPr txBox="1">
            <a:spLocks/>
          </p:cNvSpPr>
          <p:nvPr/>
        </p:nvSpPr>
        <p:spPr>
          <a:xfrm>
            <a:off x="8894763" y="4343680"/>
            <a:ext cx="13917612" cy="6810096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</a:pPr>
            <a:r>
              <a:rPr lang="en-US" sz="4800" dirty="0"/>
              <a:t>ACID</a:t>
            </a:r>
            <a:r>
              <a:rPr lang="ru-RU" sz="4800" dirty="0"/>
              <a:t>, </a:t>
            </a:r>
            <a:r>
              <a:rPr lang="en-US" sz="4800" dirty="0"/>
              <a:t>serializable, </a:t>
            </a:r>
            <a:r>
              <a:rPr lang="ru-RU" sz="4800" dirty="0"/>
              <a:t>но можно ослаблять</a:t>
            </a:r>
            <a:endParaRPr lang="en-US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Распределённые транзакции дороги,</a:t>
            </a:r>
            <a:br>
              <a:rPr lang="ru-RU" sz="4800" dirty="0"/>
            </a:br>
            <a:r>
              <a:rPr lang="ru-RU" sz="4800" dirty="0"/>
              <a:t>но иногда необходимы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Традиционно распределённые транзакции реализуются через 2</a:t>
            </a:r>
            <a:r>
              <a:rPr lang="en-US" sz="4800" dirty="0"/>
              <a:t>PC, </a:t>
            </a:r>
            <a:r>
              <a:rPr lang="ru-RU" sz="4800" dirty="0"/>
              <a:t>в </a:t>
            </a:r>
            <a:r>
              <a:rPr lang="en-US" sz="4800" dirty="0"/>
              <a:t>YDB deterministic transactions</a:t>
            </a:r>
          </a:p>
          <a:p>
            <a:pPr marL="4037" lvl="2" indent="0">
              <a:spcAft>
                <a:spcPts val="2900"/>
              </a:spcAft>
              <a:buClr>
                <a:schemeClr val="tx1"/>
              </a:buClr>
              <a:buNone/>
            </a:pP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38" y="5682231"/>
            <a:ext cx="3051054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53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YDB: Query Processing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9271257" y="3241068"/>
            <a:ext cx="13541118" cy="937320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en-US" sz="4800" dirty="0"/>
              <a:t>YQL — </a:t>
            </a:r>
            <a:r>
              <a:rPr lang="ru-RU" sz="4800" dirty="0"/>
              <a:t>диалект </a:t>
            </a:r>
            <a:r>
              <a:rPr lang="en-US" sz="4800" dirty="0"/>
              <a:t>SQL</a:t>
            </a:r>
            <a:endParaRPr lang="ru-RU" sz="4800" dirty="0"/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Сейчас — </a:t>
            </a:r>
            <a:r>
              <a:rPr lang="en-US" sz="4800" dirty="0"/>
              <a:t>OLTP</a:t>
            </a:r>
            <a:r>
              <a:rPr lang="ru-RU" sz="4800" dirty="0"/>
              <a:t>-нагрузка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YQL-запрос выполняется как набор deterministic transactions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Между распределёнными транзакциями берутся optimistics locks</a:t>
            </a:r>
          </a:p>
          <a:p>
            <a:pPr lvl="2">
              <a:spcAft>
                <a:spcPts val="2900"/>
              </a:spcAft>
              <a:buClr>
                <a:schemeClr val="tx1"/>
              </a:buClr>
            </a:pPr>
            <a:r>
              <a:rPr lang="ru-RU" sz="4800" dirty="0"/>
              <a:t>Уровни изоляции</a:t>
            </a:r>
            <a:endParaRPr lang="en-US" sz="4800" dirty="0"/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Serializable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Read committed</a:t>
            </a:r>
          </a:p>
          <a:p>
            <a:pPr marL="1440000" lvl="2">
              <a:spcAft>
                <a:spcPts val="18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…</a:t>
            </a:r>
          </a:p>
          <a:p>
            <a:pPr marL="1440000" lvl="2"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38" y="5682231"/>
            <a:ext cx="3051054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57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YDB: gRPC proxy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5A3898-FD9B-224A-A744-F5E05FE4F68F}"/>
              </a:ext>
            </a:extLst>
          </p:cNvPr>
          <p:cNvSpPr txBox="1">
            <a:spLocks/>
          </p:cNvSpPr>
          <p:nvPr/>
        </p:nvSpPr>
        <p:spPr>
          <a:xfrm>
            <a:off x="8894763" y="3994680"/>
            <a:ext cx="13917612" cy="8619596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2900"/>
              </a:spcAft>
            </a:pPr>
            <a:r>
              <a:rPr lang="ru-RU" sz="4800" dirty="0"/>
              <a:t>База доступна как набор endpoints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Общение по протоколу gRPC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Протокол открыт, можно разработать SDK </a:t>
            </a:r>
            <a:br>
              <a:rPr lang="ru-RU" sz="4800" dirty="0"/>
            </a:br>
            <a:r>
              <a:rPr lang="ru-RU" sz="4800" dirty="0"/>
              <a:t>для разных языков программирования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SDK реализует клиентскую </a:t>
            </a:r>
            <a:br>
              <a:rPr lang="ru-RU" sz="4800" dirty="0"/>
            </a:br>
            <a:r>
              <a:rPr lang="ru-RU" sz="4800" dirty="0"/>
              <a:t>балансировку — хорошо масштабируемое </a:t>
            </a:r>
            <a:br>
              <a:rPr lang="ru-RU" sz="4800" dirty="0"/>
            </a:br>
            <a:r>
              <a:rPr lang="ru-RU" sz="4800" dirty="0"/>
              <a:t>и отказоустойчивое решение</a:t>
            </a:r>
          </a:p>
          <a:p>
            <a:pPr marL="4037" lvl="2" indent="0">
              <a:spcAft>
                <a:spcPts val="2900"/>
              </a:spcAft>
              <a:buClr>
                <a:schemeClr val="tx1"/>
              </a:buClr>
              <a:buNone/>
            </a:pP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5840413"/>
            <a:ext cx="2640858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35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9F23-6FCA-6E48-A147-D2CD918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4043469"/>
            <a:ext cx="19026188" cy="3788564"/>
          </a:xfrm>
        </p:spPr>
        <p:txBody>
          <a:bodyPr lIns="0" rIns="0"/>
          <a:lstStyle/>
          <a:p>
            <a:r>
              <a:rPr lang="ru-RU" dirty="0"/>
              <a:t>Как используют</a:t>
            </a:r>
            <a:br>
              <a:rPr lang="en-US" dirty="0"/>
            </a:br>
            <a:r>
              <a:rPr lang="ru-RU" dirty="0"/>
              <a:t>Yandex Database в Яндексе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1257-817A-D34D-9535-CCC1211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FF4A8-20F8-E84A-9F92-A288AF2F9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</a:t>
            </a:r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781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Yandex Database — </a:t>
            </a:r>
            <a:r>
              <a:rPr lang="ru-RU" dirty="0"/>
              <a:t>сценарии использования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095995-9183-C548-9C58-96C886DA6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6762750"/>
            <a:ext cx="1828800" cy="18288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8585AB6-4D35-1A41-A547-926A7B84B500}"/>
              </a:ext>
            </a:extLst>
          </p:cNvPr>
          <p:cNvGrpSpPr/>
          <p:nvPr/>
        </p:nvGrpSpPr>
        <p:grpSpPr>
          <a:xfrm>
            <a:off x="10813042" y="10308930"/>
            <a:ext cx="6706766" cy="1158833"/>
            <a:chOff x="11616603" y="9297266"/>
            <a:chExt cx="11084936" cy="191531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0209842-FDDD-AE4C-AAFC-5D9BF316C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6603" y="9297266"/>
              <a:ext cx="1695057" cy="191531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BBCB12A-D3E6-F545-AEAF-64CD40926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0139" y="9678988"/>
              <a:ext cx="8661400" cy="1270000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46C6F3C-F640-104A-8398-DAAB14AC1640}"/>
              </a:ext>
            </a:extLst>
          </p:cNvPr>
          <p:cNvGrpSpPr/>
          <p:nvPr/>
        </p:nvGrpSpPr>
        <p:grpSpPr>
          <a:xfrm>
            <a:off x="7802563" y="7115176"/>
            <a:ext cx="6710522" cy="1106487"/>
            <a:chOff x="11460163" y="6392863"/>
            <a:chExt cx="11091141" cy="18288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8608F65-82D7-0449-8F7E-DBF89201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0163" y="6392863"/>
              <a:ext cx="1828800" cy="18288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46ED2F-46DA-F240-A0B6-DB46C8324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8812" y="6750144"/>
              <a:ext cx="8492492" cy="1381226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1226127-17C3-2F49-A986-FD798B65EBEE}"/>
              </a:ext>
            </a:extLst>
          </p:cNvPr>
          <p:cNvGrpSpPr/>
          <p:nvPr/>
        </p:nvGrpSpPr>
        <p:grpSpPr>
          <a:xfrm>
            <a:off x="10734675" y="3822700"/>
            <a:ext cx="5422489" cy="1106487"/>
            <a:chOff x="11588052" y="3470275"/>
            <a:chExt cx="8962281" cy="18288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9D5C3B-A5D9-2849-96E1-F3991B81B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052" y="3470275"/>
              <a:ext cx="1947672" cy="18288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21D78CA-D3F5-7D46-A8A2-51D376E0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3975" y="3865130"/>
              <a:ext cx="6526358" cy="1334634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B03323-2AE2-5D41-86CC-39B397DF39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2050" y="6340908"/>
            <a:ext cx="3580849" cy="35808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396B5B-F062-1B4C-9660-09B51E16A8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27" y="10146378"/>
            <a:ext cx="1775619" cy="211663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5987945-8F8E-3041-A88C-370CD80908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9275" y="3751876"/>
            <a:ext cx="3580849" cy="11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8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9F23-6FCA-6E48-A147-D2CD918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4043469"/>
            <a:ext cx="19026188" cy="3788564"/>
          </a:xfrm>
        </p:spPr>
        <p:txBody>
          <a:bodyPr lIns="0" rIns="0"/>
          <a:lstStyle/>
          <a:p>
            <a:r>
              <a:rPr lang="ru-RU" dirty="0"/>
              <a:t>Yandex Database </a:t>
            </a:r>
            <a:r>
              <a:rPr lang="en-US" dirty="0"/>
              <a:t>—</a:t>
            </a:r>
            <a:br>
              <a:rPr lang="en-US" dirty="0"/>
            </a:br>
            <a:r>
              <a:rPr lang="ru-RU" dirty="0"/>
              <a:t>ключевой компонент Облака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1257-817A-D34D-9535-CCC1211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FF4A8-20F8-E84A-9F92-A288AF2F9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</a:t>
            </a:r>
            <a:r>
              <a:rPr lang="en-US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626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57">
            <a:extLst>
              <a:ext uri="{FF2B5EF4-FFF2-40B4-BE49-F238E27FC236}">
                <a16:creationId xmlns:a16="http://schemas.microsoft.com/office/drawing/2014/main" id="{068EB97F-2E1D-D945-BB17-D15C1C36D855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63" y="5699636"/>
            <a:ext cx="2430786" cy="24307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Облако и </a:t>
            </a:r>
            <a:r>
              <a:rPr lang="en-US" dirty="0" err="1"/>
              <a:t>Yandex</a:t>
            </a:r>
            <a:r>
              <a:rPr lang="en-US" dirty="0"/>
              <a:t> Database</a:t>
            </a:r>
            <a:endParaRPr lang="ru-RU" dirty="0"/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784285"/>
            <a:ext cx="13917612" cy="6917419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" lvl="1" indent="0">
              <a:lnSpc>
                <a:spcPts val="4300"/>
              </a:lnSpc>
              <a:spcAft>
                <a:spcPts val="0"/>
              </a:spcAft>
              <a:buClr>
                <a:srgbClr val="0077FF"/>
              </a:buClr>
              <a:buNone/>
            </a:pPr>
            <a:endParaRPr lang="ru-RU" sz="4800" dirty="0"/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Гиперконвергентная архитектура</a:t>
            </a:r>
            <a:br>
              <a:rPr lang="en-US" sz="4800" dirty="0"/>
            </a:br>
            <a:endParaRPr lang="ru-RU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Storage и </a:t>
            </a:r>
            <a:r>
              <a:rPr lang="ru-RU" sz="4800" dirty="0" err="1"/>
              <a:t>Compute</a:t>
            </a:r>
            <a:r>
              <a:rPr lang="ru-RU" sz="4800" dirty="0"/>
              <a:t> живут на одном железе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В качестве </a:t>
            </a:r>
            <a:r>
              <a:rPr lang="ru-RU" sz="4800" dirty="0" err="1"/>
              <a:t>Storage</a:t>
            </a:r>
            <a:r>
              <a:rPr lang="ru-RU" sz="4800" dirty="0"/>
              <a:t> Облака используется</a:t>
            </a:r>
            <a:br>
              <a:rPr lang="en-US" sz="4800" dirty="0"/>
            </a:br>
            <a:r>
              <a:rPr lang="ru-RU" sz="4800" dirty="0"/>
              <a:t>YDB </a:t>
            </a:r>
            <a:r>
              <a:rPr lang="en-US" sz="4800" dirty="0"/>
              <a:t>Storage</a:t>
            </a:r>
            <a:endParaRPr lang="ru-RU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Сетевые диски живут на YDB </a:t>
            </a:r>
            <a:r>
              <a:rPr lang="en-US" sz="4800" dirty="0"/>
              <a:t>S</a:t>
            </a:r>
            <a:r>
              <a:rPr lang="ru-RU" sz="4800" dirty="0" err="1"/>
              <a:t>torage</a:t>
            </a:r>
            <a:endParaRPr lang="en-US" sz="4800" dirty="0"/>
          </a:p>
          <a:p>
            <a:pPr lvl="2">
              <a:spcAft>
                <a:spcPts val="2900"/>
              </a:spcAft>
            </a:pPr>
            <a:r>
              <a:rPr lang="en-US" sz="4800" dirty="0"/>
              <a:t>Control Plane </a:t>
            </a:r>
            <a:r>
              <a:rPr lang="ru-RU" sz="4800" dirty="0"/>
              <a:t>Облака живет в </a:t>
            </a:r>
            <a:r>
              <a:rPr lang="en-US" sz="4800" dirty="0"/>
              <a:t>YDB</a:t>
            </a:r>
            <a:endParaRPr lang="ru-RU" sz="4800" dirty="0"/>
          </a:p>
          <a:p>
            <a:pPr lvl="2">
              <a:spcAft>
                <a:spcPts val="2800"/>
              </a:spcAft>
            </a:pPr>
            <a:endParaRPr lang="en-US" sz="4800" dirty="0"/>
          </a:p>
          <a:p>
            <a:pPr lvl="2">
              <a:spcAft>
                <a:spcPts val="2800"/>
              </a:spcAft>
            </a:pPr>
            <a:endParaRPr lang="ru-RU" sz="4800" dirty="0"/>
          </a:p>
          <a:p>
            <a:pPr marL="4037" lvl="2" indent="0">
              <a:spcAft>
                <a:spcPts val="2900"/>
              </a:spcAft>
              <a:buNone/>
            </a:pPr>
            <a:endParaRPr lang="en-US" sz="4800" dirty="0"/>
          </a:p>
          <a:p>
            <a:pPr lvl="2">
              <a:spcAft>
                <a:spcPts val="2900"/>
              </a:spcAft>
            </a:pPr>
            <a:endParaRPr lang="ru-RU" sz="4800" dirty="0"/>
          </a:p>
          <a:p>
            <a:pPr marL="4037" lvl="2" indent="0">
              <a:spcAft>
                <a:spcPts val="2900"/>
              </a:spcAft>
              <a:buNone/>
            </a:pPr>
            <a:endParaRPr lang="ru-RU" sz="4800" dirty="0"/>
          </a:p>
          <a:p>
            <a:pPr marL="4037" lvl="2" indent="0">
              <a:spcAft>
                <a:spcPts val="2900"/>
              </a:spcAft>
              <a:buNone/>
            </a:pPr>
            <a:endParaRPr lang="ru-RU" sz="4800" dirty="0"/>
          </a:p>
          <a:p>
            <a:pPr lvl="2">
              <a:spcAft>
                <a:spcPts val="2900"/>
              </a:spcAft>
            </a:pPr>
            <a:endParaRPr lang="ru-RU" sz="4800" dirty="0"/>
          </a:p>
          <a:p>
            <a:pPr marL="4037" lvl="2" indent="0">
              <a:spcAft>
                <a:spcPts val="2900"/>
              </a:spcAft>
              <a:buNone/>
            </a:pPr>
            <a:endParaRPr lang="ru-RU" sz="4800" dirty="0"/>
          </a:p>
          <a:p>
            <a:pPr marL="4037" lvl="2" indent="0">
              <a:spcAft>
                <a:spcPts val="2900"/>
              </a:spcAft>
              <a:buNone/>
            </a:pPr>
            <a:endParaRPr lang="ru-RU" sz="4800" dirty="0"/>
          </a:p>
          <a:p>
            <a:pPr marL="4037" lvl="2" indent="0">
              <a:spcAft>
                <a:spcPts val="2900"/>
              </a:spcAft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43368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57">
            <a:extLst>
              <a:ext uri="{FF2B5EF4-FFF2-40B4-BE49-F238E27FC236}">
                <a16:creationId xmlns:a16="http://schemas.microsoft.com/office/drawing/2014/main" id="{068EB97F-2E1D-D945-BB17-D15C1C36D855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63" y="5699636"/>
            <a:ext cx="2430786" cy="24307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Облако и </a:t>
            </a:r>
            <a:r>
              <a:rPr lang="en-US" dirty="0" err="1"/>
              <a:t>Yandex</a:t>
            </a:r>
            <a:r>
              <a:rPr lang="en-US" dirty="0"/>
              <a:t> Database</a:t>
            </a:r>
            <a:endParaRPr lang="ru-RU" dirty="0"/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590237"/>
            <a:ext cx="13718971" cy="220195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Реляционная БД по умолчанию —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сервисы Яндекс.Облака используют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базы YDB для хранения данных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ru-RU" sz="4800" dirty="0"/>
          </a:p>
          <a:p>
            <a:pPr marL="1440000" lvl="2" indent="0">
              <a:spcAft>
                <a:spcPts val="2900"/>
              </a:spcAft>
              <a:buClr>
                <a:srgbClr val="0077FF"/>
              </a:buClr>
              <a:buSzPct val="100000"/>
              <a:buNone/>
            </a:pPr>
            <a:r>
              <a:rPr lang="en-US" sz="4800" dirty="0"/>
              <a:t>Compute Cloud </a:t>
            </a:r>
            <a:endParaRPr lang="ru-RU" sz="4800" dirty="0"/>
          </a:p>
          <a:p>
            <a:pPr marL="1440000" lvl="2" indent="0">
              <a:spcAft>
                <a:spcPts val="2900"/>
              </a:spcAft>
              <a:buClr>
                <a:srgbClr val="0077FF"/>
              </a:buClr>
              <a:buSzPct val="100000"/>
              <a:buNone/>
            </a:pPr>
            <a:r>
              <a:rPr lang="en-US" sz="4800" dirty="0"/>
              <a:t>Load Balancer</a:t>
            </a:r>
            <a:endParaRPr lang="ru-RU" sz="4800" dirty="0"/>
          </a:p>
          <a:p>
            <a:pPr marL="1440000" lvl="2" indent="0">
              <a:spcAft>
                <a:spcPts val="2900"/>
              </a:spcAft>
              <a:buClr>
                <a:srgbClr val="0077FF"/>
              </a:buClr>
              <a:buSzPct val="100000"/>
              <a:buNone/>
            </a:pPr>
            <a:r>
              <a:rPr lang="en-US" sz="4800" dirty="0"/>
              <a:t>Instance Groups</a:t>
            </a:r>
          </a:p>
          <a:p>
            <a:pPr marL="1440000" lvl="2" indent="0">
              <a:spcAft>
                <a:spcPts val="2900"/>
              </a:spcAft>
              <a:buClr>
                <a:srgbClr val="0077FF"/>
              </a:buClr>
              <a:buSzPct val="100000"/>
              <a:buNone/>
            </a:pPr>
            <a:r>
              <a:rPr lang="en-US" sz="4800" dirty="0"/>
              <a:t>Managed Service for Kubernetes®</a:t>
            </a:r>
          </a:p>
          <a:p>
            <a:pPr marL="1440000" lvl="2" indent="0">
              <a:spcAft>
                <a:spcPts val="2900"/>
              </a:spcAft>
              <a:buClr>
                <a:srgbClr val="0077FF"/>
              </a:buClr>
              <a:buSzPct val="100000"/>
              <a:buNone/>
            </a:pPr>
            <a:r>
              <a:rPr lang="en-US" sz="4800" dirty="0"/>
              <a:t>….</a:t>
            </a:r>
            <a:endParaRPr lang="ru-RU" sz="4800" dirty="0"/>
          </a:p>
          <a:p>
            <a:pPr marL="36" lvl="1" indent="0">
              <a:spcAft>
                <a:spcPts val="0"/>
              </a:spcAft>
              <a:buClr>
                <a:schemeClr val="accent1"/>
              </a:buClr>
              <a:buNone/>
            </a:pPr>
            <a:endParaRPr lang="en-US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1BC01-171F-AA44-B6DC-41FF07818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63" y="6554177"/>
            <a:ext cx="720000" cy="7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D80F06-FC70-BF44-862F-375EA23A72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63" y="7648487"/>
            <a:ext cx="720000" cy="7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A15176-D8C3-F149-9A7F-4357B7B48F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63" y="8741097"/>
            <a:ext cx="720000" cy="7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1E9832-9935-F940-BE38-1CC8BF26FA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63" y="983540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7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9F23-6FCA-6E48-A147-D2CD918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4043469"/>
            <a:ext cx="19026188" cy="3788564"/>
          </a:xfrm>
        </p:spPr>
        <p:txBody>
          <a:bodyPr lIns="0" rIns="0"/>
          <a:lstStyle/>
          <a:p>
            <a:r>
              <a:rPr lang="en" dirty="0"/>
              <a:t>Yandex Database: Rationale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1257-817A-D34D-9535-CCC1211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FF4A8-20F8-E84A-9F92-A288AF2F9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18658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57">
            <a:extLst>
              <a:ext uri="{FF2B5EF4-FFF2-40B4-BE49-F238E27FC236}">
                <a16:creationId xmlns:a16="http://schemas.microsoft.com/office/drawing/2014/main" id="{068EB97F-2E1D-D945-BB17-D15C1C36D855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63" y="5699636"/>
            <a:ext cx="2430786" cy="24307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Пользовательские сервисы Облака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10367963" y="3985845"/>
            <a:ext cx="12444412" cy="6181899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2900"/>
              </a:spcAft>
              <a:buNone/>
            </a:pPr>
            <a:r>
              <a:rPr lang="en-US" sz="4800" dirty="0"/>
              <a:t>Monitoring — </a:t>
            </a:r>
            <a:r>
              <a:rPr lang="ru-RU" sz="4800" dirty="0"/>
              <a:t>сервис для сбора </a:t>
            </a:r>
            <a:br>
              <a:rPr lang="ru-RU" sz="4800" dirty="0"/>
            </a:br>
            <a:r>
              <a:rPr lang="ru-RU" sz="4800" dirty="0"/>
              <a:t>и визуализации метрик приложений</a:t>
            </a:r>
            <a:endParaRPr lang="en-US" sz="4800" dirty="0"/>
          </a:p>
          <a:p>
            <a:pPr marL="0" lvl="2" indent="0">
              <a:spcAft>
                <a:spcPts val="2900"/>
              </a:spcAft>
              <a:buNone/>
            </a:pPr>
            <a:r>
              <a:rPr lang="ru-RU" sz="4800" dirty="0" err="1"/>
              <a:t>Object</a:t>
            </a:r>
            <a:r>
              <a:rPr lang="ru-RU" sz="4800" dirty="0"/>
              <a:t> Stor</a:t>
            </a:r>
            <a:r>
              <a:rPr lang="en-US" sz="4800" dirty="0"/>
              <a:t>ag</a:t>
            </a:r>
            <a:r>
              <a:rPr lang="ru-RU" sz="4800" dirty="0"/>
              <a:t>e</a:t>
            </a:r>
            <a:r>
              <a:rPr lang="en-US" sz="4800" dirty="0"/>
              <a:t> — </a:t>
            </a:r>
            <a:r>
              <a:rPr lang="ru-RU" sz="4800" dirty="0"/>
              <a:t>масштабируемое хранилище данных</a:t>
            </a:r>
            <a:endParaRPr lang="en-US" sz="4800" dirty="0"/>
          </a:p>
          <a:p>
            <a:pPr marL="0" lvl="2" indent="0">
              <a:spcAft>
                <a:spcPts val="2900"/>
              </a:spcAft>
              <a:buNone/>
            </a:pPr>
            <a:r>
              <a:rPr lang="ru-RU" sz="4800" dirty="0" err="1"/>
              <a:t>Message</a:t>
            </a:r>
            <a:r>
              <a:rPr lang="ru-RU" sz="4800" dirty="0"/>
              <a:t> Queue</a:t>
            </a:r>
            <a:r>
              <a:rPr lang="en-US" sz="4800" dirty="0"/>
              <a:t> — </a:t>
            </a:r>
            <a:r>
              <a:rPr lang="ru-RU" sz="4800" dirty="0"/>
              <a:t>очереди </a:t>
            </a:r>
            <a:br>
              <a:rPr lang="ru-RU" sz="4800" dirty="0"/>
            </a:br>
            <a:r>
              <a:rPr lang="ru-RU" sz="4800" dirty="0"/>
              <a:t>для обмена сообщениями между приложениями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8A9EB8-36DD-5645-B895-8430D8CCA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08" y="7671600"/>
            <a:ext cx="864000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24B575-2F9C-B94F-B4BC-AEDF8B2B9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00" y="5815504"/>
            <a:ext cx="720000" cy="720000"/>
          </a:xfrm>
          <a:prstGeom prst="rect">
            <a:avLst/>
          </a:prstGeom>
        </p:spPr>
      </p:pic>
      <p:pic>
        <p:nvPicPr>
          <p:cNvPr id="12" name="Рисунок 14">
            <a:extLst>
              <a:ext uri="{FF2B5EF4-FFF2-40B4-BE49-F238E27FC236}">
                <a16:creationId xmlns:a16="http://schemas.microsoft.com/office/drawing/2014/main" id="{529DC4E9-6AA0-C149-A6BB-EF41200683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00" y="398157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80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9F23-6FCA-6E48-A147-D2CD918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4043469"/>
            <a:ext cx="19026188" cy="3788564"/>
          </a:xfrm>
        </p:spPr>
        <p:txBody>
          <a:bodyPr lIns="0" rIns="0"/>
          <a:lstStyle/>
          <a:p>
            <a:r>
              <a:rPr lang="en" dirty="0"/>
              <a:t>Yandex Database —</a:t>
            </a:r>
            <a:br>
              <a:rPr lang="en" dirty="0"/>
            </a:br>
            <a:r>
              <a:rPr lang="ru-RU" dirty="0"/>
              <a:t>сервис в Яндекс.Облаке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1257-817A-D34D-9535-CCC1211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FF4A8-20F8-E84A-9F92-A288AF2F9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454462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16207B-AF2F-2442-8081-A5A3FE07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t="14222" r="6072" b="2853"/>
          <a:stretch/>
        </p:blipFill>
        <p:spPr>
          <a:xfrm>
            <a:off x="1055077" y="2095013"/>
            <a:ext cx="22444828" cy="103133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96628-5CEA-D64C-9B24-822152E1B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600"/>
            <a:ext cx="24416728" cy="9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8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AB4BF1-9F70-A949-ABB6-157DF8F69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3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BDFE6D-C221-7849-AA13-1864C5D94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09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896287-BD93-D94B-904F-132FD3D14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5026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07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86E086B3-9888-9F4F-A29D-4960A88FB8C4}"/>
              </a:ext>
            </a:extLst>
          </p:cNvPr>
          <p:cNvSpPr/>
          <p:nvPr/>
        </p:nvSpPr>
        <p:spPr>
          <a:xfrm>
            <a:off x="16221075" y="2371725"/>
            <a:ext cx="6591300" cy="11033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16000" rIns="360000" bIns="216000" rtlCol="0" anchor="ctr" anchorCtr="0"/>
          <a:lstStyle/>
          <a:p>
            <a:pPr algn="ctr"/>
            <a:r>
              <a:rPr lang="en-US" sz="3200" dirty="0"/>
              <a:t>cloud.yandex.ru/services/</a:t>
            </a:r>
            <a:r>
              <a:rPr lang="en-US" sz="3200" dirty="0" err="1"/>
              <a:t>ydb</a:t>
            </a:r>
            <a:endParaRPr lang="ru-RU" sz="3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39F23-6FCA-6E48-A147-D2CD9180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3433869"/>
            <a:ext cx="20493038" cy="3788564"/>
          </a:xfrm>
        </p:spPr>
        <p:txBody>
          <a:bodyPr lIns="0" rIns="0"/>
          <a:lstStyle/>
          <a:p>
            <a:r>
              <a:rPr lang="en" dirty="0"/>
              <a:t>Yandex Database — Grow With Us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1257-817A-D34D-9535-CCC1211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1513" y="7850188"/>
            <a:ext cx="19075400" cy="1086919"/>
          </a:xfrm>
        </p:spPr>
        <p:txBody>
          <a:bodyPr/>
          <a:lstStyle/>
          <a:p>
            <a:r>
              <a:rPr lang="ru-RU" sz="4800" dirty="0"/>
              <a:t>Присоединяйтесь к </a:t>
            </a:r>
            <a:r>
              <a:rPr lang="en" sz="4800" dirty="0"/>
              <a:t>Public Preview</a:t>
            </a:r>
            <a:endParaRPr lang="ru-RU" sz="4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FF4A8-20F8-E84A-9F92-A288AF2F9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0</a:t>
            </a:r>
            <a:r>
              <a:rPr lang="en-US" dirty="0"/>
              <a:t>9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B22E62-14E3-DB43-8B65-677BBEFC5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792287"/>
            <a:ext cx="2286000" cy="228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C488D8-F7E7-BC4F-81C0-E212B5B392CA}"/>
              </a:ext>
            </a:extLst>
          </p:cNvPr>
          <p:cNvSpPr txBox="1"/>
          <p:nvPr/>
        </p:nvSpPr>
        <p:spPr>
          <a:xfrm>
            <a:off x="1955800" y="9743090"/>
            <a:ext cx="7629634" cy="33422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Андрей Фомичев</a:t>
            </a:r>
          </a:p>
          <a:p>
            <a:pPr algn="l"/>
            <a:endParaRPr lang="ru-RU" sz="3200" b="1" dirty="0">
              <a:solidFill>
                <a:schemeClr val="bg1"/>
              </a:solidFill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</a:rPr>
              <a:t>Руководитель отдела разработки систем хранения и обработки данных</a:t>
            </a:r>
          </a:p>
          <a:p>
            <a:pPr algn="l"/>
            <a:endParaRPr lang="ru-RU" sz="3200" dirty="0">
              <a:solidFill>
                <a:schemeClr val="bg1"/>
              </a:solidFill>
            </a:endParaRPr>
          </a:p>
          <a:p>
            <a:pPr algn="l"/>
            <a:r>
              <a:rPr lang="en-US" sz="3200" dirty="0" err="1">
                <a:solidFill>
                  <a:schemeClr val="bg1"/>
                </a:solidFill>
              </a:rPr>
              <a:t>fomichev@yandex-team.ru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318038" y="7857490"/>
            <a:ext cx="4756785" cy="4756785"/>
            <a:chOff x="17716500" y="7857490"/>
            <a:chExt cx="4756785" cy="475678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B723A83-9549-1840-BAB9-B6FE240A3B7F}"/>
                </a:ext>
              </a:extLst>
            </p:cNvPr>
            <p:cNvSpPr/>
            <p:nvPr/>
          </p:nvSpPr>
          <p:spPr>
            <a:xfrm>
              <a:off x="17716500" y="7857490"/>
              <a:ext cx="4756785" cy="4756785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216000" rIns="90000" bIns="216000" rtlCol="0" anchor="ctr" anchorCtr="0"/>
            <a:lstStyle/>
            <a:p>
              <a:pPr algn="ctr">
                <a:lnSpc>
                  <a:spcPct val="90000"/>
                </a:lnSpc>
              </a:pPr>
              <a:endParaRPr lang="ru-RU" sz="3200" dirty="0">
                <a:ln w="0"/>
                <a:solidFill>
                  <a:schemeClr val="tx1"/>
                </a:solidFill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3F94DAF-8768-4544-A69C-D1E2D8862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9" t="6856" r="6464" b="7379"/>
            <a:stretch/>
          </p:blipFill>
          <p:spPr>
            <a:xfrm>
              <a:off x="18523267" y="8673782"/>
              <a:ext cx="3143250" cy="312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76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</a:t>
            </a:r>
            <a:endParaRPr lang="ru-RU" dirty="0"/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9" y="6642032"/>
            <a:ext cx="2733575" cy="637425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2" y="2637466"/>
            <a:ext cx="13917611" cy="389572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Что вы думаете, когда слышите </a:t>
            </a:r>
            <a:endParaRPr lang="en-US" sz="4800" dirty="0"/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“noSQL Database”?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Масштабируемость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Доступность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1" y="7353465"/>
            <a:ext cx="13917611" cy="506312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Вся суть инфраструктуры Яндекса — про эти качества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Любой сервис Яндекса мечтает вырасти </a:t>
            </a:r>
            <a:br>
              <a:rPr lang="ru-RU" sz="4800" dirty="0"/>
            </a:br>
            <a:r>
              <a:rPr lang="ru-RU" sz="4800" dirty="0"/>
              <a:t>до миллионов пользователей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Любой сервис Яндекса должен работать 24x7</a:t>
            </a:r>
          </a:p>
        </p:txBody>
      </p:sp>
    </p:spTree>
    <p:extLst>
      <p:ext uri="{BB962C8B-B14F-4D97-AF65-F5344CB8AC3E}">
        <p14:creationId xmlns:p14="http://schemas.microsoft.com/office/powerpoint/2010/main" val="167601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</a:t>
            </a:r>
            <a:r>
              <a:rPr lang="ru-RU" dirty="0"/>
              <a:t>—</a:t>
            </a:r>
            <a:r>
              <a:rPr lang="en-US" dirty="0"/>
              <a:t> </a:t>
            </a:r>
            <a:r>
              <a:rPr lang="ru-RU" dirty="0"/>
              <a:t>какой монетой платить?</a:t>
            </a:r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07" y="5798537"/>
            <a:ext cx="2733575" cy="2277524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74442" y="7986268"/>
            <a:ext cx="13917611" cy="389572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Функциональность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Упрощенная модель (</a:t>
            </a:r>
            <a:r>
              <a:rPr lang="en-US" sz="4800" dirty="0"/>
              <a:t>Key-Value</a:t>
            </a:r>
            <a:r>
              <a:rPr lang="ru-RU" sz="4800" dirty="0"/>
              <a:t>)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Явная спецификация операции вместо декларативного SQL-запроса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620327"/>
            <a:ext cx="13917611" cy="389572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Согласованность данных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Атомарные изменения данных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Транзакционные изменения данных</a:t>
            </a:r>
          </a:p>
        </p:txBody>
      </p:sp>
    </p:spTree>
    <p:extLst>
      <p:ext uri="{BB962C8B-B14F-4D97-AF65-F5344CB8AC3E}">
        <p14:creationId xmlns:p14="http://schemas.microsoft.com/office/powerpoint/2010/main" val="44195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может шардированная реляционная СУБД?</a:t>
            </a:r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9" y="5798537"/>
            <a:ext cx="2733575" cy="2277524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238637"/>
            <a:ext cx="13917611" cy="93821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Шардированная реляционная база</a:t>
            </a:r>
            <a:r>
              <a:rPr lang="en-US" sz="4800" dirty="0"/>
              <a:t> —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популярный паттерн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Один шард — нет проблем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Много шардов — вы делаете работу инфраструктуры</a:t>
            </a:r>
          </a:p>
          <a:p>
            <a:pPr marL="1440000" lvl="2" indent="-720000">
              <a:spcAft>
                <a:spcPts val="29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ru-RU" dirty="0"/>
              <a:t>Балансировка</a:t>
            </a:r>
          </a:p>
          <a:p>
            <a:pPr marL="1440000" lvl="2" indent="-720000">
              <a:spcAft>
                <a:spcPts val="29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ru-RU" dirty="0" err="1"/>
              <a:t>Решардирование</a:t>
            </a:r>
            <a:r>
              <a:rPr lang="ru-RU" dirty="0"/>
              <a:t> данных, если есть дисбаланс по данным</a:t>
            </a:r>
          </a:p>
          <a:p>
            <a:pPr marL="1440000" lvl="2" indent="-720000">
              <a:spcAft>
                <a:spcPts val="2900"/>
              </a:spcAft>
              <a:buClr>
                <a:schemeClr val="bg1">
                  <a:lumMod val="6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ru-RU" dirty="0" err="1"/>
              <a:t>Решардирование</a:t>
            </a:r>
            <a:r>
              <a:rPr lang="ru-RU" dirty="0"/>
              <a:t> данных при добавлении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372359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QoS и шардированная реляционная СУБД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EDFAC3-36FF-F144-BC5B-603CF228B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61" y="10443796"/>
            <a:ext cx="1876536" cy="21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5119AA-C042-624B-AC2F-D33B37416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95" y="10443796"/>
            <a:ext cx="1876536" cy="216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B087DC-6108-F445-BA63-501207B6A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901" y="10443796"/>
            <a:ext cx="1876536" cy="2160000"/>
          </a:xfrm>
          <a:prstGeom prst="rect">
            <a:avLst/>
          </a:prstGeom>
        </p:spPr>
      </p:pic>
      <p:sp>
        <p:nvSpPr>
          <p:cNvPr id="12" name="Shape 853">
            <a:extLst>
              <a:ext uri="{FF2B5EF4-FFF2-40B4-BE49-F238E27FC236}">
                <a16:creationId xmlns:a16="http://schemas.microsoft.com/office/drawing/2014/main" id="{C30200F2-D85F-0149-ADED-0B4DD549EF8E}"/>
              </a:ext>
            </a:extLst>
          </p:cNvPr>
          <p:cNvSpPr/>
          <p:nvPr/>
        </p:nvSpPr>
        <p:spPr>
          <a:xfrm rot="16200000" flipH="1" flipV="1">
            <a:off x="9809468" y="9672210"/>
            <a:ext cx="741362" cy="0"/>
          </a:xfrm>
          <a:prstGeom prst="line">
            <a:avLst/>
          </a:prstGeom>
          <a:ln w="19050">
            <a:solidFill>
              <a:schemeClr val="tx2"/>
            </a:solidFill>
            <a:miter lim="400000"/>
            <a:headEnd w="lg" len="med"/>
            <a:tailEnd type="arrow" w="lg" len="med"/>
          </a:ln>
        </p:spPr>
        <p:txBody>
          <a:bodyPr lIns="50800" tIns="50800" rIns="50800" bIns="50800" anchor="ctr"/>
          <a:lstStyle/>
          <a:p>
            <a:pPr>
              <a:spcBef>
                <a:spcPts val="4000"/>
              </a:spcBef>
              <a:defRPr sz="5000" baseline="-15999">
                <a:latin typeface="Textbook New Light"/>
                <a:ea typeface="Textbook New Light"/>
                <a:cs typeface="Textbook New Light"/>
                <a:sym typeface="Textbook New Light"/>
              </a:defRPr>
            </a:pPr>
            <a:endParaRPr sz="800">
              <a:latin typeface="+mj-lt"/>
            </a:endParaRPr>
          </a:p>
        </p:txBody>
      </p:sp>
      <p:sp>
        <p:nvSpPr>
          <p:cNvPr id="13" name="Shape 853">
            <a:extLst>
              <a:ext uri="{FF2B5EF4-FFF2-40B4-BE49-F238E27FC236}">
                <a16:creationId xmlns:a16="http://schemas.microsoft.com/office/drawing/2014/main" id="{DEABE37C-18EF-214C-B208-D8A7BA7D1A17}"/>
              </a:ext>
            </a:extLst>
          </p:cNvPr>
          <p:cNvSpPr/>
          <p:nvPr/>
        </p:nvSpPr>
        <p:spPr>
          <a:xfrm rot="16200000" flipH="1">
            <a:off x="6333331" y="9664273"/>
            <a:ext cx="725488" cy="0"/>
          </a:xfrm>
          <a:prstGeom prst="line">
            <a:avLst/>
          </a:prstGeom>
          <a:ln w="19050">
            <a:solidFill>
              <a:schemeClr val="tx2"/>
            </a:solidFill>
            <a:miter lim="400000"/>
            <a:headEnd w="lg" len="med"/>
            <a:tailEnd type="arrow" w="lg" len="med"/>
          </a:ln>
        </p:spPr>
        <p:txBody>
          <a:bodyPr lIns="50800" tIns="50800" rIns="50800" bIns="50800" anchor="ctr"/>
          <a:lstStyle/>
          <a:p>
            <a:pPr>
              <a:spcBef>
                <a:spcPts val="4000"/>
              </a:spcBef>
              <a:defRPr sz="5000" baseline="-15999">
                <a:latin typeface="Textbook New Light"/>
                <a:ea typeface="Textbook New Light"/>
                <a:cs typeface="Textbook New Light"/>
                <a:sym typeface="Textbook New Light"/>
              </a:defRPr>
            </a:pPr>
            <a:endParaRPr sz="800">
              <a:latin typeface="+mj-lt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1232B0E-5886-3346-BEE2-7D44B08F2F41}"/>
              </a:ext>
            </a:extLst>
          </p:cNvPr>
          <p:cNvCxnSpPr>
            <a:cxnSpLocks/>
            <a:endCxn id="13" idx="0"/>
          </p:cNvCxnSpPr>
          <p:nvPr/>
        </p:nvCxnSpPr>
        <p:spPr>
          <a:xfrm flipH="1" flipV="1">
            <a:off x="6696075" y="9301529"/>
            <a:ext cx="3484074" cy="10542"/>
          </a:xfrm>
          <a:prstGeom prst="line">
            <a:avLst/>
          </a:prstGeom>
          <a:ln w="1905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853">
            <a:extLst>
              <a:ext uri="{FF2B5EF4-FFF2-40B4-BE49-F238E27FC236}">
                <a16:creationId xmlns:a16="http://schemas.microsoft.com/office/drawing/2014/main" id="{AA0E3453-6CC4-4A41-B7D4-F0D0D157C0E5}"/>
              </a:ext>
            </a:extLst>
          </p:cNvPr>
          <p:cNvSpPr/>
          <p:nvPr/>
        </p:nvSpPr>
        <p:spPr>
          <a:xfrm rot="16200000" flipH="1">
            <a:off x="9444221" y="8945870"/>
            <a:ext cx="2198686" cy="0"/>
          </a:xfrm>
          <a:prstGeom prst="line">
            <a:avLst/>
          </a:prstGeom>
          <a:ln w="19050">
            <a:solidFill>
              <a:schemeClr val="accent2"/>
            </a:solidFill>
            <a:miter lim="400000"/>
            <a:headEnd w="lg" len="med"/>
            <a:tailEnd type="arrow" w="lg" len="med"/>
          </a:ln>
        </p:spPr>
        <p:txBody>
          <a:bodyPr lIns="50800" tIns="50800" rIns="50800" bIns="50800" anchor="ctr"/>
          <a:lstStyle/>
          <a:p>
            <a:pPr>
              <a:spcBef>
                <a:spcPts val="4000"/>
              </a:spcBef>
              <a:defRPr sz="5000" baseline="-15999">
                <a:latin typeface="Textbook New Light"/>
                <a:ea typeface="Textbook New Light"/>
                <a:cs typeface="Textbook New Light"/>
                <a:sym typeface="Textbook New Light"/>
              </a:defRPr>
            </a:pPr>
            <a:endParaRPr sz="80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C52F58-DFA0-A040-A48B-CF28D419F868}"/>
              </a:ext>
            </a:extLst>
          </p:cNvPr>
          <p:cNvSpPr txBox="1"/>
          <p:nvPr/>
        </p:nvSpPr>
        <p:spPr>
          <a:xfrm>
            <a:off x="6893169" y="8531470"/>
            <a:ext cx="3104906" cy="595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Resharding</a:t>
            </a:r>
            <a:endParaRPr lang="ru-RU" sz="3200" dirty="0" err="1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70B0B-D04A-584D-8D57-3981B86B1BEF}"/>
              </a:ext>
            </a:extLst>
          </p:cNvPr>
          <p:cNvSpPr txBox="1"/>
          <p:nvPr/>
        </p:nvSpPr>
        <p:spPr>
          <a:xfrm>
            <a:off x="10939097" y="8521212"/>
            <a:ext cx="3104906" cy="10874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</a:rPr>
              <a:t>Request</a:t>
            </a:r>
            <a:br>
              <a:rPr lang="en-US" sz="3200" dirty="0">
                <a:solidFill>
                  <a:sysClr val="windowText" lastClr="000000"/>
                </a:solidFill>
              </a:rPr>
            </a:br>
            <a:r>
              <a:rPr lang="en-US" sz="3200" dirty="0">
                <a:solidFill>
                  <a:sysClr val="windowText" lastClr="000000"/>
                </a:solidFill>
              </a:rPr>
              <a:t>Priority?</a:t>
            </a:r>
            <a:endParaRPr lang="ru-RU" sz="3200" dirty="0" err="1">
              <a:solidFill>
                <a:sysClr val="windowText" lastClr="000000"/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E6AC651-5024-094C-9B8D-00026BE27D71}"/>
              </a:ext>
            </a:extLst>
          </p:cNvPr>
          <p:cNvSpPr/>
          <p:nvPr/>
        </p:nvSpPr>
        <p:spPr>
          <a:xfrm>
            <a:off x="8172450" y="6759089"/>
            <a:ext cx="8048625" cy="715963"/>
          </a:xfrm>
          <a:prstGeom prst="roundRect">
            <a:avLst>
              <a:gd name="adj" fmla="val 50000"/>
            </a:avLst>
          </a:prstGeom>
          <a:solidFill>
            <a:srgbClr val="C2DDFC"/>
          </a:solidFill>
          <a:ln w="19050">
            <a:solidFill>
              <a:srgbClr val="C2DDF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</a:rPr>
              <a:t>Middleware</a:t>
            </a:r>
            <a:endParaRPr lang="en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Shape 853">
            <a:extLst>
              <a:ext uri="{FF2B5EF4-FFF2-40B4-BE49-F238E27FC236}">
                <a16:creationId xmlns:a16="http://schemas.microsoft.com/office/drawing/2014/main" id="{12788B85-3BDE-5D46-A06F-767ADB701754}"/>
              </a:ext>
            </a:extLst>
          </p:cNvPr>
          <p:cNvSpPr/>
          <p:nvPr/>
        </p:nvSpPr>
        <p:spPr>
          <a:xfrm rot="16200000" flipH="1">
            <a:off x="11466882" y="5649060"/>
            <a:ext cx="1450238" cy="0"/>
          </a:xfrm>
          <a:prstGeom prst="line">
            <a:avLst/>
          </a:prstGeom>
          <a:ln w="19050">
            <a:solidFill>
              <a:schemeClr val="accent2"/>
            </a:solidFill>
            <a:miter lim="400000"/>
            <a:headEnd w="lg" len="med"/>
            <a:tailEnd type="arrow" w="lg" len="med"/>
          </a:ln>
        </p:spPr>
        <p:txBody>
          <a:bodyPr lIns="50800" tIns="50800" rIns="50800" bIns="50800" anchor="ctr"/>
          <a:lstStyle/>
          <a:p>
            <a:pPr>
              <a:spcBef>
                <a:spcPts val="4000"/>
              </a:spcBef>
              <a:defRPr sz="5000" baseline="-15999">
                <a:latin typeface="Textbook New Light"/>
                <a:ea typeface="Textbook New Light"/>
                <a:cs typeface="Textbook New Light"/>
                <a:sym typeface="Textbook New Light"/>
              </a:defRPr>
            </a:pPr>
            <a:endParaRPr sz="80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7ACE8D-027B-CC4A-8C8D-8F7265CAB196}"/>
              </a:ext>
            </a:extLst>
          </p:cNvPr>
          <p:cNvSpPr txBox="1"/>
          <p:nvPr/>
        </p:nvSpPr>
        <p:spPr>
          <a:xfrm>
            <a:off x="12585334" y="5182333"/>
            <a:ext cx="3104906" cy="10874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</a:rPr>
              <a:t>Online</a:t>
            </a:r>
            <a:br>
              <a:rPr lang="en-US" sz="3200" dirty="0">
                <a:solidFill>
                  <a:sysClr val="windowText" lastClr="000000"/>
                </a:solidFill>
              </a:rPr>
            </a:br>
            <a:r>
              <a:rPr lang="en-US" sz="3200" dirty="0">
                <a:solidFill>
                  <a:sysClr val="windowText" lastClr="000000"/>
                </a:solidFill>
              </a:rPr>
              <a:t>Request</a:t>
            </a:r>
            <a:endParaRPr lang="ru-RU" sz="3200" dirty="0" err="1">
              <a:solidFill>
                <a:sysClr val="windowText" lastClr="000000"/>
              </a:solidFill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6E2E5F92-A9F7-8A4E-871A-B159E97BE0EB}"/>
              </a:ext>
            </a:extLst>
          </p:cNvPr>
          <p:cNvSpPr/>
          <p:nvPr/>
        </p:nvSpPr>
        <p:spPr>
          <a:xfrm>
            <a:off x="11647731" y="3471010"/>
            <a:ext cx="1101725" cy="1109663"/>
          </a:xfrm>
          <a:prstGeom prst="roundRect">
            <a:avLst>
              <a:gd name="adj" fmla="val 50000"/>
            </a:avLst>
          </a:prstGeom>
          <a:solidFill>
            <a:srgbClr val="0077FF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216000" rtlCol="0" anchor="ctr"/>
          <a:lstStyle/>
          <a:p>
            <a:pPr algn="ctr"/>
            <a:endParaRPr lang="en" sz="4800" dirty="0">
              <a:ln w="0"/>
              <a:solidFill>
                <a:schemeClr val="bg1"/>
              </a:solidFill>
              <a:latin typeface="YS Text Ligh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5012BF-661C-EE4F-A2F3-B728F0BB286C}"/>
              </a:ext>
            </a:extLst>
          </p:cNvPr>
          <p:cNvSpPr txBox="1"/>
          <p:nvPr/>
        </p:nvSpPr>
        <p:spPr>
          <a:xfrm>
            <a:off x="12909412" y="10971735"/>
            <a:ext cx="2311660" cy="1228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. . . .</a:t>
            </a:r>
            <a:endParaRPr lang="ru-RU" sz="4800" b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4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D33-E9A1-C34A-8CAC-5C4A199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что тратит время ваша разработка?</a:t>
            </a:r>
          </a:p>
        </p:txBody>
      </p:sp>
      <p:sp>
        <p:nvSpPr>
          <p:cNvPr id="7" name="Овал 57">
            <a:extLst>
              <a:ext uri="{FF2B5EF4-FFF2-40B4-BE49-F238E27FC236}">
                <a16:creationId xmlns:a16="http://schemas.microsoft.com/office/drawing/2014/main" id="{CBDCE151-97DD-254A-8572-A6A5831EBCAD}"/>
              </a:ext>
            </a:extLst>
          </p:cNvPr>
          <p:cNvSpPr/>
          <p:nvPr/>
        </p:nvSpPr>
        <p:spPr>
          <a:xfrm flipH="1">
            <a:off x="1978686" y="4585329"/>
            <a:ext cx="4717385" cy="4716000"/>
          </a:xfrm>
          <a:prstGeom prst="ellipse">
            <a:avLst/>
          </a:prstGeom>
          <a:solidFill>
            <a:srgbClr val="0077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B1D7A4-7675-7641-A303-AC155C738EB8}"/>
              </a:ext>
            </a:extLst>
          </p:cNvPr>
          <p:cNvSpPr txBox="1">
            <a:spLocks/>
          </p:cNvSpPr>
          <p:nvPr/>
        </p:nvSpPr>
        <p:spPr>
          <a:xfrm>
            <a:off x="8894763" y="3619637"/>
            <a:ext cx="13917611" cy="93821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719964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Arial Unicode MS" panose="020B0604020202020204" pitchFamily="34" charset="-128"/>
              <a:buChar char="▎"/>
              <a:tabLst/>
              <a:defRPr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marR="0" indent="-715963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  <a:buClr>
                <a:schemeClr val="accent1"/>
              </a:buClr>
            </a:pPr>
            <a:r>
              <a:rPr lang="ru-RU" sz="4800" dirty="0"/>
              <a:t>Ожидания</a:t>
            </a:r>
          </a:p>
          <a:p>
            <a:pPr lvl="1">
              <a:spcAft>
                <a:spcPts val="0"/>
              </a:spcAft>
              <a:buClr>
                <a:schemeClr val="accent1"/>
              </a:buClr>
            </a:pPr>
            <a:endParaRPr lang="en-US" sz="4800" dirty="0"/>
          </a:p>
          <a:p>
            <a:pPr lvl="2">
              <a:spcAft>
                <a:spcPts val="2900"/>
              </a:spcAft>
            </a:pPr>
            <a:r>
              <a:rPr lang="ru-RU" sz="4800" dirty="0"/>
              <a:t>Подготовиться к «чёрной пятнице»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Выкатить подсказки с рекомендациями товаров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Подготовить всё для продажи нового продукта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Подключить новый регион</a:t>
            </a:r>
          </a:p>
          <a:p>
            <a:pPr lvl="2">
              <a:spcAft>
                <a:spcPts val="2900"/>
              </a:spcAft>
            </a:pPr>
            <a:r>
              <a:rPr lang="ru-RU" sz="4800" dirty="0"/>
              <a:t>Оптимизировать стоимость инфраструктуры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5892800"/>
            <a:ext cx="2635142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23661"/>
      </p:ext>
    </p:extLst>
  </p:cSld>
  <p:clrMapOvr>
    <a:masterClrMapping/>
  </p:clrMapOvr>
</p:sld>
</file>

<file path=ppt/theme/theme1.xml><?xml version="1.0" encoding="utf-8"?>
<a:theme xmlns:a="http://schemas.openxmlformats.org/drawingml/2006/main" name="Yandex">
  <a:themeElements>
    <a:clrScheme name="Yandex Color">
      <a:dk1>
        <a:srgbClr val="000000"/>
      </a:dk1>
      <a:lt1>
        <a:srgbClr val="FFFFFF"/>
      </a:lt1>
      <a:dk2>
        <a:srgbClr val="FF3333"/>
      </a:dk2>
      <a:lt2>
        <a:srgbClr val="FFCC00"/>
      </a:lt2>
      <a:accent1>
        <a:srgbClr val="0077FF"/>
      </a:accent1>
      <a:accent2>
        <a:srgbClr val="23B324"/>
      </a:accent2>
      <a:accent3>
        <a:srgbClr val="6838CF"/>
      </a:accent3>
      <a:accent4>
        <a:srgbClr val="5DCEF9"/>
      </a:accent4>
      <a:accent5>
        <a:srgbClr val="C62CD0"/>
      </a:accent5>
      <a:accent6>
        <a:srgbClr val="FF9A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9050">
          <a:solidFill>
            <a:schemeClr val="bg2"/>
          </a:solidFill>
        </a:ln>
        <a:effectLst/>
      </a:spPr>
      <a:bodyPr lIns="90000" tIns="216000" rIns="90000" bIns="216000" rtlCol="0" anchor="ctr" anchorCtr="0"/>
      <a:lstStyle>
        <a:defPPr algn="ctr">
          <a:lnSpc>
            <a:spcPct val="90000"/>
          </a:lnSpc>
          <a:defRPr sz="3200" dirty="0">
            <a:ln w="0"/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tx1"/>
          </a:solidFill>
          <a:prstDash val="solid"/>
          <a:headEnd type="none" w="lg" len="med"/>
          <a:tailEnd type="none" w="lg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32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86435</TotalTime>
  <Words>2234</Words>
  <Application>Microsoft Macintosh PowerPoint</Application>
  <PresentationFormat>Произвольный</PresentationFormat>
  <Paragraphs>423</Paragraphs>
  <Slides>46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6" baseType="lpstr">
      <vt:lpstr>Arial Unicode MS</vt:lpstr>
      <vt:lpstr>Arial</vt:lpstr>
      <vt:lpstr>Calibri</vt:lpstr>
      <vt:lpstr>Courier New</vt:lpstr>
      <vt:lpstr>Textbook New Light</vt:lpstr>
      <vt:lpstr>Wingdings</vt:lpstr>
      <vt:lpstr>Yandex Sans Text Light</vt:lpstr>
      <vt:lpstr>Yandex Sans Text Thin</vt:lpstr>
      <vt:lpstr>YS Text Light</vt:lpstr>
      <vt:lpstr>Yandex</vt:lpstr>
      <vt:lpstr>Yandex Database — эффективная альтернатива традиционным noSQL-решениям</vt:lpstr>
      <vt:lpstr>Yandex Database: Public Preview</vt:lpstr>
      <vt:lpstr>Yandex Database: Public Preview </vt:lpstr>
      <vt:lpstr>Yandex Database: Rationale</vt:lpstr>
      <vt:lpstr>NoSQL Database</vt:lpstr>
      <vt:lpstr>NoSQL — какой монетой платить?</vt:lpstr>
      <vt:lpstr>А может шардированная реляционная СУБД?</vt:lpstr>
      <vt:lpstr>QoS и шардированная реляционная СУБД</vt:lpstr>
      <vt:lpstr>На что тратит время ваша разработка?</vt:lpstr>
      <vt:lpstr>На что тратит время ваша разработка?</vt:lpstr>
      <vt:lpstr>Yandex Database — History</vt:lpstr>
      <vt:lpstr>Давным-давно в далеком Яндексе</vt:lpstr>
      <vt:lpstr>KiWi: NoSQL KV Database</vt:lpstr>
      <vt:lpstr>KiWi: NoSQL KV Database</vt:lpstr>
      <vt:lpstr>Yandex Database Platform</vt:lpstr>
      <vt:lpstr>Yandex Database Platform</vt:lpstr>
      <vt:lpstr>YDB — интерактивные приложения</vt:lpstr>
      <vt:lpstr>Yandex Database — NewSQL Database</vt:lpstr>
      <vt:lpstr>Yandex Database</vt:lpstr>
      <vt:lpstr>YDB: таблица или реляционное отношение</vt:lpstr>
      <vt:lpstr>YDB: таблицы организованы в иерархию</vt:lpstr>
      <vt:lpstr>Свойства Yandex Database</vt:lpstr>
      <vt:lpstr>Свойства Yandex Database</vt:lpstr>
      <vt:lpstr>Декларативный язык запросов YQL</vt:lpstr>
      <vt:lpstr>Декларативный язык запросов YQL</vt:lpstr>
      <vt:lpstr>Клиентские SDK</vt:lpstr>
      <vt:lpstr>Yandex Database — Internals</vt:lpstr>
      <vt:lpstr>YDB — технологический стек</vt:lpstr>
      <vt:lpstr>YDB: Distributed Blob Storage</vt:lpstr>
      <vt:lpstr>YDB: Network Interconnect</vt:lpstr>
      <vt:lpstr>YDB: Tablets and Local Database</vt:lpstr>
      <vt:lpstr>YDB: Distributed Transactions</vt:lpstr>
      <vt:lpstr>YDB: Query Processing</vt:lpstr>
      <vt:lpstr>YDB: gRPC proxy</vt:lpstr>
      <vt:lpstr>Как используют Yandex Database в Яндексе</vt:lpstr>
      <vt:lpstr>Yandex Database — сценарии использования </vt:lpstr>
      <vt:lpstr>Yandex Database — ключевой компонент Облака</vt:lpstr>
      <vt:lpstr>Облако и Yandex Database</vt:lpstr>
      <vt:lpstr>Облако и Yandex Database</vt:lpstr>
      <vt:lpstr>Пользовательские сервисы Облака</vt:lpstr>
      <vt:lpstr>Yandex Database — сервис в Яндекс.Облаке</vt:lpstr>
      <vt:lpstr>Презентация PowerPoint</vt:lpstr>
      <vt:lpstr>Презентация PowerPoint</vt:lpstr>
      <vt:lpstr>Презентация PowerPoint</vt:lpstr>
      <vt:lpstr>Презентация PowerPoint</vt:lpstr>
      <vt:lpstr>Yandex Database — Grow With Us</vt:lpstr>
    </vt:vector>
  </TitlesOfParts>
  <Manager>Maria Kutuzova</Manager>
  <Company>Yandex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show_YST</dc:subject>
  <dc:creator>presentation</dc:creator>
  <cp:keywords/>
  <dc:description/>
  <cp:lastModifiedBy>Microsoft Office User</cp:lastModifiedBy>
  <cp:revision>2235</cp:revision>
  <dcterms:created xsi:type="dcterms:W3CDTF">2014-09-09T08:22:07Z</dcterms:created>
  <dcterms:modified xsi:type="dcterms:W3CDTF">2019-09-30T09:49:34Z</dcterms:modified>
  <cp:category>presentation technology</cp:category>
</cp:coreProperties>
</file>